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C14E5B-7AC4-4517-ABCD-79697AB0649F}">
  <a:tblStyle styleId="{E3C14E5B-7AC4-4517-ABCD-79697AB0649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B643E5-F469-4373-BBD6-57343D65A83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ed5aa19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ed5aa19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928fe3578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2c928fe3578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928fe3578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c928fe3578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928fe3578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c928fe3578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928fe3578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c928fe3578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928fe3578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c928fe3578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928fe3578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2c928fe3578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928fe3578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c928fe3578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928fe3578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2c928fe3578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928fe3578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c928fe3578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c928fe3578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2c928fe3578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bed5aa193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bed5aa193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928fe357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2c928fe3578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c928fe3578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2c928fe3578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928fe3578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c928fe3578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928fe3578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c928fe3578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928fe3578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c928fe3578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928fe3578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c928fe3578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928fe3578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c928fe3578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928fe3578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c928fe357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928fe3578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2c928fe3578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c928fe3578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c928fe3578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bed5aa193f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bed5aa193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928fe3578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c928fe3578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928fe3578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2c928fe3578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c928fe3578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c928fe3578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928fe3578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2c928fe3578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928fe3578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2c928fe3578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928fe3578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c928fe3578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928fe3578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2c928fe3578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928fe3578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2c928fe3578_0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928fe3578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2c928fe3578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c928fe3578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c928fe3578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ed5aa193f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ed5aa193f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928fe3578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2c928fe3578_0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928fe3578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2c928fe3578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c928fe3578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2c928fe3578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928fe3578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2c928fe3578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928fe3578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c928fe3578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928fe3578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2c928fe3578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928fe3578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c928fe3578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928fe3578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2c928fe3578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928fe3578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2c928fe3578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c928fe3578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c928fe3578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ed5aa193f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ed5aa193f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c928fe3578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c928fe3578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ed5aa193f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ed5aa193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928fe35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928fe35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928fe357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c928fe357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928fe357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c928fe357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bbc.co.uk/news/uk-61585886"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040700" y="1143450"/>
            <a:ext cx="7062600" cy="285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GCSE Sociology </a:t>
            </a:r>
            <a:endParaRPr sz="3200" b="1" u="sng">
              <a:latin typeface="Comic Sans MS"/>
              <a:ea typeface="Comic Sans MS"/>
              <a:cs typeface="Comic Sans MS"/>
              <a:sym typeface="Comic Sans MS"/>
            </a:endParaRPr>
          </a:p>
          <a:p>
            <a:pPr marL="0" lvl="0" indent="0" algn="ctr" rtl="0">
              <a:spcBef>
                <a:spcPts val="0"/>
              </a:spcBef>
              <a:spcAft>
                <a:spcPts val="0"/>
              </a:spcAft>
              <a:buNone/>
            </a:pPr>
            <a:endParaRPr sz="3200" b="1" u="sng">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Crime and Deviance (Paper 2)</a:t>
            </a:r>
            <a:endParaRPr sz="3200" b="1" u="sng">
              <a:latin typeface="Comic Sans MS"/>
              <a:ea typeface="Comic Sans MS"/>
              <a:cs typeface="Comic Sans MS"/>
              <a:sym typeface="Comic Sans MS"/>
            </a:endParaRPr>
          </a:p>
          <a:p>
            <a:pPr marL="0" lvl="0" indent="0" algn="ctr" rtl="0">
              <a:spcBef>
                <a:spcPts val="0"/>
              </a:spcBef>
              <a:spcAft>
                <a:spcPts val="0"/>
              </a:spcAft>
              <a:buNone/>
            </a:pPr>
            <a:endParaRPr sz="3200" b="1" u="sng">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Key Information</a:t>
            </a:r>
            <a:endParaRPr sz="32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p:nvPr/>
        </p:nvSpPr>
        <p:spPr>
          <a:xfrm>
            <a:off x="265625" y="2658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Durkheim </a:t>
            </a:r>
            <a:endParaRPr sz="2000" b="1" i="0" u="sng" strike="noStrike" cap="none">
              <a:solidFill>
                <a:srgbClr val="000000"/>
              </a:solidFill>
              <a:latin typeface="Comic Sans MS"/>
              <a:ea typeface="Comic Sans MS"/>
              <a:cs typeface="Comic Sans MS"/>
              <a:sym typeface="Comic Sans MS"/>
            </a:endParaRPr>
          </a:p>
        </p:txBody>
      </p:sp>
      <p:sp>
        <p:nvSpPr>
          <p:cNvPr id="132" name="Google Shape;132;p22"/>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Durkheim argued that a certain amount of crime was functional for society. He argued that crime performed 3 positive functions for society. </a:t>
            </a:r>
            <a:endParaRPr sz="9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Comic Sans MS"/>
              <a:ea typeface="Comic Sans MS"/>
              <a:cs typeface="Comic Sans MS"/>
              <a:sym typeface="Comic Sans MS"/>
            </a:endParaRPr>
          </a:p>
          <a:p>
            <a:pPr marL="457200" lvl="0" indent="-285750" algn="l" rtl="0">
              <a:lnSpc>
                <a:spcPct val="115000"/>
              </a:lnSpc>
              <a:spcBef>
                <a:spcPts val="0"/>
              </a:spcBef>
              <a:spcAft>
                <a:spcPts val="0"/>
              </a:spcAft>
              <a:buClr>
                <a:schemeClr val="dk1"/>
              </a:buClr>
              <a:buSzPts val="900"/>
              <a:buFont typeface="Comic Sans MS"/>
              <a:buAutoNum type="arabicPeriod"/>
            </a:pPr>
            <a:r>
              <a:rPr lang="en-GB" sz="900" b="1">
                <a:solidFill>
                  <a:schemeClr val="dk1"/>
                </a:solidFill>
                <a:latin typeface="Comic Sans MS"/>
                <a:ea typeface="Comic Sans MS"/>
                <a:cs typeface="Comic Sans MS"/>
                <a:sym typeface="Comic Sans MS"/>
              </a:rPr>
              <a:t>Social Regulation </a:t>
            </a:r>
            <a:endParaRPr sz="900" b="1">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None/>
            </a:pPr>
            <a:r>
              <a:rPr lang="en-GB" sz="900">
                <a:solidFill>
                  <a:srgbClr val="1A1A1A"/>
                </a:solidFill>
                <a:latin typeface="Comic Sans MS"/>
                <a:ea typeface="Comic Sans MS"/>
                <a:cs typeface="Comic Sans MS"/>
                <a:sym typeface="Comic Sans MS"/>
              </a:rPr>
              <a:t>Crime performs the function of social regulation by reaffirming the boundaries of acceptable behaviour.When a crime occurs and and individuals are punished it becomes clear to the rest of society that the particular action concerned is unacceptable.In contemporary society newspapers also help to perform the publicity function, with their often-lurid accounts of criminal acts.In effect, the courts and the media are ‘broadcasting’ the boundaries of acceptable behaviour, warning others not to breach the walls of the law (and therefore society).</a:t>
            </a:r>
            <a:endParaRPr sz="900">
              <a:solidFill>
                <a:srgbClr val="1A1A1A"/>
              </a:solidFill>
              <a:latin typeface="Comic Sans MS"/>
              <a:ea typeface="Comic Sans MS"/>
              <a:cs typeface="Comic Sans MS"/>
              <a:sym typeface="Comic Sans MS"/>
            </a:endParaRPr>
          </a:p>
          <a:p>
            <a:pPr marL="457200" lvl="0" indent="-285750" algn="l" rtl="0">
              <a:lnSpc>
                <a:spcPct val="115000"/>
              </a:lnSpc>
              <a:spcBef>
                <a:spcPts val="2100"/>
              </a:spcBef>
              <a:spcAft>
                <a:spcPts val="0"/>
              </a:spcAft>
              <a:buClr>
                <a:schemeClr val="dk1"/>
              </a:buClr>
              <a:buSzPts val="900"/>
              <a:buFont typeface="Comic Sans MS"/>
              <a:buAutoNum type="arabicPeriod"/>
            </a:pPr>
            <a:r>
              <a:rPr lang="en-GB" sz="900" b="1">
                <a:solidFill>
                  <a:schemeClr val="dk1"/>
                </a:solidFill>
                <a:latin typeface="Comic Sans MS"/>
                <a:ea typeface="Comic Sans MS"/>
                <a:cs typeface="Comic Sans MS"/>
                <a:sym typeface="Comic Sans MS"/>
              </a:rPr>
              <a:t>Social Cohesion</a:t>
            </a:r>
            <a:endParaRPr sz="900" b="1">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0"/>
              </a:spcAft>
              <a:buNone/>
            </a:pPr>
            <a:r>
              <a:rPr lang="en-GB" sz="900">
                <a:solidFill>
                  <a:srgbClr val="1A1A1A"/>
                </a:solidFill>
                <a:latin typeface="Comic Sans MS"/>
                <a:ea typeface="Comic Sans MS"/>
                <a:cs typeface="Comic Sans MS"/>
                <a:sym typeface="Comic Sans MS"/>
              </a:rPr>
              <a:t>For example, when particularly horrific crimes have been committed the whole community joins together in outrage and the sense of belonging to a community is therefore strengthened.</a:t>
            </a:r>
            <a:endParaRPr sz="900">
              <a:solidFill>
                <a:srgbClr val="1A1A1A"/>
              </a:solidFill>
              <a:latin typeface="Comic Sans MS"/>
              <a:ea typeface="Comic Sans MS"/>
              <a:cs typeface="Comic Sans MS"/>
              <a:sym typeface="Comic Sans MS"/>
            </a:endParaRPr>
          </a:p>
          <a:p>
            <a:pPr marL="457200" lvl="0" indent="-285750" algn="l" rtl="0">
              <a:lnSpc>
                <a:spcPct val="115000"/>
              </a:lnSpc>
              <a:spcBef>
                <a:spcPts val="2100"/>
              </a:spcBef>
              <a:spcAft>
                <a:spcPts val="0"/>
              </a:spcAft>
              <a:buClr>
                <a:schemeClr val="dk1"/>
              </a:buClr>
              <a:buSzPts val="900"/>
              <a:buFont typeface="Comic Sans MS"/>
              <a:buAutoNum type="arabicPeriod"/>
            </a:pPr>
            <a:r>
              <a:rPr lang="en-GB" sz="900" b="1">
                <a:solidFill>
                  <a:schemeClr val="dk1"/>
                </a:solidFill>
                <a:latin typeface="Comic Sans MS"/>
                <a:ea typeface="Comic Sans MS"/>
                <a:cs typeface="Comic Sans MS"/>
                <a:sym typeface="Comic Sans MS"/>
              </a:rPr>
              <a:t>Social Change</a:t>
            </a:r>
            <a:endParaRPr sz="900" b="1">
              <a:solidFill>
                <a:schemeClr val="dk1"/>
              </a:solidFill>
              <a:latin typeface="Comic Sans MS"/>
              <a:ea typeface="Comic Sans MS"/>
              <a:cs typeface="Comic Sans MS"/>
              <a:sym typeface="Comic Sans MS"/>
            </a:endParaRPr>
          </a:p>
          <a:p>
            <a:pPr marL="457200" lvl="0" indent="0" algn="l" rtl="0">
              <a:lnSpc>
                <a:spcPct val="115000"/>
              </a:lnSpc>
              <a:spcBef>
                <a:spcPts val="0"/>
              </a:spcBef>
              <a:spcAft>
                <a:spcPts val="2100"/>
              </a:spcAft>
              <a:buNone/>
            </a:pPr>
            <a:r>
              <a:rPr lang="en-GB" sz="900">
                <a:solidFill>
                  <a:srgbClr val="1A1A1A"/>
                </a:solidFill>
                <a:latin typeface="Comic Sans MS"/>
                <a:ea typeface="Comic Sans MS"/>
                <a:cs typeface="Comic Sans MS"/>
                <a:sym typeface="Comic Sans MS"/>
              </a:rPr>
              <a:t>A further action performed by the criminals is to provide a constant test of the boundaries of permitted action. When the law is clearly out of step with the feelings and values of the majority, legal reform is necessary. Criminals therefore, perform a crucial service in helping the law to reflect the wishes of the population and legitimising social change.</a:t>
            </a:r>
            <a:endParaRPr sz="900">
              <a:solidFill>
                <a:schemeClr val="dk1"/>
              </a:solidFill>
              <a:latin typeface="Comic Sans MS"/>
              <a:ea typeface="Comic Sans MS"/>
              <a:cs typeface="Comic Sans MS"/>
              <a:sym typeface="Comic Sans MS"/>
            </a:endParaRPr>
          </a:p>
        </p:txBody>
      </p:sp>
      <p:sp>
        <p:nvSpPr>
          <p:cNvPr id="133" name="Google Shape;133;p22"/>
          <p:cNvSpPr/>
          <p:nvPr/>
        </p:nvSpPr>
        <p:spPr>
          <a:xfrm>
            <a:off x="6487025" y="2658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pic>
        <p:nvPicPr>
          <p:cNvPr id="134" name="Google Shape;134;p22"/>
          <p:cNvPicPr preferRelativeResize="0"/>
          <p:nvPr/>
        </p:nvPicPr>
        <p:blipFill rotWithShape="1">
          <a:blip r:embed="rId3">
            <a:alphaModFix/>
          </a:blip>
          <a:srcRect/>
          <a:stretch/>
        </p:blipFill>
        <p:spPr>
          <a:xfrm>
            <a:off x="6487025" y="1342725"/>
            <a:ext cx="2440200" cy="33298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p:nvPr/>
        </p:nvSpPr>
        <p:spPr>
          <a:xfrm>
            <a:off x="265625" y="265850"/>
            <a:ext cx="8752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Durkheim </a:t>
            </a:r>
            <a:endParaRPr sz="2000" b="1" i="0" u="sng" strike="noStrike" cap="none">
              <a:solidFill>
                <a:srgbClr val="000000"/>
              </a:solidFill>
              <a:latin typeface="Comic Sans MS"/>
              <a:ea typeface="Comic Sans MS"/>
              <a:cs typeface="Comic Sans MS"/>
              <a:sym typeface="Comic Sans MS"/>
            </a:endParaRPr>
          </a:p>
        </p:txBody>
      </p:sp>
      <p:sp>
        <p:nvSpPr>
          <p:cNvPr id="140" name="Google Shape;140;p23"/>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Comic Sans MS"/>
              <a:buChar char="●"/>
            </a:pPr>
            <a:r>
              <a:rPr lang="en-GB" sz="1800">
                <a:latin typeface="Comic Sans MS"/>
                <a:ea typeface="Comic Sans MS"/>
                <a:cs typeface="Comic Sans MS"/>
                <a:sym typeface="Comic Sans MS"/>
              </a:rPr>
              <a:t>Critics argue that Durkheim’s account of the functions of crime is more relevant to small scale societies than to large scale, modern, industrial societies.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Many crimes harm the victims and damage communities. They are unlikely to reinforce shared values and beliefs.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Some Marxists argue that Durkheim ignores the issue of power in society. They point out that the law functions in the interests of powerful groups rather than in everyone’s interests. </a:t>
            </a:r>
            <a:endParaRPr sz="1800">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p:nvPr/>
        </p:nvSpPr>
        <p:spPr>
          <a:xfrm>
            <a:off x="265625" y="2658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Merton</a:t>
            </a:r>
            <a:endParaRPr sz="2000" b="1" i="0" u="sng" strike="noStrike" cap="none">
              <a:solidFill>
                <a:srgbClr val="000000"/>
              </a:solidFill>
              <a:latin typeface="Comic Sans MS"/>
              <a:ea typeface="Comic Sans MS"/>
              <a:cs typeface="Comic Sans MS"/>
              <a:sym typeface="Comic Sans MS"/>
            </a:endParaRPr>
          </a:p>
        </p:txBody>
      </p:sp>
      <p:sp>
        <p:nvSpPr>
          <p:cNvPr id="146" name="Google Shape;146;p24"/>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100" b="1">
                <a:solidFill>
                  <a:schemeClr val="dk1"/>
                </a:solidFill>
                <a:latin typeface="Comic Sans MS"/>
                <a:ea typeface="Comic Sans MS"/>
                <a:cs typeface="Comic Sans MS"/>
                <a:sym typeface="Comic Sans MS"/>
              </a:rPr>
              <a:t>Culturally Defined Goals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Merton argues that people’s aspirations and goals are largely determined by the values of their culture. In the USA, for example, people are socialised to believe in, and strive for, the ‘American Dream’. This is the idea that, regardless of their background, anyone who works hard can make it, for example by passing exams at school and getting promoted at work.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b="1">
                <a:solidFill>
                  <a:schemeClr val="dk1"/>
                </a:solidFill>
                <a:latin typeface="Comic Sans MS"/>
                <a:ea typeface="Comic Sans MS"/>
                <a:cs typeface="Comic Sans MS"/>
                <a:sym typeface="Comic Sans MS"/>
              </a:rPr>
              <a:t>Limited Opportunities to Access the Means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The problem is that some individuals and groups accept the goal of achieving success but lack opportunities to succeed through legitimate means. There is little chance, for example, that many working class people would be able to go to university and climb the ladder to a high-flying job and a huge salary.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b="1">
                <a:solidFill>
                  <a:schemeClr val="dk1"/>
                </a:solidFill>
                <a:latin typeface="Comic Sans MS"/>
                <a:ea typeface="Comic Sans MS"/>
                <a:cs typeface="Comic Sans MS"/>
                <a:sym typeface="Comic Sans MS"/>
              </a:rPr>
              <a:t>Strain and Anomie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Some people end up experiencing strain between the goals they have been socialised to strive for and the means of achieving them. Working class youths, for example, are taught to believe in the American Dream but are held back because society gives them fewer opportunities to achieve through legitimate means. Where there is a mismatch between goals and means, a condition of anomie (or normlessness) develops. The norms that regulate behaviour breakdown and people turn to whatever means work for them to achieve material success. When anomie develops, anything goes and high rates of crime and delinquency are likely. </a:t>
            </a:r>
            <a:endParaRPr sz="1500">
              <a:latin typeface="Comic Sans MS"/>
              <a:ea typeface="Comic Sans MS"/>
              <a:cs typeface="Comic Sans MS"/>
              <a:sym typeface="Comic Sans MS"/>
            </a:endParaRPr>
          </a:p>
        </p:txBody>
      </p:sp>
      <p:sp>
        <p:nvSpPr>
          <p:cNvPr id="147" name="Google Shape;147;p24"/>
          <p:cNvSpPr/>
          <p:nvPr/>
        </p:nvSpPr>
        <p:spPr>
          <a:xfrm>
            <a:off x="6487025" y="2658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pic>
        <p:nvPicPr>
          <p:cNvPr id="148" name="Google Shape;148;p24"/>
          <p:cNvPicPr preferRelativeResize="0"/>
          <p:nvPr/>
        </p:nvPicPr>
        <p:blipFill>
          <a:blip r:embed="rId3">
            <a:alphaModFix/>
          </a:blip>
          <a:stretch>
            <a:fillRect/>
          </a:stretch>
        </p:blipFill>
        <p:spPr>
          <a:xfrm>
            <a:off x="6487025" y="1517088"/>
            <a:ext cx="2440200" cy="29811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p:nvPr/>
        </p:nvSpPr>
        <p:spPr>
          <a:xfrm>
            <a:off x="265625" y="1201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Merton</a:t>
            </a:r>
            <a:endParaRPr sz="2000" b="1" i="0" u="sng" strike="noStrike" cap="none">
              <a:solidFill>
                <a:srgbClr val="000000"/>
              </a:solidFill>
              <a:latin typeface="Comic Sans MS"/>
              <a:ea typeface="Comic Sans MS"/>
              <a:cs typeface="Comic Sans MS"/>
              <a:sym typeface="Comic Sans MS"/>
            </a:endParaRPr>
          </a:p>
        </p:txBody>
      </p:sp>
      <p:sp>
        <p:nvSpPr>
          <p:cNvPr id="154" name="Google Shape;154;p25"/>
          <p:cNvSpPr/>
          <p:nvPr/>
        </p:nvSpPr>
        <p:spPr>
          <a:xfrm>
            <a:off x="6487050" y="1201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graphicFrame>
        <p:nvGraphicFramePr>
          <p:cNvPr id="155" name="Google Shape;155;p25"/>
          <p:cNvGraphicFramePr/>
          <p:nvPr/>
        </p:nvGraphicFramePr>
        <p:xfrm>
          <a:off x="265625" y="841375"/>
          <a:ext cx="3000000" cy="3000000"/>
        </p:xfrm>
        <a:graphic>
          <a:graphicData uri="http://schemas.openxmlformats.org/drawingml/2006/table">
            <a:tbl>
              <a:tblPr>
                <a:noFill/>
                <a:tableStyleId>{E3C14E5B-7AC4-4517-ABCD-79697AB0649F}</a:tableStyleId>
              </a:tblPr>
              <a:tblGrid>
                <a:gridCol w="2884475">
                  <a:extLst>
                    <a:ext uri="{9D8B030D-6E8A-4147-A177-3AD203B41FA5}">
                      <a16:colId xmlns:a16="http://schemas.microsoft.com/office/drawing/2014/main" val="20000"/>
                    </a:ext>
                  </a:extLst>
                </a:gridCol>
                <a:gridCol w="2888575">
                  <a:extLst>
                    <a:ext uri="{9D8B030D-6E8A-4147-A177-3AD203B41FA5}">
                      <a16:colId xmlns:a16="http://schemas.microsoft.com/office/drawing/2014/main" val="20001"/>
                    </a:ext>
                  </a:extLst>
                </a:gridCol>
                <a:gridCol w="2888575">
                  <a:extLst>
                    <a:ext uri="{9D8B030D-6E8A-4147-A177-3AD203B41FA5}">
                      <a16:colId xmlns:a16="http://schemas.microsoft.com/office/drawing/2014/main" val="20002"/>
                    </a:ext>
                  </a:extLst>
                </a:gridCol>
              </a:tblGrid>
              <a:tr h="427250">
                <a:tc>
                  <a:txBody>
                    <a:bodyPr/>
                    <a:lstStyle/>
                    <a:p>
                      <a:pPr marL="0" lvl="0" indent="0" algn="ctr" rtl="0">
                        <a:spcBef>
                          <a:spcPts val="0"/>
                        </a:spcBef>
                        <a:spcAft>
                          <a:spcPts val="0"/>
                        </a:spcAft>
                        <a:buNone/>
                      </a:pPr>
                      <a:r>
                        <a:rPr lang="en-GB" sz="1000" b="1">
                          <a:latin typeface="Comic Sans MS"/>
                          <a:ea typeface="Comic Sans MS"/>
                          <a:cs typeface="Comic Sans MS"/>
                          <a:sym typeface="Comic Sans MS"/>
                        </a:rPr>
                        <a:t>Responses</a:t>
                      </a:r>
                      <a:endParaRPr sz="1000" b="1">
                        <a:latin typeface="Comic Sans MS"/>
                        <a:ea typeface="Comic Sans MS"/>
                        <a:cs typeface="Comic Sans MS"/>
                        <a:sym typeface="Comic Sans MS"/>
                      </a:endParaRPr>
                    </a:p>
                  </a:txBody>
                  <a:tcPr marL="63500" marR="63500" marT="63500" marB="63500">
                    <a:solidFill>
                      <a:schemeClr val="lt2"/>
                    </a:solidFill>
                  </a:tcPr>
                </a:tc>
                <a:tc>
                  <a:txBody>
                    <a:bodyPr/>
                    <a:lstStyle/>
                    <a:p>
                      <a:pPr marL="0" lvl="0" indent="0" algn="ctr" rtl="0">
                        <a:spcBef>
                          <a:spcPts val="0"/>
                        </a:spcBef>
                        <a:spcAft>
                          <a:spcPts val="0"/>
                        </a:spcAft>
                        <a:buNone/>
                      </a:pPr>
                      <a:r>
                        <a:rPr lang="en-GB" sz="1000" b="1">
                          <a:latin typeface="Comic Sans MS"/>
                          <a:ea typeface="Comic Sans MS"/>
                          <a:cs typeface="Comic Sans MS"/>
                          <a:sym typeface="Comic Sans MS"/>
                        </a:rPr>
                        <a:t>Culturally Defined Goals </a:t>
                      </a:r>
                      <a:endParaRPr sz="1000" b="1">
                        <a:latin typeface="Comic Sans MS"/>
                        <a:ea typeface="Comic Sans MS"/>
                        <a:cs typeface="Comic Sans MS"/>
                        <a:sym typeface="Comic Sans MS"/>
                      </a:endParaRPr>
                    </a:p>
                  </a:txBody>
                  <a:tcPr marL="63500" marR="63500" marT="63500" marB="63500">
                    <a:solidFill>
                      <a:schemeClr val="lt2"/>
                    </a:solidFill>
                  </a:tcPr>
                </a:tc>
                <a:tc>
                  <a:txBody>
                    <a:bodyPr/>
                    <a:lstStyle/>
                    <a:p>
                      <a:pPr marL="0" lvl="0" indent="0" algn="ctr" rtl="0">
                        <a:spcBef>
                          <a:spcPts val="0"/>
                        </a:spcBef>
                        <a:spcAft>
                          <a:spcPts val="0"/>
                        </a:spcAft>
                        <a:buNone/>
                      </a:pPr>
                      <a:r>
                        <a:rPr lang="en-GB" sz="1000" b="1">
                          <a:latin typeface="Comic Sans MS"/>
                          <a:ea typeface="Comic Sans MS"/>
                          <a:cs typeface="Comic Sans MS"/>
                          <a:sym typeface="Comic Sans MS"/>
                        </a:rPr>
                        <a:t>Approved or Socially Acceptable Means of Achieving the Goals </a:t>
                      </a:r>
                      <a:endParaRPr sz="1000" b="1">
                        <a:latin typeface="Comic Sans MS"/>
                        <a:ea typeface="Comic Sans MS"/>
                        <a:cs typeface="Comic Sans MS"/>
                        <a:sym typeface="Comic Sans MS"/>
                      </a:endParaRPr>
                    </a:p>
                  </a:txBody>
                  <a:tcPr marL="63500" marR="63500" marT="63500" marB="63500">
                    <a:solidFill>
                      <a:schemeClr val="lt2"/>
                    </a:solidFill>
                  </a:tcPr>
                </a:tc>
                <a:extLst>
                  <a:ext uri="{0D108BD9-81ED-4DB2-BD59-A6C34878D82A}">
                    <a16:rowId xmlns:a16="http://schemas.microsoft.com/office/drawing/2014/main" val="10000"/>
                  </a:ext>
                </a:extLst>
              </a:tr>
              <a:tr h="756825">
                <a:tc>
                  <a:txBody>
                    <a:bodyPr/>
                    <a:lstStyle/>
                    <a:p>
                      <a:pPr marL="0" lvl="0" indent="0" algn="l" rtl="0">
                        <a:spcBef>
                          <a:spcPts val="0"/>
                        </a:spcBef>
                        <a:spcAft>
                          <a:spcPts val="0"/>
                        </a:spcAft>
                        <a:buNone/>
                      </a:pPr>
                      <a:r>
                        <a:rPr lang="en-GB" sz="1000">
                          <a:latin typeface="Comic Sans MS"/>
                          <a:ea typeface="Comic Sans MS"/>
                          <a:cs typeface="Comic Sans MS"/>
                          <a:sym typeface="Comic Sans MS"/>
                        </a:rPr>
                        <a:t>1. </a:t>
                      </a:r>
                      <a:r>
                        <a:rPr lang="en-GB" sz="1000" b="1">
                          <a:latin typeface="Comic Sans MS"/>
                          <a:ea typeface="Comic Sans MS"/>
                          <a:cs typeface="Comic Sans MS"/>
                          <a:sym typeface="Comic Sans MS"/>
                        </a:rPr>
                        <a:t>Conformity</a:t>
                      </a:r>
                      <a:r>
                        <a:rPr lang="en-GB" sz="1000">
                          <a:latin typeface="Comic Sans MS"/>
                          <a:ea typeface="Comic Sans MS"/>
                          <a:cs typeface="Comic Sans MS"/>
                          <a:sym typeface="Comic Sans MS"/>
                        </a:rPr>
                        <a:t> to the goals and means </a:t>
                      </a:r>
                      <a:endParaRPr sz="1000">
                        <a:latin typeface="Comic Sans MS"/>
                        <a:ea typeface="Comic Sans MS"/>
                        <a:cs typeface="Comic Sans MS"/>
                        <a:sym typeface="Comic Sans MS"/>
                      </a:endParaRPr>
                    </a:p>
                    <a:p>
                      <a:pPr marL="0" lvl="0" indent="0" algn="l" rtl="0">
                        <a:spcBef>
                          <a:spcPts val="0"/>
                        </a:spcBef>
                        <a:spcAft>
                          <a:spcPts val="0"/>
                        </a:spcAft>
                        <a:buNone/>
                      </a:pPr>
                      <a:r>
                        <a:rPr lang="en-GB" sz="1000">
                          <a:latin typeface="Comic Sans MS"/>
                          <a:ea typeface="Comic Sans MS"/>
                          <a:cs typeface="Comic Sans MS"/>
                          <a:sym typeface="Comic Sans MS"/>
                        </a:rPr>
                        <a:t>E.g. An ambitious student from a privileged background works hard to qualify as a doctor. </a:t>
                      </a: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Individuals accept the goals of success.</a:t>
                      </a:r>
                      <a:endParaRPr sz="1000">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They accept the legitimate means. </a:t>
                      </a:r>
                      <a:endParaRPr sz="100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1"/>
                  </a:ext>
                </a:extLst>
              </a:tr>
              <a:tr h="479025">
                <a:tc>
                  <a:txBody>
                    <a:bodyPr/>
                    <a:lstStyle/>
                    <a:p>
                      <a:pPr marL="0" lvl="0" indent="0" algn="l" rtl="0">
                        <a:spcBef>
                          <a:spcPts val="0"/>
                        </a:spcBef>
                        <a:spcAft>
                          <a:spcPts val="0"/>
                        </a:spcAft>
                        <a:buNone/>
                      </a:pPr>
                      <a:r>
                        <a:rPr lang="en-GB" sz="1000">
                          <a:latin typeface="Comic Sans MS"/>
                          <a:ea typeface="Comic Sans MS"/>
                          <a:cs typeface="Comic Sans MS"/>
                          <a:sym typeface="Comic Sans MS"/>
                        </a:rPr>
                        <a:t>2. </a:t>
                      </a:r>
                      <a:r>
                        <a:rPr lang="en-GB" sz="1000" b="1">
                          <a:latin typeface="Comic Sans MS"/>
                          <a:ea typeface="Comic Sans MS"/>
                          <a:cs typeface="Comic Sans MS"/>
                          <a:sym typeface="Comic Sans MS"/>
                        </a:rPr>
                        <a:t>Innovation</a:t>
                      </a:r>
                      <a:r>
                        <a:rPr lang="en-GB" sz="1000">
                          <a:latin typeface="Comic Sans MS"/>
                          <a:ea typeface="Comic Sans MS"/>
                          <a:cs typeface="Comic Sans MS"/>
                          <a:sym typeface="Comic Sans MS"/>
                        </a:rPr>
                        <a:t>, e.g. theft, fraud, organised crime.</a:t>
                      </a: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Individuals accept the goals of success.</a:t>
                      </a:r>
                      <a:endParaRPr sz="1000">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They lack opportunities to succeed through legitimate means and turn to crime.</a:t>
                      </a:r>
                      <a:endParaRPr sz="100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2"/>
                  </a:ext>
                </a:extLst>
              </a:tr>
              <a:tr h="756825">
                <a:tc>
                  <a:txBody>
                    <a:bodyPr/>
                    <a:lstStyle/>
                    <a:p>
                      <a:pPr marL="0" lvl="0" indent="0" algn="l" rtl="0">
                        <a:spcBef>
                          <a:spcPts val="0"/>
                        </a:spcBef>
                        <a:spcAft>
                          <a:spcPts val="0"/>
                        </a:spcAft>
                        <a:buNone/>
                      </a:pPr>
                      <a:r>
                        <a:rPr lang="en-GB" sz="1000">
                          <a:latin typeface="Comic Sans MS"/>
                          <a:ea typeface="Comic Sans MS"/>
                          <a:cs typeface="Comic Sans MS"/>
                          <a:sym typeface="Comic Sans MS"/>
                        </a:rPr>
                        <a:t>3. </a:t>
                      </a:r>
                      <a:r>
                        <a:rPr lang="en-GB" sz="1000" b="1">
                          <a:latin typeface="Comic Sans MS"/>
                          <a:ea typeface="Comic Sans MS"/>
                          <a:cs typeface="Comic Sans MS"/>
                          <a:sym typeface="Comic Sans MS"/>
                        </a:rPr>
                        <a:t>Ritualism </a:t>
                      </a:r>
                      <a:endParaRPr sz="1000">
                        <a:latin typeface="Comic Sans MS"/>
                        <a:ea typeface="Comic Sans MS"/>
                        <a:cs typeface="Comic Sans MS"/>
                        <a:sym typeface="Comic Sans MS"/>
                      </a:endParaRPr>
                    </a:p>
                    <a:p>
                      <a:pPr marL="0" lvl="0" indent="0" algn="l" rtl="0">
                        <a:spcBef>
                          <a:spcPts val="0"/>
                        </a:spcBef>
                        <a:spcAft>
                          <a:spcPts val="0"/>
                        </a:spcAft>
                        <a:buNone/>
                      </a:pPr>
                      <a:r>
                        <a:rPr lang="en-GB" sz="1000">
                          <a:latin typeface="Comic Sans MS"/>
                          <a:ea typeface="Comic Sans MS"/>
                          <a:cs typeface="Comic Sans MS"/>
                          <a:sym typeface="Comic Sans MS"/>
                        </a:rPr>
                        <a:t>E.g. an office worker who rigidly follows the rules but loses sight of the point of the rules. </a:t>
                      </a: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Individuals reject or abandon the goals.</a:t>
                      </a:r>
                      <a:endParaRPr sz="1000">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They accept the legitimate means and stick rigidly to them. </a:t>
                      </a:r>
                      <a:endParaRPr sz="100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3"/>
                  </a:ext>
                </a:extLst>
              </a:tr>
              <a:tr h="1041300">
                <a:tc>
                  <a:txBody>
                    <a:bodyPr/>
                    <a:lstStyle/>
                    <a:p>
                      <a:pPr marL="0" lvl="0" indent="0" algn="l" rtl="0">
                        <a:spcBef>
                          <a:spcPts val="0"/>
                        </a:spcBef>
                        <a:spcAft>
                          <a:spcPts val="0"/>
                        </a:spcAft>
                        <a:buNone/>
                      </a:pPr>
                      <a:r>
                        <a:rPr lang="en-GB" sz="1000">
                          <a:latin typeface="Comic Sans MS"/>
                          <a:ea typeface="Comic Sans MS"/>
                          <a:cs typeface="Comic Sans MS"/>
                          <a:sym typeface="Comic Sans MS"/>
                        </a:rPr>
                        <a:t>4. </a:t>
                      </a:r>
                      <a:r>
                        <a:rPr lang="en-GB" sz="1000" b="1">
                          <a:latin typeface="Comic Sans MS"/>
                          <a:ea typeface="Comic Sans MS"/>
                          <a:cs typeface="Comic Sans MS"/>
                          <a:sym typeface="Comic Sans MS"/>
                        </a:rPr>
                        <a:t>Retreatism</a:t>
                      </a:r>
                      <a:r>
                        <a:rPr lang="en-GB" sz="1000">
                          <a:latin typeface="Comic Sans MS"/>
                          <a:ea typeface="Comic Sans MS"/>
                          <a:cs typeface="Comic Sans MS"/>
                          <a:sym typeface="Comic Sans MS"/>
                        </a:rPr>
                        <a:t>, e.g. people who ‘drop out’ or escape through substance dependency.</a:t>
                      </a:r>
                      <a:endParaRPr sz="1000" b="1">
                        <a:latin typeface="Comic Sans MS"/>
                        <a:ea typeface="Comic Sans MS"/>
                        <a:cs typeface="Comic Sans MS"/>
                        <a:sym typeface="Comic Sans MS"/>
                      </a:endParaRPr>
                    </a:p>
                    <a:p>
                      <a:pPr marL="0" lvl="0" indent="0" algn="l" rtl="0">
                        <a:spcBef>
                          <a:spcPts val="0"/>
                        </a:spcBef>
                        <a:spcAft>
                          <a:spcPts val="0"/>
                        </a:spcAft>
                        <a:buNone/>
                      </a:pPr>
                      <a:endParaRPr sz="1000" b="1">
                        <a:latin typeface="Comic Sans MS"/>
                        <a:ea typeface="Comic Sans MS"/>
                        <a:cs typeface="Comic Sans MS"/>
                        <a:sym typeface="Comic Sans MS"/>
                      </a:endParaRPr>
                    </a:p>
                    <a:p>
                      <a:pPr marL="0" lvl="0" indent="0" algn="l" rtl="0">
                        <a:spcBef>
                          <a:spcPts val="0"/>
                        </a:spcBef>
                        <a:spcAft>
                          <a:spcPts val="0"/>
                        </a:spcAft>
                        <a:buNone/>
                      </a:pPr>
                      <a:endParaRPr sz="1000" b="1">
                        <a:latin typeface="Comic Sans MS"/>
                        <a:ea typeface="Comic Sans MS"/>
                        <a:cs typeface="Comic Sans MS"/>
                        <a:sym typeface="Comic Sans MS"/>
                      </a:endParaRPr>
                    </a:p>
                    <a:p>
                      <a:pPr marL="0" lvl="0" indent="0" algn="l" rtl="0">
                        <a:spcBef>
                          <a:spcPts val="0"/>
                        </a:spcBef>
                        <a:spcAft>
                          <a:spcPts val="0"/>
                        </a:spcAft>
                        <a:buNone/>
                      </a:pPr>
                      <a:endParaRPr sz="1000" b="1">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Individuals reject or abandon the goals.</a:t>
                      </a:r>
                      <a:endParaRPr sz="1000">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They reject or abandon the legitimate means. </a:t>
                      </a:r>
                      <a:endParaRPr sz="100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4"/>
                  </a:ext>
                </a:extLst>
              </a:tr>
              <a:tr h="693850">
                <a:tc>
                  <a:txBody>
                    <a:bodyPr/>
                    <a:lstStyle/>
                    <a:p>
                      <a:pPr marL="0" lvl="0" indent="0" algn="l" rtl="0">
                        <a:spcBef>
                          <a:spcPts val="0"/>
                        </a:spcBef>
                        <a:spcAft>
                          <a:spcPts val="0"/>
                        </a:spcAft>
                        <a:buNone/>
                      </a:pPr>
                      <a:r>
                        <a:rPr lang="en-GB" sz="1000">
                          <a:latin typeface="Comic Sans MS"/>
                          <a:ea typeface="Comic Sans MS"/>
                          <a:cs typeface="Comic Sans MS"/>
                          <a:sym typeface="Comic Sans MS"/>
                        </a:rPr>
                        <a:t>5. </a:t>
                      </a:r>
                      <a:r>
                        <a:rPr lang="en-GB" sz="1000" b="1">
                          <a:latin typeface="Comic Sans MS"/>
                          <a:ea typeface="Comic Sans MS"/>
                          <a:cs typeface="Comic Sans MS"/>
                          <a:sym typeface="Comic Sans MS"/>
                        </a:rPr>
                        <a:t>Rebellion</a:t>
                      </a:r>
                      <a:r>
                        <a:rPr lang="en-GB" sz="1000">
                          <a:latin typeface="Comic Sans MS"/>
                          <a:ea typeface="Comic Sans MS"/>
                          <a:cs typeface="Comic Sans MS"/>
                          <a:sym typeface="Comic Sans MS"/>
                        </a:rPr>
                        <a:t>, e.g. people who set up a new social order or joining a radical social group with aims to change society</a:t>
                      </a:r>
                      <a:endParaRPr sz="1000" b="1">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Individuals reject the conventional success goals and replace them with alternative goals. </a:t>
                      </a:r>
                      <a:endParaRPr sz="100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GB" sz="1000">
                          <a:latin typeface="Comic Sans MS"/>
                          <a:ea typeface="Comic Sans MS"/>
                          <a:cs typeface="Comic Sans MS"/>
                          <a:sym typeface="Comic Sans MS"/>
                        </a:rPr>
                        <a:t>They reject the legitimate means and replace them with other means. </a:t>
                      </a:r>
                      <a:endParaRPr sz="100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p:nvPr/>
        </p:nvSpPr>
        <p:spPr>
          <a:xfrm>
            <a:off x="265625" y="265850"/>
            <a:ext cx="8752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a:t>
            </a:r>
            <a:r>
              <a:rPr lang="en-GB" sz="2000" b="1" u="sng">
                <a:latin typeface="Comic Sans MS"/>
                <a:ea typeface="Comic Sans MS"/>
                <a:cs typeface="Comic Sans MS"/>
                <a:sym typeface="Comic Sans MS"/>
              </a:rPr>
              <a:t>Merton</a:t>
            </a:r>
            <a:r>
              <a:rPr lang="en-GB" sz="2000" b="1" i="0" u="sng" strike="noStrike" cap="none">
                <a:solidFill>
                  <a:srgbClr val="000000"/>
                </a:solidFill>
                <a:latin typeface="Comic Sans MS"/>
                <a:ea typeface="Comic Sans MS"/>
                <a:cs typeface="Comic Sans MS"/>
                <a:sym typeface="Comic Sans MS"/>
              </a:rPr>
              <a:t> </a:t>
            </a:r>
            <a:endParaRPr sz="2000" b="1" i="0" u="sng" strike="noStrike" cap="none">
              <a:solidFill>
                <a:srgbClr val="000000"/>
              </a:solidFill>
              <a:latin typeface="Comic Sans MS"/>
              <a:ea typeface="Comic Sans MS"/>
              <a:cs typeface="Comic Sans MS"/>
              <a:sym typeface="Comic Sans MS"/>
            </a:endParaRPr>
          </a:p>
        </p:txBody>
      </p:sp>
      <p:sp>
        <p:nvSpPr>
          <p:cNvPr id="161" name="Google Shape;161;p26"/>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Cohen argues that much juvenile delinquency such as gang violence and vandalism is not motivated by money or consumer goods.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It is not clear why some individuals faced with anomie break the rules, while others conform.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Many sociologists reject the idea that society is based on consensus or agreement about shared values and goals. They argue instead that society is based on conflict between powerful and subordinate groups.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Some Marxists argue that Merton, like Durkheim, does not consider power relations in society or examine who makes the laws and who benefits them. </a:t>
            </a:r>
            <a:endParaRPr sz="1800">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p:nvPr/>
        </p:nvSpPr>
        <p:spPr>
          <a:xfrm>
            <a:off x="265625" y="265850"/>
            <a:ext cx="85869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Marxism</a:t>
            </a:r>
            <a:endParaRPr sz="2000" b="1" i="0" u="sng" strike="noStrike" cap="none">
              <a:solidFill>
                <a:srgbClr val="000000"/>
              </a:solidFill>
              <a:latin typeface="Comic Sans MS"/>
              <a:ea typeface="Comic Sans MS"/>
              <a:cs typeface="Comic Sans MS"/>
              <a:sym typeface="Comic Sans MS"/>
            </a:endParaRPr>
          </a:p>
        </p:txBody>
      </p:sp>
      <p:sp>
        <p:nvSpPr>
          <p:cNvPr id="167" name="Google Shape;167;p27"/>
          <p:cNvSpPr/>
          <p:nvPr/>
        </p:nvSpPr>
        <p:spPr>
          <a:xfrm>
            <a:off x="265625" y="1098450"/>
            <a:ext cx="85869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Marxist approaches are based on structural theories or explanations in that they explain crime and deviance in terms of the way society is structured rather than in terms of the characteristics of individuals.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Marxists explain crime by examining the type of society we live in and who has power within it. They relate crime to the class structure of capitalist societies in which a small group of very wealthy and powerful people- the bourgeoisie- own the means of production, such as the land, factories and big businesses. Marxists argue that the bourgeoisie exploit poorer working class people in order to make as much profit as possible.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000">
              <a:solidFill>
                <a:schemeClr val="dk1"/>
              </a:solidFill>
              <a:latin typeface="Comic Sans MS"/>
              <a:ea typeface="Comic Sans MS"/>
              <a:cs typeface="Comic Sans MS"/>
              <a:sym typeface="Comic Sans MS"/>
            </a:endParaRPr>
          </a:p>
          <a:p>
            <a:pPr marL="0" lvl="0" indent="0" algn="l" rtl="0">
              <a:lnSpc>
                <a:spcPct val="150000"/>
              </a:lnSpc>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Capitalist society is based on values such as:</a:t>
            </a:r>
            <a:endParaRPr sz="1000">
              <a:solidFill>
                <a:schemeClr val="dk1"/>
              </a:solidFill>
              <a:latin typeface="Comic Sans MS"/>
              <a:ea typeface="Comic Sans MS"/>
              <a:cs typeface="Comic Sans MS"/>
              <a:sym typeface="Comic Sans MS"/>
            </a:endParaRPr>
          </a:p>
          <a:p>
            <a:pPr marL="457200" lvl="0" indent="-292100" algn="l" rtl="0">
              <a:lnSpc>
                <a:spcPct val="150000"/>
              </a:lnSpc>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Materialism</a:t>
            </a:r>
            <a:endParaRPr sz="1000">
              <a:solidFill>
                <a:schemeClr val="dk1"/>
              </a:solidFill>
              <a:latin typeface="Comic Sans MS"/>
              <a:ea typeface="Comic Sans MS"/>
              <a:cs typeface="Comic Sans MS"/>
              <a:sym typeface="Comic Sans MS"/>
            </a:endParaRPr>
          </a:p>
          <a:p>
            <a:pPr marL="457200" lvl="0" indent="-292100" algn="l" rtl="0">
              <a:lnSpc>
                <a:spcPct val="150000"/>
              </a:lnSpc>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Consumerism </a:t>
            </a:r>
            <a:endParaRPr sz="1000">
              <a:solidFill>
                <a:schemeClr val="dk1"/>
              </a:solidFill>
              <a:latin typeface="Comic Sans MS"/>
              <a:ea typeface="Comic Sans MS"/>
              <a:cs typeface="Comic Sans MS"/>
              <a:sym typeface="Comic Sans MS"/>
            </a:endParaRPr>
          </a:p>
          <a:p>
            <a:pPr marL="457200" lvl="0" indent="-292100" algn="l" rtl="0">
              <a:lnSpc>
                <a:spcPct val="150000"/>
              </a:lnSpc>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Competition</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Marxists argue that the media continually reinforce these values through advertising in magazines, some reality TV shows and Hollywood films based on the lives of the super-rich.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In an unequal society, not everyone can afford to consume the products of capitalism. It is likely that some people will try to get material goods through any means possible including illegal means. In this view, crime is seen as a by-product of the way capitalist society is organised.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500">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p:nvPr/>
        </p:nvSpPr>
        <p:spPr>
          <a:xfrm>
            <a:off x="265625" y="265850"/>
            <a:ext cx="85869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Marxism</a:t>
            </a:r>
            <a:endParaRPr sz="2000" b="1" i="0" u="sng" strike="noStrike" cap="none">
              <a:solidFill>
                <a:srgbClr val="000000"/>
              </a:solidFill>
              <a:latin typeface="Comic Sans MS"/>
              <a:ea typeface="Comic Sans MS"/>
              <a:cs typeface="Comic Sans MS"/>
              <a:sym typeface="Comic Sans MS"/>
            </a:endParaRPr>
          </a:p>
        </p:txBody>
      </p:sp>
      <p:sp>
        <p:nvSpPr>
          <p:cNvPr id="173" name="Google Shape;173;p28"/>
          <p:cNvSpPr/>
          <p:nvPr/>
        </p:nvSpPr>
        <p:spPr>
          <a:xfrm>
            <a:off x="265625" y="1098450"/>
            <a:ext cx="85869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300" b="1">
                <a:solidFill>
                  <a:schemeClr val="dk1"/>
                </a:solidFill>
                <a:latin typeface="Comic Sans MS"/>
                <a:ea typeface="Comic Sans MS"/>
                <a:cs typeface="Comic Sans MS"/>
                <a:sym typeface="Comic Sans MS"/>
              </a:rPr>
              <a:t>Marxist Views of Law Enforcement </a:t>
            </a:r>
            <a:endParaRPr sz="13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300">
                <a:solidFill>
                  <a:schemeClr val="dk1"/>
                </a:solidFill>
                <a:latin typeface="Comic Sans MS"/>
                <a:ea typeface="Comic Sans MS"/>
                <a:cs typeface="Comic Sans MS"/>
                <a:sym typeface="Comic Sans MS"/>
              </a:rPr>
              <a:t>Marxists are critical of the laws that are enforced in a capitalist society. Criminal law, they argue is made by, and in the interests of, those who own property. Consequently, it is not surprising that so many laws relate to the protection of private property. Marxists argue that, given this legal system, it is likely that working class people will be caught breaking the law while crimes committed by the powerful bourgeoisie may often go undetected. For example, benefit fraud is generally seen as being more serious and costly than tax evasion even though far more revenue is lost through tax evasion. </a:t>
            </a:r>
            <a:endParaRPr sz="13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3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300">
                <a:solidFill>
                  <a:schemeClr val="dk1"/>
                </a:solidFill>
                <a:latin typeface="Comic Sans MS"/>
                <a:ea typeface="Comic Sans MS"/>
                <a:cs typeface="Comic Sans MS"/>
                <a:sym typeface="Comic Sans MS"/>
              </a:rPr>
              <a:t>The agencies of social control such as the police and courts operate in the interests of the powerful and against the proletariat. This happens in two ways:</a:t>
            </a:r>
            <a:endParaRPr sz="13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300">
              <a:solidFill>
                <a:schemeClr val="dk1"/>
              </a:solidFill>
              <a:latin typeface="Comic Sans MS"/>
              <a:ea typeface="Comic Sans MS"/>
              <a:cs typeface="Comic Sans MS"/>
              <a:sym typeface="Comic Sans MS"/>
            </a:endParaRPr>
          </a:p>
          <a:p>
            <a:pPr marL="457200" lvl="0" indent="-311150" algn="l" rtl="0">
              <a:spcBef>
                <a:spcPts val="0"/>
              </a:spcBef>
              <a:spcAft>
                <a:spcPts val="0"/>
              </a:spcAft>
              <a:buClr>
                <a:schemeClr val="dk1"/>
              </a:buClr>
              <a:buSzPts val="1300"/>
              <a:buFont typeface="Comic Sans MS"/>
              <a:buAutoNum type="arabicPeriod"/>
            </a:pPr>
            <a:r>
              <a:rPr lang="en-GB" sz="1300">
                <a:solidFill>
                  <a:schemeClr val="dk1"/>
                </a:solidFill>
                <a:latin typeface="Comic Sans MS"/>
                <a:ea typeface="Comic Sans MS"/>
                <a:cs typeface="Comic Sans MS"/>
                <a:sym typeface="Comic Sans MS"/>
              </a:rPr>
              <a:t>Certain types of crime are likely to be targeted- street crime, for example, is policed more rigorously than white-collar crime. White-collar crime such as tax evasion is significant in monetary terms. However, it is not seen as such a serious social problem as benefit fraud and frequently goes unnoticed. </a:t>
            </a:r>
            <a:endParaRPr sz="1300">
              <a:solidFill>
                <a:schemeClr val="dk1"/>
              </a:solidFill>
              <a:latin typeface="Comic Sans MS"/>
              <a:ea typeface="Comic Sans MS"/>
              <a:cs typeface="Comic Sans MS"/>
              <a:sym typeface="Comic Sans MS"/>
            </a:endParaRPr>
          </a:p>
          <a:p>
            <a:pPr marL="457200" lvl="0" indent="-311150" algn="l" rtl="0">
              <a:spcBef>
                <a:spcPts val="0"/>
              </a:spcBef>
              <a:spcAft>
                <a:spcPts val="0"/>
              </a:spcAft>
              <a:buClr>
                <a:schemeClr val="dk1"/>
              </a:buClr>
              <a:buSzPts val="1300"/>
              <a:buFont typeface="Comic Sans MS"/>
              <a:buAutoNum type="arabicPeriod"/>
            </a:pPr>
            <a:r>
              <a:rPr lang="en-GB" sz="1300">
                <a:solidFill>
                  <a:schemeClr val="dk1"/>
                </a:solidFill>
                <a:latin typeface="Comic Sans MS"/>
                <a:ea typeface="Comic Sans MS"/>
                <a:cs typeface="Comic Sans MS"/>
                <a:sym typeface="Comic Sans MS"/>
              </a:rPr>
              <a:t>Certain groups are more likely to be targeted- groups such as black people, inner-city youth and working class people are more likely to be on the receiving end of law enforcement.  </a:t>
            </a:r>
            <a:endParaRPr sz="18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p:nvPr/>
        </p:nvSpPr>
        <p:spPr>
          <a:xfrm>
            <a:off x="265625" y="265850"/>
            <a:ext cx="8752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a:t>
            </a:r>
            <a:r>
              <a:rPr lang="en-GB" sz="2000" b="1" u="sng">
                <a:latin typeface="Comic Sans MS"/>
                <a:ea typeface="Comic Sans MS"/>
                <a:cs typeface="Comic Sans MS"/>
                <a:sym typeface="Comic Sans MS"/>
              </a:rPr>
              <a:t>Marxism</a:t>
            </a:r>
            <a:endParaRPr sz="2000" b="1" i="0" u="sng" strike="noStrike" cap="none">
              <a:solidFill>
                <a:srgbClr val="000000"/>
              </a:solidFill>
              <a:latin typeface="Comic Sans MS"/>
              <a:ea typeface="Comic Sans MS"/>
              <a:cs typeface="Comic Sans MS"/>
              <a:sym typeface="Comic Sans MS"/>
            </a:endParaRPr>
          </a:p>
        </p:txBody>
      </p:sp>
      <p:sp>
        <p:nvSpPr>
          <p:cNvPr id="179" name="Google Shape;179;p29"/>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Not every criminal law supports the interests of the dominant class. Many laws rest on genuine agreement. Pluralists see society as composing of a range of competing interest groups. The law reflects the interests of many groups rather than just one.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Functionalists argue that society is based on value consensus rather than conflict.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Some feminists argue that Marxist approaches focus on issues of social class in capitalist society and ignore issues of gender in patriarchal society. </a:t>
            </a:r>
            <a:endParaRPr sz="1800">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p:nvPr/>
        </p:nvSpPr>
        <p:spPr>
          <a:xfrm>
            <a:off x="265625" y="265850"/>
            <a:ext cx="85869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Feminism </a:t>
            </a:r>
            <a:endParaRPr sz="2000" b="1" i="0" u="sng" strike="noStrike" cap="none">
              <a:solidFill>
                <a:srgbClr val="000000"/>
              </a:solidFill>
              <a:latin typeface="Comic Sans MS"/>
              <a:ea typeface="Comic Sans MS"/>
              <a:cs typeface="Comic Sans MS"/>
              <a:sym typeface="Comic Sans MS"/>
            </a:endParaRPr>
          </a:p>
        </p:txBody>
      </p:sp>
      <p:sp>
        <p:nvSpPr>
          <p:cNvPr id="185" name="Google Shape;185;p30"/>
          <p:cNvSpPr/>
          <p:nvPr/>
        </p:nvSpPr>
        <p:spPr>
          <a:xfrm>
            <a:off x="265625" y="1098450"/>
            <a:ext cx="85869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Up until the 1970s, many sociologists neglected women when studying crime and deviance. Instead, they examined crime and delinquency committed by men and boys. More recently, feminist approaches have focused on issues of gender and crime. </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Feminist sociologists examine how female offenders are treated within the criminal justice system including the police and the courts. </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50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500">
                <a:latin typeface="Comic Sans MS"/>
                <a:ea typeface="Comic Sans MS"/>
                <a:cs typeface="Comic Sans MS"/>
                <a:sym typeface="Comic Sans MS"/>
              </a:rPr>
              <a:t>One view, known as the ‘chivalry thesis’, suggests that female offenders are treated more leniently than men, for example when sentenced in court. </a:t>
            </a:r>
            <a:endParaRPr sz="150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50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500">
                <a:latin typeface="Comic Sans MS"/>
                <a:ea typeface="Comic Sans MS"/>
                <a:cs typeface="Comic Sans MS"/>
                <a:sym typeface="Comic Sans MS"/>
              </a:rPr>
              <a:t>Another view, the double deviance thesis, suggests that the criminal justice system treats some women (including those who do not conform to feminine stereotypes) more harshly than others. Female offenders are treated and punished as double deviants because they have broken two sets of rules: first, the law, and second, the norms governing gender behaviour. </a:t>
            </a:r>
            <a:endParaRPr sz="150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p:nvPr/>
        </p:nvSpPr>
        <p:spPr>
          <a:xfrm>
            <a:off x="265625" y="2658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Heidensohn </a:t>
            </a:r>
            <a:endParaRPr sz="2000" b="1" i="0" u="sng" strike="noStrike" cap="none">
              <a:solidFill>
                <a:srgbClr val="000000"/>
              </a:solidFill>
              <a:latin typeface="Comic Sans MS"/>
              <a:ea typeface="Comic Sans MS"/>
              <a:cs typeface="Comic Sans MS"/>
              <a:sym typeface="Comic Sans MS"/>
            </a:endParaRPr>
          </a:p>
        </p:txBody>
      </p:sp>
      <p:sp>
        <p:nvSpPr>
          <p:cNvPr id="191" name="Google Shape;191;p31"/>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According to Heidensohn, women have an important role in controlling other people within the home. As wives and mothers, they are involved in the socialisation process, which is crucial to maintaining order in society. Women also have a role in controlling others informally in their local community. However, women are not usually allowed to exercise control over men. </a:t>
            </a:r>
            <a:endParaRPr sz="8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Carrying out these tasks can act as a constraint on women. For example, a mother with a young child in a pram would find it more difficult than a man to burgle a house. Women’s behaviour is constrained by their role in controlling other people. </a:t>
            </a:r>
            <a:endParaRPr sz="8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endParaRPr sz="8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en-GB" sz="800" b="1">
                <a:solidFill>
                  <a:schemeClr val="dk1"/>
                </a:solidFill>
                <a:latin typeface="Comic Sans MS"/>
                <a:ea typeface="Comic Sans MS"/>
                <a:cs typeface="Comic Sans MS"/>
                <a:sym typeface="Comic Sans MS"/>
              </a:rPr>
              <a:t>The control of women in the home </a:t>
            </a:r>
            <a:endParaRPr sz="800" b="1">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Heidensohn argues that domestic life and marriage are means of controlling  women to ensure that they conform. . Women’s opportunities to commit crime are limited by their housewife role. Their time is taken up in housework  and monitoring others. </a:t>
            </a:r>
            <a:endParaRPr sz="800">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Daughters and sons are allowed different degrees of freedom, especially as adolescents. . Daughters are expected to stay closer to home than sons. Working-class girls in particular are expected to spend time on housework and childcare. </a:t>
            </a:r>
            <a:endParaRPr sz="800">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0"/>
              </a:spcAft>
              <a:buClr>
                <a:schemeClr val="dk1"/>
              </a:buClr>
              <a:buSzPts val="1100"/>
              <a:buFont typeface="Arial"/>
              <a:buNone/>
            </a:pPr>
            <a:r>
              <a:rPr lang="en-GB" sz="800" b="1">
                <a:solidFill>
                  <a:schemeClr val="dk1"/>
                </a:solidFill>
                <a:latin typeface="Comic Sans MS"/>
                <a:ea typeface="Comic Sans MS"/>
                <a:cs typeface="Comic Sans MS"/>
                <a:sym typeface="Comic Sans MS"/>
              </a:rPr>
              <a:t>The control of women in public</a:t>
            </a:r>
            <a:endParaRPr sz="800" b="1">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Women’s behaviour in public is controlled by male violence.. Although women are no more at risk of street violence than any other social group, they fear crime and sexual assault. . This fear acts as a control on their behaviour, for example by preventing them from going out after dark. </a:t>
            </a:r>
            <a:endParaRPr sz="800">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Women’s behaviour in public places is also controlled by fear that they could get bad reputations.. Men control women’s reputations, for example by describing them in terms of their sexuality.  </a:t>
            </a:r>
            <a:endParaRPr sz="800">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0"/>
              </a:spcAft>
              <a:buClr>
                <a:schemeClr val="dk1"/>
              </a:buClr>
              <a:buSzPts val="1100"/>
              <a:buFont typeface="Arial"/>
              <a:buNone/>
            </a:pPr>
            <a:r>
              <a:rPr lang="en-GB" sz="800" b="1">
                <a:solidFill>
                  <a:schemeClr val="dk1"/>
                </a:solidFill>
                <a:latin typeface="Comic Sans MS"/>
                <a:ea typeface="Comic Sans MS"/>
                <a:cs typeface="Comic Sans MS"/>
                <a:sym typeface="Comic Sans MS"/>
              </a:rPr>
              <a:t>The control of women at work</a:t>
            </a:r>
            <a:endParaRPr sz="800" b="1">
              <a:solidFill>
                <a:schemeClr val="dk1"/>
              </a:solidFill>
              <a:latin typeface="Comic Sans MS"/>
              <a:ea typeface="Comic Sans MS"/>
              <a:cs typeface="Comic Sans MS"/>
              <a:sym typeface="Comic Sans MS"/>
            </a:endParaRPr>
          </a:p>
          <a:p>
            <a:pPr marL="0" lvl="0" indent="0" algn="l" rtl="0">
              <a:lnSpc>
                <a:spcPct val="100000"/>
              </a:lnSpc>
              <a:spcBef>
                <a:spcPts val="1000"/>
              </a:spcBef>
              <a:spcAft>
                <a:spcPts val="1000"/>
              </a:spcAft>
              <a:buClr>
                <a:schemeClr val="dk1"/>
              </a:buClr>
              <a:buSzPts val="1100"/>
              <a:buFont typeface="Arial"/>
              <a:buNone/>
            </a:pPr>
            <a:r>
              <a:rPr lang="en-GB" sz="800">
                <a:solidFill>
                  <a:schemeClr val="dk1"/>
                </a:solidFill>
                <a:latin typeface="Comic Sans MS"/>
                <a:ea typeface="Comic Sans MS"/>
                <a:cs typeface="Comic Sans MS"/>
                <a:sym typeface="Comic Sans MS"/>
              </a:rPr>
              <a:t>In the workplace, men hold power and authority over women, for example as managers or supervisors. Sexual harassment  at work is a form of male control over women, which limits their freedom in the workplace. </a:t>
            </a:r>
            <a:endParaRPr sz="1300">
              <a:latin typeface="Comic Sans MS"/>
              <a:ea typeface="Comic Sans MS"/>
              <a:cs typeface="Comic Sans MS"/>
              <a:sym typeface="Comic Sans MS"/>
            </a:endParaRPr>
          </a:p>
        </p:txBody>
      </p:sp>
      <p:sp>
        <p:nvSpPr>
          <p:cNvPr id="192" name="Google Shape;192;p31"/>
          <p:cNvSpPr/>
          <p:nvPr/>
        </p:nvSpPr>
        <p:spPr>
          <a:xfrm>
            <a:off x="6487025" y="2658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a:latin typeface="Comic Sans MS"/>
                <a:ea typeface="Comic Sans MS"/>
                <a:cs typeface="Comic Sans MS"/>
                <a:sym typeface="Comic Sans MS"/>
              </a:rPr>
              <a:t>Feminist</a:t>
            </a:r>
            <a:endParaRPr sz="2000" b="0" i="0" u="none" strike="noStrike" cap="none">
              <a:solidFill>
                <a:srgbClr val="000000"/>
              </a:solidFill>
              <a:latin typeface="Comic Sans MS"/>
              <a:ea typeface="Comic Sans MS"/>
              <a:cs typeface="Comic Sans MS"/>
              <a:sym typeface="Comic Sans MS"/>
            </a:endParaRPr>
          </a:p>
        </p:txBody>
      </p:sp>
      <p:pic>
        <p:nvPicPr>
          <p:cNvPr id="193" name="Google Shape;193;p31"/>
          <p:cNvPicPr preferRelativeResize="0"/>
          <p:nvPr/>
        </p:nvPicPr>
        <p:blipFill>
          <a:blip r:embed="rId3">
            <a:alphaModFix/>
          </a:blip>
          <a:stretch>
            <a:fillRect/>
          </a:stretch>
        </p:blipFill>
        <p:spPr>
          <a:xfrm>
            <a:off x="6487025" y="1787550"/>
            <a:ext cx="2440200" cy="244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p:nvPr/>
        </p:nvSpPr>
        <p:spPr>
          <a:xfrm>
            <a:off x="2153250" y="109875"/>
            <a:ext cx="4837500" cy="1074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2500" b="1" u="sng">
                <a:latin typeface="Comic Sans MS"/>
                <a:ea typeface="Comic Sans MS"/>
                <a:cs typeface="Comic Sans MS"/>
                <a:sym typeface="Comic Sans MS"/>
              </a:rPr>
              <a:t>Topic Content </a:t>
            </a:r>
            <a:endParaRPr sz="25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
        <p:nvSpPr>
          <p:cNvPr id="60" name="Google Shape;60;p14"/>
          <p:cNvSpPr/>
          <p:nvPr/>
        </p:nvSpPr>
        <p:spPr>
          <a:xfrm>
            <a:off x="185275" y="1353725"/>
            <a:ext cx="2741700" cy="15819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u="sng">
                <a:latin typeface="Comic Sans MS"/>
                <a:ea typeface="Comic Sans MS"/>
                <a:cs typeface="Comic Sans MS"/>
                <a:sym typeface="Comic Sans MS"/>
              </a:rPr>
              <a:t>Introduction </a:t>
            </a:r>
            <a:endParaRPr b="1" u="sng">
              <a:latin typeface="Comic Sans MS"/>
              <a:ea typeface="Comic Sans MS"/>
              <a:cs typeface="Comic Sans MS"/>
              <a:sym typeface="Comic Sans MS"/>
            </a:endParaRPr>
          </a:p>
          <a:p>
            <a:pPr marL="0" lvl="0" indent="0" algn="ctr" rtl="0">
              <a:spcBef>
                <a:spcPts val="0"/>
              </a:spcBef>
              <a:spcAft>
                <a:spcPts val="0"/>
              </a:spcAft>
              <a:buNone/>
            </a:pP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AutoNum type="arabicPeriod"/>
            </a:pPr>
            <a:r>
              <a:rPr lang="en-GB">
                <a:latin typeface="Comic Sans MS"/>
                <a:ea typeface="Comic Sans MS"/>
                <a:cs typeface="Comic Sans MS"/>
                <a:sym typeface="Comic Sans MS"/>
              </a:rPr>
              <a:t>What is the difference between crime and deviance?</a:t>
            </a:r>
            <a:endParaRPr>
              <a:latin typeface="Comic Sans MS"/>
              <a:ea typeface="Comic Sans MS"/>
              <a:cs typeface="Comic Sans MS"/>
              <a:sym typeface="Comic Sans MS"/>
            </a:endParaRPr>
          </a:p>
          <a:p>
            <a:pPr marL="457200" lvl="0" indent="-317500" algn="l" rtl="0">
              <a:spcBef>
                <a:spcPts val="0"/>
              </a:spcBef>
              <a:spcAft>
                <a:spcPts val="0"/>
              </a:spcAft>
              <a:buSzPts val="1400"/>
              <a:buFont typeface="Comic Sans MS"/>
              <a:buAutoNum type="arabicPeriod"/>
            </a:pPr>
            <a:r>
              <a:rPr lang="en-GB">
                <a:latin typeface="Comic Sans MS"/>
                <a:ea typeface="Comic Sans MS"/>
                <a:cs typeface="Comic Sans MS"/>
                <a:sym typeface="Comic Sans MS"/>
              </a:rPr>
              <a:t>What are social order and social control?</a:t>
            </a:r>
            <a:endParaRPr>
              <a:latin typeface="Comic Sans MS"/>
              <a:ea typeface="Comic Sans MS"/>
              <a:cs typeface="Comic Sans MS"/>
              <a:sym typeface="Comic Sans MS"/>
            </a:endParaRPr>
          </a:p>
        </p:txBody>
      </p:sp>
      <p:sp>
        <p:nvSpPr>
          <p:cNvPr id="61" name="Google Shape;61;p14"/>
          <p:cNvSpPr/>
          <p:nvPr/>
        </p:nvSpPr>
        <p:spPr>
          <a:xfrm>
            <a:off x="127825" y="3226975"/>
            <a:ext cx="2856600" cy="1787400"/>
          </a:xfrm>
          <a:prstGeom prst="rect">
            <a:avLst/>
          </a:prstGeom>
          <a:solidFill>
            <a:srgbClr val="CFE2F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u="sng">
                <a:latin typeface="Comic Sans MS"/>
                <a:ea typeface="Comic Sans MS"/>
                <a:cs typeface="Comic Sans MS"/>
                <a:sym typeface="Comic Sans MS"/>
              </a:rPr>
              <a:t>Measuring Crime </a:t>
            </a:r>
            <a:endParaRPr sz="1500" b="1" u="sng">
              <a:latin typeface="Comic Sans MS"/>
              <a:ea typeface="Comic Sans MS"/>
              <a:cs typeface="Comic Sans MS"/>
              <a:sym typeface="Comic Sans MS"/>
            </a:endParaRPr>
          </a:p>
          <a:p>
            <a:pPr marL="0" lvl="0" indent="0" algn="ctr" rtl="0">
              <a:spcBef>
                <a:spcPts val="0"/>
              </a:spcBef>
              <a:spcAft>
                <a:spcPts val="0"/>
              </a:spcAft>
              <a:buNone/>
            </a:pPr>
            <a:endParaRPr sz="1500" b="1" u="sng">
              <a:latin typeface="Comic Sans MS"/>
              <a:ea typeface="Comic Sans MS"/>
              <a:cs typeface="Comic Sans MS"/>
              <a:sym typeface="Comic Sans MS"/>
            </a:endParaRPr>
          </a:p>
          <a:p>
            <a:pPr marL="457200" lvl="0" indent="-323850" algn="l" rtl="0">
              <a:spcBef>
                <a:spcPts val="0"/>
              </a:spcBef>
              <a:spcAft>
                <a:spcPts val="0"/>
              </a:spcAft>
              <a:buSzPts val="1500"/>
              <a:buFont typeface="Comic Sans MS"/>
              <a:buAutoNum type="arabicPeriod"/>
            </a:pPr>
            <a:r>
              <a:rPr lang="en-GB" sz="1500">
                <a:latin typeface="Comic Sans MS"/>
                <a:ea typeface="Comic Sans MS"/>
                <a:cs typeface="Comic Sans MS"/>
                <a:sym typeface="Comic Sans MS"/>
              </a:rPr>
              <a:t>How do we measure crime?</a:t>
            </a:r>
            <a:endParaRPr sz="1500">
              <a:latin typeface="Comic Sans MS"/>
              <a:ea typeface="Comic Sans MS"/>
              <a:cs typeface="Comic Sans MS"/>
              <a:sym typeface="Comic Sans MS"/>
            </a:endParaRPr>
          </a:p>
          <a:p>
            <a:pPr marL="457200" lvl="0" indent="-323850" algn="l" rtl="0">
              <a:spcBef>
                <a:spcPts val="0"/>
              </a:spcBef>
              <a:spcAft>
                <a:spcPts val="0"/>
              </a:spcAft>
              <a:buSzPts val="1500"/>
              <a:buFont typeface="Comic Sans MS"/>
              <a:buAutoNum type="arabicPeriod"/>
            </a:pPr>
            <a:r>
              <a:rPr lang="en-GB" sz="1500">
                <a:latin typeface="Comic Sans MS"/>
                <a:ea typeface="Comic Sans MS"/>
                <a:cs typeface="Comic Sans MS"/>
                <a:sym typeface="Comic Sans MS"/>
              </a:rPr>
              <a:t>Reporting and Recording Crime </a:t>
            </a:r>
            <a:endParaRPr sz="1500">
              <a:latin typeface="Comic Sans MS"/>
              <a:ea typeface="Comic Sans MS"/>
              <a:cs typeface="Comic Sans MS"/>
              <a:sym typeface="Comic Sans MS"/>
            </a:endParaRPr>
          </a:p>
        </p:txBody>
      </p:sp>
      <p:sp>
        <p:nvSpPr>
          <p:cNvPr id="62" name="Google Shape;62;p14"/>
          <p:cNvSpPr/>
          <p:nvPr/>
        </p:nvSpPr>
        <p:spPr>
          <a:xfrm>
            <a:off x="3156675" y="1353725"/>
            <a:ext cx="2856600" cy="1581900"/>
          </a:xfrm>
          <a:prstGeom prst="rect">
            <a:avLst/>
          </a:prstGeom>
          <a:solidFill>
            <a:srgbClr val="FFF2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u="sng">
                <a:latin typeface="Comic Sans MS"/>
                <a:ea typeface="Comic Sans MS"/>
                <a:cs typeface="Comic Sans MS"/>
                <a:sym typeface="Comic Sans MS"/>
              </a:rPr>
              <a:t>Perspectives </a:t>
            </a:r>
            <a:endParaRPr sz="1300" b="1" u="sng">
              <a:latin typeface="Comic Sans MS"/>
              <a:ea typeface="Comic Sans MS"/>
              <a:cs typeface="Comic Sans MS"/>
              <a:sym typeface="Comic Sans MS"/>
            </a:endParaRPr>
          </a:p>
          <a:p>
            <a:pPr marL="0" lvl="0" indent="0" algn="ctr" rtl="0">
              <a:spcBef>
                <a:spcPts val="0"/>
              </a:spcBef>
              <a:spcAft>
                <a:spcPts val="0"/>
              </a:spcAft>
              <a:buNone/>
            </a:pPr>
            <a:endParaRPr sz="1300" b="1" u="sng">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GB" sz="1300">
                <a:latin typeface="Comic Sans MS"/>
                <a:ea typeface="Comic Sans MS"/>
                <a:cs typeface="Comic Sans MS"/>
                <a:sym typeface="Comic Sans MS"/>
              </a:rPr>
              <a:t>Functionalism </a:t>
            </a:r>
            <a:endParaRPr sz="1300">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GB" sz="1300">
                <a:latin typeface="Comic Sans MS"/>
                <a:ea typeface="Comic Sans MS"/>
                <a:cs typeface="Comic Sans MS"/>
                <a:sym typeface="Comic Sans MS"/>
              </a:rPr>
              <a:t>Merton </a:t>
            </a:r>
            <a:endParaRPr sz="1300">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GB" sz="1300">
                <a:latin typeface="Comic Sans MS"/>
                <a:ea typeface="Comic Sans MS"/>
                <a:cs typeface="Comic Sans MS"/>
                <a:sym typeface="Comic Sans MS"/>
              </a:rPr>
              <a:t>Marxism </a:t>
            </a:r>
            <a:endParaRPr sz="1300">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GB" sz="1300">
                <a:latin typeface="Comic Sans MS"/>
                <a:ea typeface="Comic Sans MS"/>
                <a:cs typeface="Comic Sans MS"/>
                <a:sym typeface="Comic Sans MS"/>
              </a:rPr>
              <a:t>Feminism </a:t>
            </a:r>
            <a:endParaRPr sz="1300">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AutoNum type="arabicPeriod"/>
            </a:pPr>
            <a:r>
              <a:rPr lang="en-GB" sz="1300">
                <a:latin typeface="Comic Sans MS"/>
                <a:ea typeface="Comic Sans MS"/>
                <a:cs typeface="Comic Sans MS"/>
                <a:sym typeface="Comic Sans MS"/>
              </a:rPr>
              <a:t>Interactionism </a:t>
            </a:r>
            <a:endParaRPr sz="1300">
              <a:latin typeface="Comic Sans MS"/>
              <a:ea typeface="Comic Sans MS"/>
              <a:cs typeface="Comic Sans MS"/>
              <a:sym typeface="Comic Sans MS"/>
            </a:endParaRPr>
          </a:p>
        </p:txBody>
      </p:sp>
      <p:sp>
        <p:nvSpPr>
          <p:cNvPr id="63" name="Google Shape;63;p14"/>
          <p:cNvSpPr/>
          <p:nvPr/>
        </p:nvSpPr>
        <p:spPr>
          <a:xfrm>
            <a:off x="3156675" y="3226975"/>
            <a:ext cx="2856600" cy="17874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u="sng">
                <a:latin typeface="Comic Sans MS"/>
                <a:ea typeface="Comic Sans MS"/>
                <a:cs typeface="Comic Sans MS"/>
                <a:sym typeface="Comic Sans MS"/>
              </a:rPr>
              <a:t>Media </a:t>
            </a:r>
            <a:endParaRPr sz="1500" b="1" u="sng">
              <a:latin typeface="Comic Sans MS"/>
              <a:ea typeface="Comic Sans MS"/>
              <a:cs typeface="Comic Sans MS"/>
              <a:sym typeface="Comic Sans MS"/>
            </a:endParaRPr>
          </a:p>
          <a:p>
            <a:pPr marL="0" lvl="0" indent="0" algn="ctr" rtl="0">
              <a:spcBef>
                <a:spcPts val="0"/>
              </a:spcBef>
              <a:spcAft>
                <a:spcPts val="0"/>
              </a:spcAft>
              <a:buNone/>
            </a:pPr>
            <a:endParaRPr sz="1500" b="1" u="sng">
              <a:latin typeface="Comic Sans MS"/>
              <a:ea typeface="Comic Sans MS"/>
              <a:cs typeface="Comic Sans MS"/>
              <a:sym typeface="Comic Sans MS"/>
            </a:endParaRPr>
          </a:p>
          <a:p>
            <a:pPr marL="457200" lvl="0" indent="-323850" algn="l" rtl="0">
              <a:spcBef>
                <a:spcPts val="0"/>
              </a:spcBef>
              <a:spcAft>
                <a:spcPts val="0"/>
              </a:spcAft>
              <a:buSzPts val="1500"/>
              <a:buFont typeface="Comic Sans MS"/>
              <a:buAutoNum type="arabicPeriod"/>
            </a:pPr>
            <a:r>
              <a:rPr lang="en-GB" sz="1500">
                <a:latin typeface="Comic Sans MS"/>
                <a:ea typeface="Comic Sans MS"/>
                <a:cs typeface="Comic Sans MS"/>
                <a:sym typeface="Comic Sans MS"/>
              </a:rPr>
              <a:t>Deviancy Amplification </a:t>
            </a:r>
            <a:endParaRPr sz="1500">
              <a:latin typeface="Comic Sans MS"/>
              <a:ea typeface="Comic Sans MS"/>
              <a:cs typeface="Comic Sans MS"/>
              <a:sym typeface="Comic Sans MS"/>
            </a:endParaRPr>
          </a:p>
          <a:p>
            <a:pPr marL="457200" lvl="0" indent="-323850" algn="l" rtl="0">
              <a:spcBef>
                <a:spcPts val="0"/>
              </a:spcBef>
              <a:spcAft>
                <a:spcPts val="0"/>
              </a:spcAft>
              <a:buSzPts val="1500"/>
              <a:buFont typeface="Comic Sans MS"/>
              <a:buAutoNum type="arabicPeriod"/>
            </a:pPr>
            <a:r>
              <a:rPr lang="en-GB" sz="1500">
                <a:latin typeface="Comic Sans MS"/>
                <a:ea typeface="Comic Sans MS"/>
                <a:cs typeface="Comic Sans MS"/>
                <a:sym typeface="Comic Sans MS"/>
              </a:rPr>
              <a:t>Media Representations </a:t>
            </a:r>
            <a:endParaRPr sz="1500">
              <a:latin typeface="Comic Sans MS"/>
              <a:ea typeface="Comic Sans MS"/>
              <a:cs typeface="Comic Sans MS"/>
              <a:sym typeface="Comic Sans MS"/>
            </a:endParaRPr>
          </a:p>
          <a:p>
            <a:pPr marL="457200" lvl="0" indent="-323850" algn="l" rtl="0">
              <a:spcBef>
                <a:spcPts val="0"/>
              </a:spcBef>
              <a:spcAft>
                <a:spcPts val="0"/>
              </a:spcAft>
              <a:buSzPts val="1500"/>
              <a:buFont typeface="Comic Sans MS"/>
              <a:buAutoNum type="arabicPeriod"/>
            </a:pPr>
            <a:r>
              <a:rPr lang="en-GB" sz="1500">
                <a:latin typeface="Comic Sans MS"/>
                <a:ea typeface="Comic Sans MS"/>
                <a:cs typeface="Comic Sans MS"/>
                <a:sym typeface="Comic Sans MS"/>
              </a:rPr>
              <a:t>Media as a Cause </a:t>
            </a:r>
            <a:endParaRPr sz="1500">
              <a:latin typeface="Comic Sans MS"/>
              <a:ea typeface="Comic Sans MS"/>
              <a:cs typeface="Comic Sans MS"/>
              <a:sym typeface="Comic Sans MS"/>
            </a:endParaRPr>
          </a:p>
          <a:p>
            <a:pPr marL="457200" lvl="0" indent="-323850" algn="l" rtl="0">
              <a:spcBef>
                <a:spcPts val="0"/>
              </a:spcBef>
              <a:spcAft>
                <a:spcPts val="0"/>
              </a:spcAft>
              <a:buSzPts val="1500"/>
              <a:buFont typeface="Comic Sans MS"/>
              <a:buAutoNum type="arabicPeriod"/>
            </a:pPr>
            <a:r>
              <a:rPr lang="en-GB" sz="1500">
                <a:latin typeface="Comic Sans MS"/>
                <a:ea typeface="Comic Sans MS"/>
                <a:cs typeface="Comic Sans MS"/>
                <a:sym typeface="Comic Sans MS"/>
              </a:rPr>
              <a:t>Public Issues</a:t>
            </a:r>
            <a:endParaRPr sz="1500">
              <a:latin typeface="Comic Sans MS"/>
              <a:ea typeface="Comic Sans MS"/>
              <a:cs typeface="Comic Sans MS"/>
              <a:sym typeface="Comic Sans MS"/>
            </a:endParaRPr>
          </a:p>
        </p:txBody>
      </p:sp>
      <p:sp>
        <p:nvSpPr>
          <p:cNvPr id="64" name="Google Shape;64;p14"/>
          <p:cNvSpPr/>
          <p:nvPr/>
        </p:nvSpPr>
        <p:spPr>
          <a:xfrm>
            <a:off x="6242975" y="1353725"/>
            <a:ext cx="2677800" cy="3660600"/>
          </a:xfrm>
          <a:prstGeom prst="rect">
            <a:avLst/>
          </a:prstGeom>
          <a:solidFill>
            <a:srgbClr val="D9D2E9"/>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u="sng">
                <a:latin typeface="Comic Sans MS"/>
                <a:ea typeface="Comic Sans MS"/>
                <a:cs typeface="Comic Sans MS"/>
                <a:sym typeface="Comic Sans MS"/>
              </a:rPr>
              <a:t>Patterns </a:t>
            </a:r>
            <a:endParaRPr sz="1700" b="1" u="sng">
              <a:latin typeface="Comic Sans MS"/>
              <a:ea typeface="Comic Sans MS"/>
              <a:cs typeface="Comic Sans MS"/>
              <a:sym typeface="Comic Sans MS"/>
            </a:endParaRPr>
          </a:p>
          <a:p>
            <a:pPr marL="0" lvl="0" indent="0" algn="ctr" rtl="0">
              <a:spcBef>
                <a:spcPts val="0"/>
              </a:spcBef>
              <a:spcAft>
                <a:spcPts val="0"/>
              </a:spcAft>
              <a:buNone/>
            </a:pPr>
            <a:endParaRPr sz="1700" b="1" u="sng">
              <a:latin typeface="Comic Sans MS"/>
              <a:ea typeface="Comic Sans MS"/>
              <a:cs typeface="Comic Sans MS"/>
              <a:sym typeface="Comic Sans MS"/>
            </a:endParaRPr>
          </a:p>
          <a:p>
            <a:pPr marL="457200" lvl="0" indent="-336550" algn="l" rtl="0">
              <a:spcBef>
                <a:spcPts val="0"/>
              </a:spcBef>
              <a:spcAft>
                <a:spcPts val="0"/>
              </a:spcAft>
              <a:buSzPts val="1700"/>
              <a:buFont typeface="Comic Sans MS"/>
              <a:buAutoNum type="arabicPeriod"/>
            </a:pPr>
            <a:r>
              <a:rPr lang="en-GB" sz="1700">
                <a:latin typeface="Comic Sans MS"/>
                <a:ea typeface="Comic Sans MS"/>
                <a:cs typeface="Comic Sans MS"/>
                <a:sym typeface="Comic Sans MS"/>
              </a:rPr>
              <a:t>Social Class </a:t>
            </a:r>
            <a:endParaRPr sz="1700">
              <a:latin typeface="Comic Sans MS"/>
              <a:ea typeface="Comic Sans MS"/>
              <a:cs typeface="Comic Sans MS"/>
              <a:sym typeface="Comic Sans MS"/>
            </a:endParaRPr>
          </a:p>
          <a:p>
            <a:pPr marL="457200" lvl="0" indent="-336550" algn="l" rtl="0">
              <a:spcBef>
                <a:spcPts val="0"/>
              </a:spcBef>
              <a:spcAft>
                <a:spcPts val="0"/>
              </a:spcAft>
              <a:buSzPts val="1700"/>
              <a:buFont typeface="Comic Sans MS"/>
              <a:buAutoNum type="arabicPeriod"/>
            </a:pPr>
            <a:r>
              <a:rPr lang="en-GB" sz="1700">
                <a:latin typeface="Comic Sans MS"/>
                <a:ea typeface="Comic Sans MS"/>
                <a:cs typeface="Comic Sans MS"/>
                <a:sym typeface="Comic Sans MS"/>
              </a:rPr>
              <a:t>Age  </a:t>
            </a:r>
            <a:endParaRPr sz="1700">
              <a:latin typeface="Comic Sans MS"/>
              <a:ea typeface="Comic Sans MS"/>
              <a:cs typeface="Comic Sans MS"/>
              <a:sym typeface="Comic Sans MS"/>
            </a:endParaRPr>
          </a:p>
          <a:p>
            <a:pPr marL="457200" lvl="0" indent="-336550" algn="l" rtl="0">
              <a:spcBef>
                <a:spcPts val="0"/>
              </a:spcBef>
              <a:spcAft>
                <a:spcPts val="0"/>
              </a:spcAft>
              <a:buSzPts val="1700"/>
              <a:buFont typeface="Comic Sans MS"/>
              <a:buAutoNum type="arabicPeriod"/>
            </a:pPr>
            <a:r>
              <a:rPr lang="en-GB" sz="1700">
                <a:latin typeface="Comic Sans MS"/>
                <a:ea typeface="Comic Sans MS"/>
                <a:cs typeface="Comic Sans MS"/>
                <a:sym typeface="Comic Sans MS"/>
              </a:rPr>
              <a:t>Gender </a:t>
            </a:r>
            <a:endParaRPr sz="1700">
              <a:latin typeface="Comic Sans MS"/>
              <a:ea typeface="Comic Sans MS"/>
              <a:cs typeface="Comic Sans MS"/>
              <a:sym typeface="Comic Sans MS"/>
            </a:endParaRPr>
          </a:p>
          <a:p>
            <a:pPr marL="457200" lvl="0" indent="-336550" algn="l" rtl="0">
              <a:spcBef>
                <a:spcPts val="0"/>
              </a:spcBef>
              <a:spcAft>
                <a:spcPts val="0"/>
              </a:spcAft>
              <a:buSzPts val="1700"/>
              <a:buFont typeface="Comic Sans MS"/>
              <a:buAutoNum type="arabicPeriod"/>
            </a:pPr>
            <a:r>
              <a:rPr lang="en-GB" sz="1700">
                <a:latin typeface="Comic Sans MS"/>
                <a:ea typeface="Comic Sans MS"/>
                <a:cs typeface="Comic Sans MS"/>
                <a:sym typeface="Comic Sans MS"/>
              </a:rPr>
              <a:t>Ethnicity </a:t>
            </a:r>
            <a:endParaRPr sz="1700">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p:nvPr/>
        </p:nvSpPr>
        <p:spPr>
          <a:xfrm>
            <a:off x="265625" y="2658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Becker</a:t>
            </a:r>
            <a:endParaRPr sz="2000" b="1" i="0" u="sng" strike="noStrike" cap="none">
              <a:solidFill>
                <a:srgbClr val="000000"/>
              </a:solidFill>
              <a:latin typeface="Comic Sans MS"/>
              <a:ea typeface="Comic Sans MS"/>
              <a:cs typeface="Comic Sans MS"/>
              <a:sym typeface="Comic Sans MS"/>
            </a:endParaRPr>
          </a:p>
        </p:txBody>
      </p:sp>
      <p:sp>
        <p:nvSpPr>
          <p:cNvPr id="199" name="Google Shape;199;p32"/>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0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Becker argues that there is no such thing as a deviant act in and of itself. We cannot understand deviance by focusing on acts that people commit. Instead, we must explore the interaction between the person who commits an act and those who react to it. Behaviour only becomes deviant when other people (such as police officers or teachers) define it as such.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b="1">
                <a:solidFill>
                  <a:schemeClr val="dk1"/>
                </a:solidFill>
                <a:latin typeface="Comic Sans MS"/>
                <a:ea typeface="Comic Sans MS"/>
                <a:cs typeface="Comic Sans MS"/>
                <a:sym typeface="Comic Sans MS"/>
              </a:rPr>
              <a:t>Labelling </a:t>
            </a:r>
            <a:endParaRPr sz="10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In Becker’s view, deviance is created by society. By this he means that social groups create deviance by making rules, applying these rules to particular people and labelling them as ‘outsiders’. A ‘deviant’ is a person who has been labelled as such, and ‘deviant behaviour’ is behaviour that people label as such.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Becker argues that whether or not an act is seen as deviant depends on how others react to it: </a:t>
            </a:r>
            <a:endParaRPr sz="1000">
              <a:solidFill>
                <a:schemeClr val="dk1"/>
              </a:solidFill>
              <a:latin typeface="Comic Sans MS"/>
              <a:ea typeface="Comic Sans MS"/>
              <a:cs typeface="Comic Sans MS"/>
              <a:sym typeface="Comic Sans MS"/>
            </a:endParaRPr>
          </a:p>
          <a:p>
            <a:pPr marL="457200" lvl="0" indent="-292100" algn="l" rtl="0">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Time and place: the same behaviour may break the rules at one time or in one place but not another. </a:t>
            </a:r>
            <a:endParaRPr sz="1000">
              <a:solidFill>
                <a:schemeClr val="dk1"/>
              </a:solidFill>
              <a:latin typeface="Comic Sans MS"/>
              <a:ea typeface="Comic Sans MS"/>
              <a:cs typeface="Comic Sans MS"/>
              <a:sym typeface="Comic Sans MS"/>
            </a:endParaRPr>
          </a:p>
          <a:p>
            <a:pPr marL="457200" lvl="0" indent="-292100" algn="l" rtl="0">
              <a:spcBef>
                <a:spcPts val="0"/>
              </a:spcBef>
              <a:spcAft>
                <a:spcPts val="0"/>
              </a:spcAft>
              <a:buClr>
                <a:schemeClr val="dk1"/>
              </a:buClr>
              <a:buSzPts val="1000"/>
              <a:buFont typeface="Comic Sans MS"/>
              <a:buChar char="●"/>
            </a:pPr>
            <a:r>
              <a:rPr lang="en-GB" sz="1000">
                <a:solidFill>
                  <a:schemeClr val="dk1"/>
                </a:solidFill>
                <a:latin typeface="Comic Sans MS"/>
                <a:ea typeface="Comic Sans MS"/>
                <a:cs typeface="Comic Sans MS"/>
                <a:sym typeface="Comic Sans MS"/>
              </a:rPr>
              <a:t>Who commits the act and who feels harmed by it.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According to Becker. Some groups have the power to make rules and apply them to others. Groups whose social position gives them power are best able to make rules and enforce them. Power is related to age, gender, ethnicity and class. For example, adults make many important rules for young people, such as those regarding school attendance. </a:t>
            </a:r>
            <a:endParaRPr sz="1000">
              <a:solidFill>
                <a:schemeClr val="dk1"/>
              </a:solidFill>
              <a:latin typeface="Comic Sans MS"/>
              <a:ea typeface="Comic Sans MS"/>
              <a:cs typeface="Comic Sans MS"/>
              <a:sym typeface="Comic Sans MS"/>
            </a:endParaRPr>
          </a:p>
        </p:txBody>
      </p:sp>
      <p:sp>
        <p:nvSpPr>
          <p:cNvPr id="200" name="Google Shape;200;p32"/>
          <p:cNvSpPr/>
          <p:nvPr/>
        </p:nvSpPr>
        <p:spPr>
          <a:xfrm>
            <a:off x="6487025" y="2658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a:latin typeface="Comic Sans MS"/>
                <a:ea typeface="Comic Sans MS"/>
                <a:cs typeface="Comic Sans MS"/>
                <a:sym typeface="Comic Sans MS"/>
              </a:rPr>
              <a:t>Interactionist</a:t>
            </a:r>
            <a:endParaRPr sz="2000" b="0" i="0" u="none" strike="noStrike" cap="none">
              <a:solidFill>
                <a:srgbClr val="000000"/>
              </a:solidFill>
              <a:latin typeface="Comic Sans MS"/>
              <a:ea typeface="Comic Sans MS"/>
              <a:cs typeface="Comic Sans MS"/>
              <a:sym typeface="Comic Sans MS"/>
            </a:endParaRPr>
          </a:p>
        </p:txBody>
      </p:sp>
      <p:pic>
        <p:nvPicPr>
          <p:cNvPr id="201" name="Google Shape;201;p32"/>
          <p:cNvPicPr preferRelativeResize="0"/>
          <p:nvPr/>
        </p:nvPicPr>
        <p:blipFill>
          <a:blip r:embed="rId3">
            <a:alphaModFix/>
          </a:blip>
          <a:stretch>
            <a:fillRect/>
          </a:stretch>
        </p:blipFill>
        <p:spPr>
          <a:xfrm>
            <a:off x="6437738" y="2120500"/>
            <a:ext cx="2538775" cy="17743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p:nvPr/>
        </p:nvSpPr>
        <p:spPr>
          <a:xfrm>
            <a:off x="265625" y="2658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Becker</a:t>
            </a:r>
            <a:endParaRPr sz="2000" b="1" i="0" u="sng" strike="noStrike" cap="none">
              <a:solidFill>
                <a:srgbClr val="000000"/>
              </a:solidFill>
              <a:latin typeface="Comic Sans MS"/>
              <a:ea typeface="Comic Sans MS"/>
              <a:cs typeface="Comic Sans MS"/>
              <a:sym typeface="Comic Sans MS"/>
            </a:endParaRPr>
          </a:p>
        </p:txBody>
      </p:sp>
      <p:sp>
        <p:nvSpPr>
          <p:cNvPr id="207" name="Google Shape;207;p33"/>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Becker is interested in the process by which people develop deviant careers over time and make deviance a way of life. He identifies several steps in this process.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100" b="1">
              <a:solidFill>
                <a:schemeClr val="dk1"/>
              </a:solidFill>
              <a:latin typeface="Comic Sans MS"/>
              <a:ea typeface="Comic Sans MS"/>
              <a:cs typeface="Comic Sans MS"/>
              <a:sym typeface="Comic Sans MS"/>
            </a:endParaRPr>
          </a:p>
          <a:p>
            <a:pPr marL="457200" lvl="0" indent="-298450" algn="l" rtl="0">
              <a:spcBef>
                <a:spcPts val="0"/>
              </a:spcBef>
              <a:spcAft>
                <a:spcPts val="0"/>
              </a:spcAft>
              <a:buClr>
                <a:schemeClr val="dk1"/>
              </a:buClr>
              <a:buSzPts val="1100"/>
              <a:buFont typeface="Comic Sans MS"/>
              <a:buAutoNum type="arabicPeriod"/>
            </a:pPr>
            <a:r>
              <a:rPr lang="en-GB" sz="1100">
                <a:solidFill>
                  <a:schemeClr val="dk1"/>
                </a:solidFill>
                <a:latin typeface="Comic Sans MS"/>
                <a:ea typeface="Comic Sans MS"/>
                <a:cs typeface="Comic Sans MS"/>
                <a:sym typeface="Comic Sans MS"/>
              </a:rPr>
              <a:t>A young woman starts to use illegal drugs. </a:t>
            </a:r>
            <a:endParaRPr sz="1100">
              <a:solidFill>
                <a:schemeClr val="dk1"/>
              </a:solidFill>
              <a:latin typeface="Comic Sans MS"/>
              <a:ea typeface="Comic Sans MS"/>
              <a:cs typeface="Comic Sans MS"/>
              <a:sym typeface="Comic Sans MS"/>
            </a:endParaRPr>
          </a:p>
          <a:p>
            <a:pPr marL="457200" lvl="0" indent="-298450" algn="l" rtl="0">
              <a:spcBef>
                <a:spcPts val="0"/>
              </a:spcBef>
              <a:spcAft>
                <a:spcPts val="0"/>
              </a:spcAft>
              <a:buClr>
                <a:schemeClr val="dk1"/>
              </a:buClr>
              <a:buSzPts val="1100"/>
              <a:buFont typeface="Comic Sans MS"/>
              <a:buAutoNum type="arabicPeriod"/>
            </a:pPr>
            <a:r>
              <a:rPr lang="en-GB" sz="1100">
                <a:solidFill>
                  <a:schemeClr val="dk1"/>
                </a:solidFill>
                <a:latin typeface="Comic Sans MS"/>
                <a:ea typeface="Comic Sans MS"/>
                <a:cs typeface="Comic Sans MS"/>
                <a:sym typeface="Comic Sans MS"/>
              </a:rPr>
              <a:t>She is caught and publicly labelled as deviant. </a:t>
            </a:r>
            <a:endParaRPr sz="1100">
              <a:solidFill>
                <a:schemeClr val="dk1"/>
              </a:solidFill>
              <a:latin typeface="Comic Sans MS"/>
              <a:ea typeface="Comic Sans MS"/>
              <a:cs typeface="Comic Sans MS"/>
              <a:sym typeface="Comic Sans MS"/>
            </a:endParaRPr>
          </a:p>
          <a:p>
            <a:pPr marL="457200" lvl="0" indent="-298450" algn="l" rtl="0">
              <a:spcBef>
                <a:spcPts val="0"/>
              </a:spcBef>
              <a:spcAft>
                <a:spcPts val="0"/>
              </a:spcAft>
              <a:buClr>
                <a:schemeClr val="dk1"/>
              </a:buClr>
              <a:buSzPts val="1100"/>
              <a:buFont typeface="Comic Sans MS"/>
              <a:buAutoNum type="arabicPeriod"/>
            </a:pPr>
            <a:r>
              <a:rPr lang="en-GB" sz="1100">
                <a:solidFill>
                  <a:schemeClr val="dk1"/>
                </a:solidFill>
                <a:latin typeface="Comic Sans MS"/>
                <a:ea typeface="Comic Sans MS"/>
                <a:cs typeface="Comic Sans MS"/>
                <a:sym typeface="Comic Sans MS"/>
              </a:rPr>
              <a:t>This label changes how others see her- she is now labelled a ‘junkie’. This new status becomes her ‘master status’. It overrides all other statuses, for instance as a daughter, sister, friend. </a:t>
            </a:r>
            <a:endParaRPr sz="1100">
              <a:solidFill>
                <a:schemeClr val="dk1"/>
              </a:solidFill>
              <a:latin typeface="Comic Sans MS"/>
              <a:ea typeface="Comic Sans MS"/>
              <a:cs typeface="Comic Sans MS"/>
              <a:sym typeface="Comic Sans MS"/>
            </a:endParaRPr>
          </a:p>
          <a:p>
            <a:pPr marL="457200" lvl="0" indent="-298450" algn="l" rtl="0">
              <a:spcBef>
                <a:spcPts val="0"/>
              </a:spcBef>
              <a:spcAft>
                <a:spcPts val="0"/>
              </a:spcAft>
              <a:buClr>
                <a:schemeClr val="dk1"/>
              </a:buClr>
              <a:buSzPts val="1100"/>
              <a:buFont typeface="Comic Sans MS"/>
              <a:buAutoNum type="arabicPeriod"/>
            </a:pPr>
            <a:r>
              <a:rPr lang="en-GB" sz="1100">
                <a:solidFill>
                  <a:schemeClr val="dk1"/>
                </a:solidFill>
                <a:latin typeface="Comic Sans MS"/>
                <a:ea typeface="Comic Sans MS"/>
                <a:cs typeface="Comic Sans MS"/>
                <a:sym typeface="Comic Sans MS"/>
              </a:rPr>
              <a:t>She now gets treated as though she is likely to break other important rules. People at work, for example, assume that she will steal money from their wallets to feed her habit. Her parents reject her; she loses her home, her friends and her job. She can no longer earn an income through paid employment. </a:t>
            </a:r>
            <a:endParaRPr sz="1100">
              <a:solidFill>
                <a:schemeClr val="dk1"/>
              </a:solidFill>
              <a:latin typeface="Comic Sans MS"/>
              <a:ea typeface="Comic Sans MS"/>
              <a:cs typeface="Comic Sans MS"/>
              <a:sym typeface="Comic Sans MS"/>
            </a:endParaRPr>
          </a:p>
          <a:p>
            <a:pPr marL="457200" lvl="0" indent="-298450" algn="l" rtl="0">
              <a:spcBef>
                <a:spcPts val="0"/>
              </a:spcBef>
              <a:spcAft>
                <a:spcPts val="0"/>
              </a:spcAft>
              <a:buClr>
                <a:schemeClr val="dk1"/>
              </a:buClr>
              <a:buSzPts val="1100"/>
              <a:buFont typeface="Comic Sans MS"/>
              <a:buAutoNum type="arabicPeriod"/>
            </a:pPr>
            <a:r>
              <a:rPr lang="en-GB" sz="1100">
                <a:solidFill>
                  <a:schemeClr val="dk1"/>
                </a:solidFill>
                <a:latin typeface="Comic Sans MS"/>
                <a:ea typeface="Comic Sans MS"/>
                <a:cs typeface="Comic Sans MS"/>
                <a:sym typeface="Comic Sans MS"/>
              </a:rPr>
              <a:t>She may now resort to other criminal and deviant activities, such as shoplifting or robbery, to support her habit. </a:t>
            </a:r>
            <a:endParaRPr sz="1100">
              <a:solidFill>
                <a:schemeClr val="dk1"/>
              </a:solidFill>
              <a:latin typeface="Comic Sans MS"/>
              <a:ea typeface="Comic Sans MS"/>
              <a:cs typeface="Comic Sans MS"/>
              <a:sym typeface="Comic Sans MS"/>
            </a:endParaRPr>
          </a:p>
          <a:p>
            <a:pPr marL="457200" lvl="0" indent="-298450" algn="l" rtl="0">
              <a:spcBef>
                <a:spcPts val="0"/>
              </a:spcBef>
              <a:spcAft>
                <a:spcPts val="0"/>
              </a:spcAft>
              <a:buClr>
                <a:schemeClr val="dk1"/>
              </a:buClr>
              <a:buSzPts val="1100"/>
              <a:buFont typeface="Comic Sans MS"/>
              <a:buAutoNum type="arabicPeriod"/>
            </a:pPr>
            <a:r>
              <a:rPr lang="en-GB" sz="1100">
                <a:solidFill>
                  <a:schemeClr val="dk1"/>
                </a:solidFill>
                <a:latin typeface="Comic Sans MS"/>
                <a:ea typeface="Comic Sans MS"/>
                <a:cs typeface="Comic Sans MS"/>
                <a:sym typeface="Comic Sans MS"/>
              </a:rPr>
              <a:t>Finally, she moves into an organised deviant group whose members are all in the same boat. A deviant subculture develops with its own ideas about what the world is like and how to deal with it. The young woman now identifies with the group and comes to see herself as one of them- a drug addict. She meets older and more experienced members and through them, learns, for example, how to avoid trouble and how to sell stolen goods without getting caught. </a:t>
            </a:r>
            <a:endParaRPr sz="1100">
              <a:solidFill>
                <a:schemeClr val="dk1"/>
              </a:solidFill>
              <a:latin typeface="Comic Sans MS"/>
              <a:ea typeface="Comic Sans MS"/>
              <a:cs typeface="Comic Sans MS"/>
              <a:sym typeface="Comic Sans MS"/>
            </a:endParaRPr>
          </a:p>
        </p:txBody>
      </p:sp>
      <p:sp>
        <p:nvSpPr>
          <p:cNvPr id="208" name="Google Shape;208;p33"/>
          <p:cNvSpPr/>
          <p:nvPr/>
        </p:nvSpPr>
        <p:spPr>
          <a:xfrm>
            <a:off x="6487025" y="2658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a:latin typeface="Comic Sans MS"/>
                <a:ea typeface="Comic Sans MS"/>
                <a:cs typeface="Comic Sans MS"/>
                <a:sym typeface="Comic Sans MS"/>
              </a:rPr>
              <a:t>Interactionist</a:t>
            </a:r>
            <a:endParaRPr sz="2000" b="0" i="0" u="none" strike="noStrike" cap="none">
              <a:solidFill>
                <a:srgbClr val="000000"/>
              </a:solidFill>
              <a:latin typeface="Comic Sans MS"/>
              <a:ea typeface="Comic Sans MS"/>
              <a:cs typeface="Comic Sans MS"/>
              <a:sym typeface="Comic Sans MS"/>
            </a:endParaRPr>
          </a:p>
        </p:txBody>
      </p:sp>
      <p:pic>
        <p:nvPicPr>
          <p:cNvPr id="209" name="Google Shape;209;p33"/>
          <p:cNvPicPr preferRelativeResize="0"/>
          <p:nvPr/>
        </p:nvPicPr>
        <p:blipFill>
          <a:blip r:embed="rId3">
            <a:alphaModFix/>
          </a:blip>
          <a:stretch>
            <a:fillRect/>
          </a:stretch>
        </p:blipFill>
        <p:spPr>
          <a:xfrm>
            <a:off x="6437738" y="2120500"/>
            <a:ext cx="2538775" cy="17743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p:nvPr/>
        </p:nvSpPr>
        <p:spPr>
          <a:xfrm>
            <a:off x="265625" y="265850"/>
            <a:ext cx="8752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a:t>
            </a:r>
            <a:r>
              <a:rPr lang="en-GB" sz="2000" b="1" u="sng">
                <a:latin typeface="Comic Sans MS"/>
                <a:ea typeface="Comic Sans MS"/>
                <a:cs typeface="Comic Sans MS"/>
                <a:sym typeface="Comic Sans MS"/>
              </a:rPr>
              <a:t>Becker </a:t>
            </a:r>
            <a:endParaRPr sz="2000" b="1" i="0" u="sng" strike="noStrike" cap="none">
              <a:solidFill>
                <a:srgbClr val="000000"/>
              </a:solidFill>
              <a:latin typeface="Comic Sans MS"/>
              <a:ea typeface="Comic Sans MS"/>
              <a:cs typeface="Comic Sans MS"/>
              <a:sym typeface="Comic Sans MS"/>
            </a:endParaRPr>
          </a:p>
        </p:txBody>
      </p:sp>
      <p:sp>
        <p:nvSpPr>
          <p:cNvPr id="215" name="Google Shape;215;p34"/>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Critics argue that interactionism does not explain why individuals commit deviant acts in the first place.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The interactionist approach sees criminals as victims of labelling and ignores the fact that some people choose to break the law. </a:t>
            </a:r>
            <a:endParaRPr sz="1800">
              <a:latin typeface="Comic Sans MS"/>
              <a:ea typeface="Comic Sans MS"/>
              <a:cs typeface="Comic Sans MS"/>
              <a:sym typeface="Comic Sans MS"/>
            </a:endParaRPr>
          </a:p>
          <a:p>
            <a:pPr marL="457200" marR="0" lvl="0" indent="-342900" algn="l" rtl="0">
              <a:lnSpc>
                <a:spcPct val="100000"/>
              </a:lnSpc>
              <a:spcBef>
                <a:spcPts val="0"/>
              </a:spcBef>
              <a:spcAft>
                <a:spcPts val="0"/>
              </a:spcAft>
              <a:buSzPts val="1800"/>
              <a:buFont typeface="Comic Sans MS"/>
              <a:buChar char="●"/>
            </a:pPr>
            <a:r>
              <a:rPr lang="en-GB" sz="1800">
                <a:latin typeface="Comic Sans MS"/>
                <a:ea typeface="Comic Sans MS"/>
                <a:cs typeface="Comic Sans MS"/>
                <a:sym typeface="Comic Sans MS"/>
              </a:rPr>
              <a:t>Structural approaches argue that interactionism focuses on interactions between people and does not pay attention to the influence of the social structure on behaviour. Marxists, for example, argue that interactionism does not focus enough on power inequalities between social classes.  </a:t>
            </a:r>
            <a:endParaRPr sz="1800">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Types of Family</a:t>
            </a:r>
            <a:endParaRPr sz="32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
        <p:nvSpPr>
          <p:cNvPr id="221" name="Google Shape;221;p35"/>
          <p:cNvSpPr/>
          <p:nvPr/>
        </p:nvSpPr>
        <p:spPr>
          <a:xfrm>
            <a:off x="1040700" y="1143450"/>
            <a:ext cx="7062600" cy="2856600"/>
          </a:xfrm>
          <a:prstGeom prst="rect">
            <a:avLst/>
          </a:prstGeom>
          <a:solidFill>
            <a:srgbClr val="C9DAF8"/>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u="sng">
                <a:latin typeface="Comic Sans MS"/>
                <a:ea typeface="Comic Sans MS"/>
                <a:cs typeface="Comic Sans MS"/>
                <a:sym typeface="Comic Sans MS"/>
              </a:rPr>
              <a:t>Measuring Crime </a:t>
            </a:r>
            <a:endParaRPr sz="4000" b="1" u="sng">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Sources of Statistical Data on Crime </a:t>
            </a:r>
            <a:endParaRPr sz="2000" b="1" i="0" u="sng" strike="noStrike" cap="none">
              <a:solidFill>
                <a:srgbClr val="000000"/>
              </a:solidFill>
              <a:latin typeface="Comic Sans MS"/>
              <a:ea typeface="Comic Sans MS"/>
              <a:cs typeface="Comic Sans MS"/>
              <a:sym typeface="Comic Sans MS"/>
            </a:endParaRPr>
          </a:p>
        </p:txBody>
      </p:sp>
      <p:sp>
        <p:nvSpPr>
          <p:cNvPr id="227" name="Google Shape;227;p36"/>
          <p:cNvSpPr/>
          <p:nvPr/>
        </p:nvSpPr>
        <p:spPr>
          <a:xfrm>
            <a:off x="265625" y="1098450"/>
            <a:ext cx="43065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000" b="1">
                <a:latin typeface="Comic Sans MS"/>
                <a:ea typeface="Comic Sans MS"/>
                <a:cs typeface="Comic Sans MS"/>
                <a:sym typeface="Comic Sans MS"/>
              </a:rPr>
              <a:t>Victim Surveys </a:t>
            </a:r>
            <a:endParaRPr sz="1000" b="1">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000">
                <a:latin typeface="Comic Sans MS"/>
                <a:ea typeface="Comic Sans MS"/>
                <a:cs typeface="Comic Sans MS"/>
                <a:sym typeface="Comic Sans MS"/>
              </a:rPr>
              <a:t>Victim surveys ask people about their experiences of crime. The Crime Survey for England and Wales, for example, is a large-scale survey run by the Office for National Statistics and is carried out every year. The CSEW measures crime through a questionnaire, with a sample of 35,000 households. It interviews people aged 16 and over in their homes. The survey asks respondents whether they have experienced particular crimes in the last 12 months. It also asks for their views on crime-related issues such as attitudes to the police and courts. </a:t>
            </a:r>
            <a:endParaRPr sz="10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0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000" b="1">
                <a:latin typeface="Comic Sans MS"/>
                <a:ea typeface="Comic Sans MS"/>
                <a:cs typeface="Comic Sans MS"/>
                <a:sym typeface="Comic Sans MS"/>
              </a:rPr>
              <a:t>Advantages </a:t>
            </a:r>
            <a:endParaRPr sz="1000" b="1">
              <a:latin typeface="Comic Sans MS"/>
              <a:ea typeface="Comic Sans MS"/>
              <a:cs typeface="Comic Sans MS"/>
              <a:sym typeface="Comic Sans MS"/>
            </a:endParaRPr>
          </a:p>
          <a:p>
            <a:pPr marL="457200" marR="0" lvl="0" indent="-292100" algn="l" rtl="0">
              <a:lnSpc>
                <a:spcPct val="100000"/>
              </a:lnSpc>
              <a:spcBef>
                <a:spcPts val="0"/>
              </a:spcBef>
              <a:spcAft>
                <a:spcPts val="0"/>
              </a:spcAft>
              <a:buSzPts val="1000"/>
              <a:buFont typeface="Comic Sans MS"/>
              <a:buChar char="●"/>
            </a:pPr>
            <a:r>
              <a:rPr lang="en-GB" sz="1000">
                <a:latin typeface="Comic Sans MS"/>
                <a:ea typeface="Comic Sans MS"/>
                <a:cs typeface="Comic Sans MS"/>
                <a:sym typeface="Comic Sans MS"/>
              </a:rPr>
              <a:t>Includes unreported crime </a:t>
            </a:r>
            <a:endParaRPr sz="1000">
              <a:latin typeface="Comic Sans MS"/>
              <a:ea typeface="Comic Sans MS"/>
              <a:cs typeface="Comic Sans MS"/>
              <a:sym typeface="Comic Sans MS"/>
            </a:endParaRPr>
          </a:p>
          <a:p>
            <a:pPr marL="457200" marR="0" lvl="0" indent="-292100" algn="l" rtl="0">
              <a:lnSpc>
                <a:spcPct val="100000"/>
              </a:lnSpc>
              <a:spcBef>
                <a:spcPts val="0"/>
              </a:spcBef>
              <a:spcAft>
                <a:spcPts val="0"/>
              </a:spcAft>
              <a:buSzPts val="1000"/>
              <a:buFont typeface="Comic Sans MS"/>
              <a:buChar char="●"/>
            </a:pPr>
            <a:r>
              <a:rPr lang="en-GB" sz="1000">
                <a:latin typeface="Comic Sans MS"/>
                <a:ea typeface="Comic Sans MS"/>
                <a:cs typeface="Comic Sans MS"/>
                <a:sym typeface="Comic Sans MS"/>
              </a:rPr>
              <a:t>Allows trends to be identified </a:t>
            </a:r>
            <a:endParaRPr sz="1000">
              <a:latin typeface="Comic Sans MS"/>
              <a:ea typeface="Comic Sans MS"/>
              <a:cs typeface="Comic Sans MS"/>
              <a:sym typeface="Comic Sans MS"/>
            </a:endParaRPr>
          </a:p>
          <a:p>
            <a:pPr marL="457200" marR="0" lvl="0" indent="-292100" algn="l" rtl="0">
              <a:lnSpc>
                <a:spcPct val="100000"/>
              </a:lnSpc>
              <a:spcBef>
                <a:spcPts val="0"/>
              </a:spcBef>
              <a:spcAft>
                <a:spcPts val="0"/>
              </a:spcAft>
              <a:buSzPts val="1000"/>
              <a:buFont typeface="Comic Sans MS"/>
              <a:buChar char="●"/>
            </a:pPr>
            <a:r>
              <a:rPr lang="en-GB" sz="1000">
                <a:latin typeface="Comic Sans MS"/>
                <a:ea typeface="Comic Sans MS"/>
                <a:cs typeface="Comic Sans MS"/>
                <a:sym typeface="Comic Sans MS"/>
              </a:rPr>
              <a:t>Helps policy makers to devise policies to tackle crime. </a:t>
            </a:r>
            <a:endParaRPr sz="10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000">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GB" sz="1000" b="1">
                <a:latin typeface="Comic Sans MS"/>
                <a:ea typeface="Comic Sans MS"/>
                <a:cs typeface="Comic Sans MS"/>
                <a:sym typeface="Comic Sans MS"/>
              </a:rPr>
              <a:t>Disadvantages </a:t>
            </a:r>
            <a:endParaRPr sz="1000" b="1">
              <a:latin typeface="Comic Sans MS"/>
              <a:ea typeface="Comic Sans MS"/>
              <a:cs typeface="Comic Sans MS"/>
              <a:sym typeface="Comic Sans MS"/>
            </a:endParaRPr>
          </a:p>
          <a:p>
            <a:pPr marL="457200" marR="0" lvl="0" indent="-292100" algn="l" rtl="0">
              <a:lnSpc>
                <a:spcPct val="100000"/>
              </a:lnSpc>
              <a:spcBef>
                <a:spcPts val="0"/>
              </a:spcBef>
              <a:spcAft>
                <a:spcPts val="0"/>
              </a:spcAft>
              <a:buSzPts val="1000"/>
              <a:buFont typeface="Comic Sans MS"/>
              <a:buChar char="●"/>
            </a:pPr>
            <a:r>
              <a:rPr lang="en-GB" sz="1000">
                <a:latin typeface="Comic Sans MS"/>
                <a:ea typeface="Comic Sans MS"/>
                <a:cs typeface="Comic Sans MS"/>
                <a:sym typeface="Comic Sans MS"/>
              </a:rPr>
              <a:t>It does not cover the full range of crimes recorded by the police for example it excludes murder, victimless crimes such as possession of drugs)</a:t>
            </a:r>
            <a:endParaRPr sz="1000">
              <a:latin typeface="Comic Sans MS"/>
              <a:ea typeface="Comic Sans MS"/>
              <a:cs typeface="Comic Sans MS"/>
              <a:sym typeface="Comic Sans MS"/>
            </a:endParaRPr>
          </a:p>
          <a:p>
            <a:pPr marL="457200" marR="0" lvl="0" indent="-292100" algn="l" rtl="0">
              <a:lnSpc>
                <a:spcPct val="100000"/>
              </a:lnSpc>
              <a:spcBef>
                <a:spcPts val="0"/>
              </a:spcBef>
              <a:spcAft>
                <a:spcPts val="0"/>
              </a:spcAft>
              <a:buSzPts val="1000"/>
              <a:buFont typeface="Comic Sans MS"/>
              <a:buChar char="●"/>
            </a:pPr>
            <a:r>
              <a:rPr lang="en-GB" sz="1000">
                <a:latin typeface="Comic Sans MS"/>
                <a:ea typeface="Comic Sans MS"/>
                <a:cs typeface="Comic Sans MS"/>
                <a:sym typeface="Comic Sans MS"/>
              </a:rPr>
              <a:t>Excludes crimes such as shoplifting where the victim is a business rather than an individual</a:t>
            </a:r>
            <a:endParaRPr sz="1000">
              <a:latin typeface="Comic Sans MS"/>
              <a:ea typeface="Comic Sans MS"/>
              <a:cs typeface="Comic Sans MS"/>
              <a:sym typeface="Comic Sans MS"/>
            </a:endParaRPr>
          </a:p>
          <a:p>
            <a:pPr marL="457200" marR="0" lvl="0" indent="-292100" algn="l" rtl="0">
              <a:lnSpc>
                <a:spcPct val="100000"/>
              </a:lnSpc>
              <a:spcBef>
                <a:spcPts val="0"/>
              </a:spcBef>
              <a:spcAft>
                <a:spcPts val="0"/>
              </a:spcAft>
              <a:buSzPts val="1000"/>
              <a:buFont typeface="Comic Sans MS"/>
              <a:buChar char="●"/>
            </a:pPr>
            <a:r>
              <a:rPr lang="en-GB" sz="1000">
                <a:latin typeface="Comic Sans MS"/>
                <a:ea typeface="Comic Sans MS"/>
                <a:cs typeface="Comic Sans MS"/>
                <a:sym typeface="Comic Sans MS"/>
              </a:rPr>
              <a:t>Respondents’ memories may be inaccurate, they may not mention trivial crimes or they may lie. </a:t>
            </a:r>
            <a:endParaRPr sz="1000">
              <a:latin typeface="Comic Sans MS"/>
              <a:ea typeface="Comic Sans MS"/>
              <a:cs typeface="Comic Sans MS"/>
              <a:sym typeface="Comic Sans MS"/>
            </a:endParaRPr>
          </a:p>
        </p:txBody>
      </p:sp>
      <p:sp>
        <p:nvSpPr>
          <p:cNvPr id="228" name="Google Shape;228;p36"/>
          <p:cNvSpPr/>
          <p:nvPr/>
        </p:nvSpPr>
        <p:spPr>
          <a:xfrm>
            <a:off x="4711325" y="1098450"/>
            <a:ext cx="43065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b="1">
                <a:solidFill>
                  <a:schemeClr val="dk1"/>
                </a:solidFill>
                <a:latin typeface="Comic Sans MS"/>
                <a:ea typeface="Comic Sans MS"/>
                <a:cs typeface="Comic Sans MS"/>
                <a:sym typeface="Comic Sans MS"/>
              </a:rPr>
              <a:t>Self-Report Studies </a:t>
            </a:r>
            <a:endParaRPr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a:solidFill>
                  <a:schemeClr val="dk1"/>
                </a:solidFill>
                <a:latin typeface="Comic Sans MS"/>
                <a:ea typeface="Comic Sans MS"/>
                <a:cs typeface="Comic Sans MS"/>
                <a:sym typeface="Comic Sans MS"/>
              </a:rPr>
              <a:t>Self report studies ask people about their offending.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a:solidFill>
                  <a:schemeClr val="dk1"/>
                </a:solidFill>
                <a:latin typeface="Comic Sans MS"/>
                <a:ea typeface="Comic Sans MS"/>
                <a:cs typeface="Comic Sans MS"/>
                <a:sym typeface="Comic Sans MS"/>
              </a:rPr>
              <a:t>The Offending, Crime and Justice survey, for example, was commissioned by the Home Office and carried out annually between 2003 and 2006.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It measures the extent of self reported offending, drug use and anti-social behaviour.</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a:solidFill>
                  <a:srgbClr val="1F2937"/>
                </a:solidFill>
                <a:latin typeface="Comic Sans MS"/>
                <a:ea typeface="Comic Sans MS"/>
                <a:cs typeface="Comic Sans MS"/>
                <a:sym typeface="Comic Sans MS"/>
              </a:rPr>
              <a:t>The nature of the study means that they often produce useful data about anti-social behaviour and "petty crime" but it is unlikely to reveal much about more serious crimes that people are unlikely to self-report. Furthermore, if the study is done with a group of young people there is the danger that peer pressure will make the results less valid.</a:t>
            </a:r>
            <a:endParaRPr>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Reporting and Recording of Crimes </a:t>
            </a:r>
            <a:endParaRPr sz="2000" b="1" i="0" u="sng" strike="noStrike" cap="none">
              <a:solidFill>
                <a:srgbClr val="000000"/>
              </a:solidFill>
              <a:latin typeface="Comic Sans MS"/>
              <a:ea typeface="Comic Sans MS"/>
              <a:cs typeface="Comic Sans MS"/>
              <a:sym typeface="Comic Sans MS"/>
            </a:endParaRPr>
          </a:p>
        </p:txBody>
      </p:sp>
      <p:sp>
        <p:nvSpPr>
          <p:cNvPr id="234" name="Google Shape;234;p37"/>
          <p:cNvSpPr/>
          <p:nvPr/>
        </p:nvSpPr>
        <p:spPr>
          <a:xfrm>
            <a:off x="265625" y="989575"/>
            <a:ext cx="8752200" cy="61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Although statistics on recorded crime may appear to be a straightforward measure of the extent of crime in any one year, they have limitations. Critics argue that they do not provide an accurate picture of the total amount of crime committed. </a:t>
            </a:r>
            <a:endParaRPr sz="11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100">
              <a:latin typeface="Comic Sans MS"/>
              <a:ea typeface="Comic Sans MS"/>
              <a:cs typeface="Comic Sans MS"/>
              <a:sym typeface="Comic Sans MS"/>
            </a:endParaRPr>
          </a:p>
        </p:txBody>
      </p:sp>
      <p:sp>
        <p:nvSpPr>
          <p:cNvPr id="235" name="Google Shape;235;p37"/>
          <p:cNvSpPr/>
          <p:nvPr/>
        </p:nvSpPr>
        <p:spPr>
          <a:xfrm>
            <a:off x="265625" y="1713300"/>
            <a:ext cx="8752200" cy="10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Discovery and Witnessing Crime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If a crime has not been discovered or witnessed in the first place, it cannot be reported to the police. It will not, therefore, be counted in official statistics on recorded crime. For example, it is possible that much petty theft in the workplace goes undiscovered. Similarly, a victim must recognise and define an incident such as a smashed window as criminal rather than accidental damage if there is any chance of being reported.</a:t>
            </a:r>
            <a:endParaRPr sz="1100">
              <a:latin typeface="Comic Sans MS"/>
              <a:ea typeface="Comic Sans MS"/>
              <a:cs typeface="Comic Sans MS"/>
              <a:sym typeface="Comic Sans MS"/>
            </a:endParaRPr>
          </a:p>
        </p:txBody>
      </p:sp>
      <p:sp>
        <p:nvSpPr>
          <p:cNvPr id="236" name="Google Shape;236;p37"/>
          <p:cNvSpPr/>
          <p:nvPr/>
        </p:nvSpPr>
        <p:spPr>
          <a:xfrm>
            <a:off x="265625" y="2867825"/>
            <a:ext cx="8752200" cy="10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Reporting Crime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Many less serious offences are not reported to the police and so cannot be recorded by them. Victim surveys such as the CSEW suggest that many people who have been victims of crime do not report the crime to the police. This under-reporting helps to explain why the recorded crime figure is lower than CSEW estimate. A person may not report a crime if they; see the crime as too trivial, think the police can not or will not do anything about it, think the police will not handle it sensitively, feel embarrassed, or are afraid of consequences. </a:t>
            </a:r>
            <a:endParaRPr sz="1100">
              <a:solidFill>
                <a:schemeClr val="dk1"/>
              </a:solidFill>
              <a:latin typeface="Comic Sans MS"/>
              <a:ea typeface="Comic Sans MS"/>
              <a:cs typeface="Comic Sans MS"/>
              <a:sym typeface="Comic Sans MS"/>
            </a:endParaRPr>
          </a:p>
        </p:txBody>
      </p:sp>
      <p:sp>
        <p:nvSpPr>
          <p:cNvPr id="237" name="Google Shape;237;p37"/>
          <p:cNvSpPr/>
          <p:nvPr/>
        </p:nvSpPr>
        <p:spPr>
          <a:xfrm>
            <a:off x="265625" y="4022350"/>
            <a:ext cx="8752200" cy="10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Recording Crime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The police may not necessarily record a crime that is reported to them. They may, for example, consider the reported crime to be too trivial or doubt the honesty or accuracy of the complainant’s report. The police may decide that there is not enough evidence that an offence has been committed to justify recording it as a crime. </a:t>
            </a:r>
            <a:endParaRPr sz="1100" b="1">
              <a:solidFill>
                <a:schemeClr val="dk1"/>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Social Construction of Crime </a:t>
            </a:r>
            <a:endParaRPr sz="2000" b="1" i="0" u="sng" strike="noStrike" cap="none">
              <a:solidFill>
                <a:srgbClr val="000000"/>
              </a:solidFill>
              <a:latin typeface="Comic Sans MS"/>
              <a:ea typeface="Comic Sans MS"/>
              <a:cs typeface="Comic Sans MS"/>
              <a:sym typeface="Comic Sans MS"/>
            </a:endParaRPr>
          </a:p>
        </p:txBody>
      </p:sp>
      <p:pic>
        <p:nvPicPr>
          <p:cNvPr id="243" name="Google Shape;243;p38"/>
          <p:cNvPicPr preferRelativeResize="0"/>
          <p:nvPr/>
        </p:nvPicPr>
        <p:blipFill>
          <a:blip r:embed="rId3">
            <a:alphaModFix/>
          </a:blip>
          <a:stretch>
            <a:fillRect/>
          </a:stretch>
        </p:blipFill>
        <p:spPr>
          <a:xfrm>
            <a:off x="265625" y="1001500"/>
            <a:ext cx="4796225" cy="3962150"/>
          </a:xfrm>
          <a:prstGeom prst="rect">
            <a:avLst/>
          </a:prstGeom>
          <a:noFill/>
          <a:ln>
            <a:noFill/>
          </a:ln>
        </p:spPr>
      </p:pic>
      <p:sp>
        <p:nvSpPr>
          <p:cNvPr id="244" name="Google Shape;244;p38"/>
          <p:cNvSpPr/>
          <p:nvPr/>
        </p:nvSpPr>
        <p:spPr>
          <a:xfrm>
            <a:off x="5261425" y="989575"/>
            <a:ext cx="3756300" cy="396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900">
                <a:solidFill>
                  <a:schemeClr val="dk1"/>
                </a:solidFill>
                <a:latin typeface="Comic Sans MS"/>
                <a:ea typeface="Comic Sans MS"/>
                <a:cs typeface="Comic Sans MS"/>
                <a:sym typeface="Comic Sans MS"/>
              </a:rPr>
              <a:t>Labelling theorists argue that behaviour only becomes deviant when people such as police officers define it as such. </a:t>
            </a:r>
            <a:endParaRPr sz="19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900">
                <a:solidFill>
                  <a:schemeClr val="dk1"/>
                </a:solidFill>
                <a:latin typeface="Comic Sans MS"/>
                <a:ea typeface="Comic Sans MS"/>
                <a:cs typeface="Comic Sans MS"/>
                <a:sym typeface="Comic Sans MS"/>
              </a:rPr>
              <a:t>In this case, police recorded crime statistics will reflect police officers’ reactions and their power to define and label behaviour as deviant. </a:t>
            </a:r>
            <a:endParaRPr sz="5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500">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Types of Family</a:t>
            </a:r>
            <a:endParaRPr sz="32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
        <p:nvSpPr>
          <p:cNvPr id="250" name="Google Shape;250;p39"/>
          <p:cNvSpPr/>
          <p:nvPr/>
        </p:nvSpPr>
        <p:spPr>
          <a:xfrm>
            <a:off x="1040700" y="1143450"/>
            <a:ext cx="7062600" cy="2856600"/>
          </a:xfrm>
          <a:prstGeom prst="rect">
            <a:avLst/>
          </a:prstGeom>
          <a:solidFill>
            <a:srgbClr val="D9D2E9"/>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u="sng">
                <a:latin typeface="Comic Sans MS"/>
                <a:ea typeface="Comic Sans MS"/>
                <a:cs typeface="Comic Sans MS"/>
                <a:sym typeface="Comic Sans MS"/>
              </a:rPr>
              <a:t>Patterns of Crime </a:t>
            </a:r>
            <a:endParaRPr sz="4000" b="1" u="sng">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Social Class and Crime </a:t>
            </a:r>
            <a:endParaRPr sz="2000" b="1" i="0" u="sng" strike="noStrike" cap="none">
              <a:solidFill>
                <a:srgbClr val="000000"/>
              </a:solidFill>
              <a:latin typeface="Comic Sans MS"/>
              <a:ea typeface="Comic Sans MS"/>
              <a:cs typeface="Comic Sans MS"/>
              <a:sym typeface="Comic Sans MS"/>
            </a:endParaRPr>
          </a:p>
        </p:txBody>
      </p:sp>
      <p:graphicFrame>
        <p:nvGraphicFramePr>
          <p:cNvPr id="256" name="Google Shape;256;p40"/>
          <p:cNvGraphicFramePr/>
          <p:nvPr/>
        </p:nvGraphicFramePr>
        <p:xfrm>
          <a:off x="265625" y="972700"/>
          <a:ext cx="3000000" cy="3000000"/>
        </p:xfrm>
        <a:graphic>
          <a:graphicData uri="http://schemas.openxmlformats.org/drawingml/2006/table">
            <a:tbl>
              <a:tblPr>
                <a:noFill/>
                <a:tableStyleId>{B1B643E5-F469-4373-BBD6-57343D65A83E}</a:tableStyleId>
              </a:tblPr>
              <a:tblGrid>
                <a:gridCol w="1234425">
                  <a:extLst>
                    <a:ext uri="{9D8B030D-6E8A-4147-A177-3AD203B41FA5}">
                      <a16:colId xmlns:a16="http://schemas.microsoft.com/office/drawing/2014/main" val="20000"/>
                    </a:ext>
                  </a:extLst>
                </a:gridCol>
                <a:gridCol w="7517775">
                  <a:extLst>
                    <a:ext uri="{9D8B030D-6E8A-4147-A177-3AD203B41FA5}">
                      <a16:colId xmlns:a16="http://schemas.microsoft.com/office/drawing/2014/main" val="20001"/>
                    </a:ext>
                  </a:extLst>
                </a:gridCol>
              </a:tblGrid>
              <a:tr h="423900">
                <a:tc>
                  <a:txBody>
                    <a:bodyPr/>
                    <a:lstStyle/>
                    <a:p>
                      <a:pPr marL="0" lvl="0" indent="0" algn="ctr" rtl="0">
                        <a:spcBef>
                          <a:spcPts val="0"/>
                        </a:spcBef>
                        <a:spcAft>
                          <a:spcPts val="0"/>
                        </a:spcAft>
                        <a:buNone/>
                      </a:pPr>
                      <a:r>
                        <a:rPr lang="en-GB" sz="1000" b="1">
                          <a:latin typeface="Comic Sans MS"/>
                          <a:ea typeface="Comic Sans MS"/>
                          <a:cs typeface="Comic Sans MS"/>
                          <a:sym typeface="Comic Sans MS"/>
                        </a:rPr>
                        <a:t>Theory</a:t>
                      </a:r>
                      <a:endParaRPr sz="1000" b="1">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r>
                        <a:rPr lang="en-GB" sz="1000" b="1">
                          <a:latin typeface="Comic Sans MS"/>
                          <a:ea typeface="Comic Sans MS"/>
                          <a:cs typeface="Comic Sans MS"/>
                          <a:sym typeface="Comic Sans MS"/>
                        </a:rPr>
                        <a:t>Explanation </a:t>
                      </a:r>
                      <a:endParaRPr sz="1000" b="1">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828525">
                <a:tc>
                  <a:txBody>
                    <a:bodyPr/>
                    <a:lstStyle/>
                    <a:p>
                      <a:pPr marL="0" lvl="0" indent="0" algn="l" rtl="0">
                        <a:spcBef>
                          <a:spcPts val="0"/>
                        </a:spcBef>
                        <a:spcAft>
                          <a:spcPts val="0"/>
                        </a:spcAft>
                        <a:buNone/>
                      </a:pPr>
                      <a:r>
                        <a:rPr lang="en-GB" sz="1000">
                          <a:latin typeface="Comic Sans MS"/>
                          <a:ea typeface="Comic Sans MS"/>
                          <a:cs typeface="Comic Sans MS"/>
                          <a:sym typeface="Comic Sans MS"/>
                        </a:rPr>
                        <a:t>Functionalism </a:t>
                      </a:r>
                      <a:endParaRPr sz="10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Functionalism sees the law as a reflection of society’s shared values, and crime is the product of inadequate or inappropriate socialisation.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Not everyone is equally well socialised into society’s shared culture.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0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969350">
                <a:tc>
                  <a:txBody>
                    <a:bodyPr/>
                    <a:lstStyle/>
                    <a:p>
                      <a:pPr marL="0" lvl="0" indent="0" algn="l" rtl="0">
                        <a:spcBef>
                          <a:spcPts val="0"/>
                        </a:spcBef>
                        <a:spcAft>
                          <a:spcPts val="0"/>
                        </a:spcAft>
                        <a:buNone/>
                      </a:pPr>
                      <a:r>
                        <a:rPr lang="en-GB" sz="1000">
                          <a:latin typeface="Comic Sans MS"/>
                          <a:ea typeface="Comic Sans MS"/>
                          <a:cs typeface="Comic Sans MS"/>
                          <a:sym typeface="Comic Sans MS"/>
                        </a:rPr>
                        <a:t>Strain Theory</a:t>
                      </a:r>
                      <a:endParaRPr sz="1000">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2100"/>
                        </a:spcAft>
                        <a:buNone/>
                      </a:pPr>
                      <a:r>
                        <a:rPr lang="en-GB" sz="800">
                          <a:solidFill>
                            <a:srgbClr val="1A1A1A"/>
                          </a:solidFill>
                          <a:highlight>
                            <a:srgbClr val="FFFFFF"/>
                          </a:highlight>
                          <a:latin typeface="Comic Sans MS"/>
                          <a:ea typeface="Comic Sans MS"/>
                          <a:cs typeface="Comic Sans MS"/>
                          <a:sym typeface="Comic Sans MS"/>
                        </a:rPr>
                        <a:t>Robert Merton argued that crime increased when there was a strain (or gap) between society’s success goals (achieving material wealth) and the available opportunities to achieve those goals through legitimate means (having a well-paying job). Merton called this imbalance between goals and the ability to achieve them ‘anomie’.Merton argued that crime was higher among the working classes because they had fewer opportunities to achieve material success through legitimate means and were thus more likely to adopt innovative cultural responses in order to achieve material success through criminal means – through burglary or drug dealing, for example.Merton saw crime as a response to the inability of people to achieve material wealth, emphasising the role of material or economic factors</a:t>
                      </a:r>
                      <a:endParaRPr sz="10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969350">
                <a:tc>
                  <a:txBody>
                    <a:bodyPr/>
                    <a:lstStyle/>
                    <a:p>
                      <a:pPr marL="0" lvl="0" indent="0" algn="l" rtl="0">
                        <a:spcBef>
                          <a:spcPts val="0"/>
                        </a:spcBef>
                        <a:spcAft>
                          <a:spcPts val="0"/>
                        </a:spcAft>
                        <a:buNone/>
                      </a:pPr>
                      <a:r>
                        <a:rPr lang="en-GB" sz="1000">
                          <a:latin typeface="Comic Sans MS"/>
                          <a:ea typeface="Comic Sans MS"/>
                          <a:cs typeface="Comic Sans MS"/>
                          <a:sym typeface="Comic Sans MS"/>
                        </a:rPr>
                        <a:t>Subcultural Theories</a:t>
                      </a:r>
                      <a:endParaRPr sz="1000">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2100"/>
                        </a:spcAft>
                        <a:buNone/>
                      </a:pPr>
                      <a:r>
                        <a:rPr lang="en-GB" sz="800">
                          <a:solidFill>
                            <a:srgbClr val="1A1A1A"/>
                          </a:solidFill>
                          <a:highlight>
                            <a:srgbClr val="FFFFFF"/>
                          </a:highlight>
                          <a:latin typeface="Comic Sans MS"/>
                          <a:ea typeface="Comic Sans MS"/>
                          <a:cs typeface="Comic Sans MS"/>
                          <a:sym typeface="Comic Sans MS"/>
                        </a:rPr>
                        <a:t>Albert Cohen put more emphasis on cultural factors (values and status) rather than material factors in explaining working class crime. Cohen argued that working class boys strove to emulate middle-class values and aspirations, but lacked the means to achieve success. This led to </a:t>
                      </a:r>
                      <a:r>
                        <a:rPr lang="en-GB" sz="800" b="1">
                          <a:solidFill>
                            <a:srgbClr val="1A1A1A"/>
                          </a:solidFill>
                          <a:highlight>
                            <a:srgbClr val="FFFFFF"/>
                          </a:highlight>
                          <a:latin typeface="Comic Sans MS"/>
                          <a:ea typeface="Comic Sans MS"/>
                          <a:cs typeface="Comic Sans MS"/>
                          <a:sym typeface="Comic Sans MS"/>
                        </a:rPr>
                        <a:t>status frustration</a:t>
                      </a:r>
                      <a:r>
                        <a:rPr lang="en-GB" sz="800">
                          <a:solidFill>
                            <a:srgbClr val="1A1A1A"/>
                          </a:solidFill>
                          <a:highlight>
                            <a:srgbClr val="FFFFFF"/>
                          </a:highlight>
                          <a:latin typeface="Comic Sans MS"/>
                          <a:ea typeface="Comic Sans MS"/>
                          <a:cs typeface="Comic Sans MS"/>
                          <a:sym typeface="Comic Sans MS"/>
                        </a:rPr>
                        <a:t>: a sense of personal failure and inadequacy. In Cohen’s view they resolved their frustration by rejecting socially acceptable values and patterns of acceptable behaviour. Because there were several boys going through the same experiences, they end up banding together and forming delinquent subcultures.This delinquent subculture reversed the norms and values of mainstream culture, offering positive rewards (</a:t>
                      </a:r>
                      <a:r>
                        <a:rPr lang="en-GB" sz="800" b="1">
                          <a:solidFill>
                            <a:srgbClr val="1A1A1A"/>
                          </a:solidFill>
                          <a:highlight>
                            <a:srgbClr val="FFFFFF"/>
                          </a:highlight>
                          <a:latin typeface="Comic Sans MS"/>
                          <a:ea typeface="Comic Sans MS"/>
                          <a:cs typeface="Comic Sans MS"/>
                          <a:sym typeface="Comic Sans MS"/>
                        </a:rPr>
                        <a:t>status</a:t>
                      </a:r>
                      <a:r>
                        <a:rPr lang="en-GB" sz="800">
                          <a:solidFill>
                            <a:srgbClr val="1A1A1A"/>
                          </a:solidFill>
                          <a:highlight>
                            <a:srgbClr val="FFFFFF"/>
                          </a:highlight>
                          <a:latin typeface="Comic Sans MS"/>
                          <a:ea typeface="Comic Sans MS"/>
                          <a:cs typeface="Comic Sans MS"/>
                          <a:sym typeface="Comic Sans MS"/>
                        </a:rPr>
                        <a:t>) to those who were the most deviant. Status was gained by being malicious, intimidating others, breaking school rules or the law and generally causing trouble</a:t>
                      </a:r>
                      <a:endParaRPr sz="10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r h="828525">
                <a:tc>
                  <a:txBody>
                    <a:bodyPr/>
                    <a:lstStyle/>
                    <a:p>
                      <a:pPr marL="0" lvl="0" indent="0" algn="l" rtl="0">
                        <a:spcBef>
                          <a:spcPts val="0"/>
                        </a:spcBef>
                        <a:spcAft>
                          <a:spcPts val="0"/>
                        </a:spcAft>
                        <a:buNone/>
                      </a:pPr>
                      <a:r>
                        <a:rPr lang="en-GB" sz="1000">
                          <a:latin typeface="Comic Sans MS"/>
                          <a:ea typeface="Comic Sans MS"/>
                          <a:cs typeface="Comic Sans MS"/>
                          <a:sym typeface="Comic Sans MS"/>
                        </a:rPr>
                        <a:t>Labelling Theory</a:t>
                      </a:r>
                      <a:endParaRPr sz="10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Instead of seeking the supposed causes of working class criminality, they focus on how and way working class people come to be labelled as criminal.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They emphasise the stereotypes held by law enforcement agencies see the working class as ‘typical criminals’, and the power of these agencies to successfully label powerless groups such as the working class. </a:t>
                      </a: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Marxism. Class and Crime </a:t>
            </a:r>
            <a:endParaRPr sz="2000" b="1" i="0" u="sng" strike="noStrike" cap="none">
              <a:solidFill>
                <a:srgbClr val="000000"/>
              </a:solidFill>
              <a:latin typeface="Comic Sans MS"/>
              <a:ea typeface="Comic Sans MS"/>
              <a:cs typeface="Comic Sans MS"/>
              <a:sym typeface="Comic Sans MS"/>
            </a:endParaRPr>
          </a:p>
        </p:txBody>
      </p:sp>
      <p:sp>
        <p:nvSpPr>
          <p:cNvPr id="262" name="Google Shape;262;p41"/>
          <p:cNvSpPr/>
          <p:nvPr/>
        </p:nvSpPr>
        <p:spPr>
          <a:xfrm>
            <a:off x="265625" y="1007375"/>
            <a:ext cx="8752200" cy="76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Marxists agree with labelling theorists that the law is enforced disproportionately against the working class and therefore the official crime statistics cannot be taken at face value.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However, Marxists criticise labelling theory for failing to examine the wider social structure within which law making, law enforcement and offending take place. </a:t>
            </a:r>
            <a:endParaRPr sz="1800">
              <a:latin typeface="Comic Sans MS"/>
              <a:ea typeface="Comic Sans MS"/>
              <a:cs typeface="Comic Sans MS"/>
              <a:sym typeface="Comic Sans MS"/>
            </a:endParaRPr>
          </a:p>
        </p:txBody>
      </p:sp>
      <p:graphicFrame>
        <p:nvGraphicFramePr>
          <p:cNvPr id="263" name="Google Shape;263;p41"/>
          <p:cNvGraphicFramePr/>
          <p:nvPr/>
        </p:nvGraphicFramePr>
        <p:xfrm>
          <a:off x="265600" y="1894700"/>
          <a:ext cx="3000000" cy="3000000"/>
        </p:xfrm>
        <a:graphic>
          <a:graphicData uri="http://schemas.openxmlformats.org/drawingml/2006/table">
            <a:tbl>
              <a:tblPr>
                <a:noFill/>
                <a:tableStyleId>{B1B643E5-F469-4373-BBD6-57343D65A83E}</a:tableStyleId>
              </a:tblPr>
              <a:tblGrid>
                <a:gridCol w="1042725">
                  <a:extLst>
                    <a:ext uri="{9D8B030D-6E8A-4147-A177-3AD203B41FA5}">
                      <a16:colId xmlns:a16="http://schemas.microsoft.com/office/drawing/2014/main" val="20000"/>
                    </a:ext>
                  </a:extLst>
                </a:gridCol>
                <a:gridCol w="7709475">
                  <a:extLst>
                    <a:ext uri="{9D8B030D-6E8A-4147-A177-3AD203B41FA5}">
                      <a16:colId xmlns:a16="http://schemas.microsoft.com/office/drawing/2014/main" val="20001"/>
                    </a:ext>
                  </a:extLst>
                </a:gridCol>
              </a:tblGrid>
              <a:tr h="1129000">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Criminogenic Capitalism </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GB" sz="800" i="1">
                          <a:solidFill>
                            <a:schemeClr val="dk1"/>
                          </a:solidFill>
                          <a:latin typeface="Comic Sans MS"/>
                          <a:ea typeface="Comic Sans MS"/>
                          <a:cs typeface="Comic Sans MS"/>
                          <a:sym typeface="Comic Sans MS"/>
                        </a:rPr>
                        <a:t>Many Marxists see crime as a natural ‘outgrowth’ of the capitalist system. </a:t>
                      </a:r>
                      <a:r>
                        <a:rPr lang="en-GB" sz="800">
                          <a:solidFill>
                            <a:schemeClr val="dk1"/>
                          </a:solidFill>
                          <a:latin typeface="Comic Sans MS"/>
                          <a:ea typeface="Comic Sans MS"/>
                          <a:cs typeface="Comic Sans MS"/>
                          <a:sym typeface="Comic Sans MS"/>
                        </a:rPr>
                        <a:t>The Capitalist system can be said to be criminogenic in three major ways –</a:t>
                      </a:r>
                      <a:endParaRPr sz="800">
                        <a:solidFill>
                          <a:schemeClr val="dk1"/>
                        </a:solidFill>
                        <a:latin typeface="Comic Sans MS"/>
                        <a:ea typeface="Comic Sans MS"/>
                        <a:cs typeface="Comic Sans MS"/>
                        <a:sym typeface="Comic Sans MS"/>
                      </a:endParaRPr>
                    </a:p>
                    <a:p>
                      <a:pPr marL="457200" lvl="0" indent="-279400" algn="l" rtl="0">
                        <a:lnSpc>
                          <a:spcPct val="115000"/>
                        </a:lnSpc>
                        <a:spcBef>
                          <a:spcPts val="2100"/>
                        </a:spcBef>
                        <a:spcAft>
                          <a:spcPts val="0"/>
                        </a:spcAft>
                        <a:buClr>
                          <a:schemeClr val="dk1"/>
                        </a:buClr>
                        <a:buSzPts val="800"/>
                        <a:buFont typeface="Comic Sans MS"/>
                        <a:buAutoNum type="arabicPeriod"/>
                      </a:pPr>
                      <a:r>
                        <a:rPr lang="en-GB" sz="800">
                          <a:solidFill>
                            <a:schemeClr val="dk1"/>
                          </a:solidFill>
                          <a:latin typeface="Comic Sans MS"/>
                          <a:ea typeface="Comic Sans MS"/>
                          <a:cs typeface="Comic Sans MS"/>
                          <a:sym typeface="Comic Sans MS"/>
                        </a:rPr>
                        <a:t>Capitalism encourages individuals to pursue self-interest rather than public duty</a:t>
                      </a:r>
                      <a:endParaRPr sz="800">
                        <a:solidFill>
                          <a:schemeClr val="dk1"/>
                        </a:solidFill>
                        <a:latin typeface="Comic Sans MS"/>
                        <a:ea typeface="Comic Sans MS"/>
                        <a:cs typeface="Comic Sans MS"/>
                        <a:sym typeface="Comic Sans MS"/>
                      </a:endParaRPr>
                    </a:p>
                    <a:p>
                      <a:pPr marL="457200" lvl="0" indent="-279400" algn="l" rtl="0">
                        <a:lnSpc>
                          <a:spcPct val="115000"/>
                        </a:lnSpc>
                        <a:spcBef>
                          <a:spcPts val="0"/>
                        </a:spcBef>
                        <a:spcAft>
                          <a:spcPts val="0"/>
                        </a:spcAft>
                        <a:buClr>
                          <a:schemeClr val="dk1"/>
                        </a:buClr>
                        <a:buSzPts val="800"/>
                        <a:buFont typeface="Comic Sans MS"/>
                        <a:buAutoNum type="arabicPeriod"/>
                      </a:pPr>
                      <a:r>
                        <a:rPr lang="en-GB" sz="800">
                          <a:solidFill>
                            <a:schemeClr val="dk1"/>
                          </a:solidFill>
                          <a:latin typeface="Comic Sans MS"/>
                          <a:ea typeface="Comic Sans MS"/>
                          <a:cs typeface="Comic Sans MS"/>
                          <a:sym typeface="Comic Sans MS"/>
                        </a:rPr>
                        <a:t>Capitalism encourages individuals to be materialistic consumers, making us aspire to an unrealistic and often unattainable lifestyle.</a:t>
                      </a:r>
                      <a:endParaRPr sz="800">
                        <a:solidFill>
                          <a:schemeClr val="dk1"/>
                        </a:solidFill>
                        <a:latin typeface="Comic Sans MS"/>
                        <a:ea typeface="Comic Sans MS"/>
                        <a:cs typeface="Comic Sans MS"/>
                        <a:sym typeface="Comic Sans MS"/>
                      </a:endParaRPr>
                    </a:p>
                    <a:p>
                      <a:pPr marL="457200" lvl="0" indent="-279400" algn="l" rtl="0">
                        <a:lnSpc>
                          <a:spcPct val="115000"/>
                        </a:lnSpc>
                        <a:spcBef>
                          <a:spcPts val="0"/>
                        </a:spcBef>
                        <a:spcAft>
                          <a:spcPts val="0"/>
                        </a:spcAft>
                        <a:buClr>
                          <a:schemeClr val="dk1"/>
                        </a:buClr>
                        <a:buSzPts val="800"/>
                        <a:buFont typeface="Comic Sans MS"/>
                        <a:buAutoNum type="arabicPeriod"/>
                      </a:pPr>
                      <a:r>
                        <a:rPr lang="en-GB" sz="800">
                          <a:solidFill>
                            <a:schemeClr val="dk1"/>
                          </a:solidFill>
                          <a:latin typeface="Comic Sans MS"/>
                          <a:ea typeface="Comic Sans MS"/>
                          <a:cs typeface="Comic Sans MS"/>
                          <a:sym typeface="Comic Sans MS"/>
                        </a:rPr>
                        <a:t>Capitalism in its wake generates massive inequality and poverty, conditions which are correlated with higher crime rates.</a:t>
                      </a: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154800">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The State and Law Making </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Marxists see lawmaking and law enforcement as only serving the interests of the capitalist class. </a:t>
                      </a:r>
                      <a:r>
                        <a:rPr lang="en-GB" sz="800" b="1">
                          <a:solidFill>
                            <a:schemeClr val="dk1"/>
                          </a:solidFill>
                          <a:latin typeface="Comic Sans MS"/>
                          <a:ea typeface="Comic Sans MS"/>
                          <a:cs typeface="Comic Sans MS"/>
                          <a:sym typeface="Comic Sans MS"/>
                        </a:rPr>
                        <a:t>Capitalist states are reluctant to pass laws which regulate large capitalist concerns</a:t>
                      </a:r>
                      <a:r>
                        <a:rPr lang="en-GB" sz="800">
                          <a:solidFill>
                            <a:schemeClr val="dk1"/>
                          </a:solidFill>
                          <a:latin typeface="Comic Sans MS"/>
                          <a:ea typeface="Comic Sans MS"/>
                          <a:cs typeface="Comic Sans MS"/>
                          <a:sym typeface="Comic Sans MS"/>
                        </a:rPr>
                        <a:t> and which might threaten profitability. Having tried so hard to attract investment the last thing the state wants to do is alienate the large corporations. The state is thus reluctant to pass – or enforce – laws against such things as pollution, worker health and safety and monopolies. </a:t>
                      </a:r>
                      <a:r>
                        <a:rPr lang="en-GB" sz="800" b="1">
                          <a:solidFill>
                            <a:schemeClr val="dk1"/>
                          </a:solidFill>
                          <a:latin typeface="Comic Sans MS"/>
                          <a:ea typeface="Comic Sans MS"/>
                          <a:cs typeface="Comic Sans MS"/>
                          <a:sym typeface="Comic Sans MS"/>
                        </a:rPr>
                        <a:t>People have unequal access to the law</a:t>
                      </a:r>
                      <a:r>
                        <a:rPr lang="en-GB" sz="800">
                          <a:solidFill>
                            <a:schemeClr val="dk1"/>
                          </a:solidFill>
                          <a:latin typeface="Comic Sans MS"/>
                          <a:ea typeface="Comic Sans MS"/>
                          <a:cs typeface="Comic Sans MS"/>
                          <a:sym typeface="Comic Sans MS"/>
                        </a:rPr>
                        <a:t>. Having money to hire a good lawyer can delay trials, meaning the difference between being found not guilty or guilty, and influence the length of one’s sentence and the type of prison one goes to. Thus for Marxists, punishment for a crime may depend and vary according to the social class of the perpetrator. Poorer criminals tend to receive harsher punishments than rich criminals.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863075">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Ideological Functions of Crime and Law</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457200" lvl="0" indent="-279400" algn="l" rtl="0">
                        <a:lnSpc>
                          <a:spcPct val="115000"/>
                        </a:lnSpc>
                        <a:spcBef>
                          <a:spcPts val="0"/>
                        </a:spcBef>
                        <a:spcAft>
                          <a:spcPts val="0"/>
                        </a:spcAft>
                        <a:buClr>
                          <a:schemeClr val="dk1"/>
                        </a:buClr>
                        <a:buSzPts val="800"/>
                        <a:buFont typeface="Comic Sans MS"/>
                        <a:buAutoNum type="arabicPeriod"/>
                      </a:pPr>
                      <a:r>
                        <a:rPr lang="en-GB" sz="800">
                          <a:solidFill>
                            <a:schemeClr val="dk1"/>
                          </a:solidFill>
                          <a:latin typeface="Comic Sans MS"/>
                          <a:ea typeface="Comic Sans MS"/>
                          <a:cs typeface="Comic Sans MS"/>
                          <a:sym typeface="Comic Sans MS"/>
                        </a:rPr>
                        <a:t>By punishing individuals and making them responsible for their actions, defining these individuals as ‘social failures’ we ignore the failings of the system that lead to the conditions of inequality and poverty that create the conditions which lead to crime.</a:t>
                      </a:r>
                      <a:endParaRPr sz="800">
                        <a:solidFill>
                          <a:schemeClr val="dk1"/>
                        </a:solidFill>
                        <a:latin typeface="Comic Sans MS"/>
                        <a:ea typeface="Comic Sans MS"/>
                        <a:cs typeface="Comic Sans MS"/>
                        <a:sym typeface="Comic Sans MS"/>
                      </a:endParaRPr>
                    </a:p>
                    <a:p>
                      <a:pPr marL="457200" lvl="0" indent="-279400" algn="l" rtl="0">
                        <a:lnSpc>
                          <a:spcPct val="115000"/>
                        </a:lnSpc>
                        <a:spcBef>
                          <a:spcPts val="0"/>
                        </a:spcBef>
                        <a:spcAft>
                          <a:spcPts val="0"/>
                        </a:spcAft>
                        <a:buClr>
                          <a:schemeClr val="dk1"/>
                        </a:buClr>
                        <a:buSzPts val="800"/>
                        <a:buFont typeface="Comic Sans MS"/>
                        <a:buAutoNum type="arabicPeriod"/>
                      </a:pPr>
                      <a:r>
                        <a:rPr lang="en-GB" sz="800">
                          <a:solidFill>
                            <a:schemeClr val="dk1"/>
                          </a:solidFill>
                          <a:latin typeface="Comic Sans MS"/>
                          <a:ea typeface="Comic Sans MS"/>
                          <a:cs typeface="Comic Sans MS"/>
                          <a:sym typeface="Comic Sans MS"/>
                        </a:rPr>
                        <a:t>The imprisonment of selected members of the lower classes neutralises opposition to the system.</a:t>
                      </a:r>
                      <a:endParaRPr sz="800">
                        <a:solidFill>
                          <a:schemeClr val="dk1"/>
                        </a:solidFill>
                        <a:latin typeface="Comic Sans MS"/>
                        <a:ea typeface="Comic Sans MS"/>
                        <a:cs typeface="Comic Sans MS"/>
                        <a:sym typeface="Comic Sans MS"/>
                      </a:endParaRPr>
                    </a:p>
                    <a:p>
                      <a:pPr marL="457200" lvl="0" indent="-279400" algn="l" rtl="0">
                        <a:lnSpc>
                          <a:spcPct val="115000"/>
                        </a:lnSpc>
                        <a:spcBef>
                          <a:spcPts val="0"/>
                        </a:spcBef>
                        <a:spcAft>
                          <a:spcPts val="0"/>
                        </a:spcAft>
                        <a:buClr>
                          <a:schemeClr val="dk1"/>
                        </a:buClr>
                        <a:buSzPts val="800"/>
                        <a:buFont typeface="Comic Sans MS"/>
                        <a:buAutoNum type="arabicPeriod"/>
                      </a:pPr>
                      <a:r>
                        <a:rPr lang="en-GB" sz="800">
                          <a:solidFill>
                            <a:schemeClr val="dk1"/>
                          </a:solidFill>
                          <a:latin typeface="Comic Sans MS"/>
                          <a:ea typeface="Comic Sans MS"/>
                          <a:cs typeface="Comic Sans MS"/>
                          <a:sym typeface="Comic Sans MS"/>
                        </a:rPr>
                        <a:t>If all of the police, court and media focus on working class street crime means that our attention is diverted away from the immorality and greed of the elite classes.</a:t>
                      </a: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Types of Family</a:t>
            </a:r>
            <a:endParaRPr sz="32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
        <p:nvSpPr>
          <p:cNvPr id="70" name="Google Shape;70;p15"/>
          <p:cNvSpPr/>
          <p:nvPr/>
        </p:nvSpPr>
        <p:spPr>
          <a:xfrm>
            <a:off x="1040700" y="1143450"/>
            <a:ext cx="7062600" cy="28566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u="sng">
                <a:latin typeface="Comic Sans MS"/>
                <a:ea typeface="Comic Sans MS"/>
                <a:cs typeface="Comic Sans MS"/>
                <a:sym typeface="Comic Sans MS"/>
              </a:rPr>
              <a:t>Introduction</a:t>
            </a:r>
            <a:endParaRPr sz="4000" b="1" u="sng">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a:t>
            </a:r>
            <a:r>
              <a:rPr lang="en-GB" sz="2000" b="1" u="sng">
                <a:latin typeface="Comic Sans MS"/>
                <a:ea typeface="Comic Sans MS"/>
                <a:cs typeface="Comic Sans MS"/>
                <a:sym typeface="Comic Sans MS"/>
              </a:rPr>
              <a:t>The Marxist Approach </a:t>
            </a:r>
            <a:endParaRPr sz="2000" b="1" i="0" u="sng" strike="noStrike" cap="none">
              <a:solidFill>
                <a:srgbClr val="000000"/>
              </a:solidFill>
              <a:latin typeface="Comic Sans MS"/>
              <a:ea typeface="Comic Sans MS"/>
              <a:cs typeface="Comic Sans MS"/>
              <a:sym typeface="Comic Sans MS"/>
            </a:endParaRPr>
          </a:p>
        </p:txBody>
      </p:sp>
      <p:sp>
        <p:nvSpPr>
          <p:cNvPr id="269" name="Google Shape;269;p42"/>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556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Ignore the relationship between crime and non-class inequalities such as gender and ethnicity. </a:t>
            </a:r>
            <a:endParaRPr sz="2000">
              <a:solidFill>
                <a:schemeClr val="dk1"/>
              </a:solidFill>
              <a:latin typeface="Comic Sans MS"/>
              <a:ea typeface="Comic Sans MS"/>
              <a:cs typeface="Comic Sans MS"/>
              <a:sym typeface="Comic Sans MS"/>
            </a:endParaRPr>
          </a:p>
          <a:p>
            <a:pPr marL="457200" lvl="0" indent="-3556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Over-predicts the amount of crime in the working class- not all poor people commit crime, despite the pressures of poverty. </a:t>
            </a:r>
            <a:endParaRPr sz="2000">
              <a:solidFill>
                <a:schemeClr val="dk1"/>
              </a:solidFill>
              <a:latin typeface="Comic Sans MS"/>
              <a:ea typeface="Comic Sans MS"/>
              <a:cs typeface="Comic Sans MS"/>
              <a:sym typeface="Comic Sans MS"/>
            </a:endParaRPr>
          </a:p>
          <a:p>
            <a:pPr marL="457200" lvl="0" indent="-355600" algn="l" rtl="0">
              <a:spcBef>
                <a:spcPts val="0"/>
              </a:spcBef>
              <a:spcAft>
                <a:spcPts val="0"/>
              </a:spcAft>
              <a:buClr>
                <a:schemeClr val="dk1"/>
              </a:buClr>
              <a:buSzPts val="2000"/>
              <a:buFont typeface="Comic Sans MS"/>
              <a:buChar char="●"/>
            </a:pPr>
            <a:r>
              <a:rPr lang="en-GB" sz="2000">
                <a:solidFill>
                  <a:schemeClr val="dk1"/>
                </a:solidFill>
                <a:latin typeface="Comic Sans MS"/>
                <a:ea typeface="Comic Sans MS"/>
                <a:cs typeface="Comic Sans MS"/>
                <a:sym typeface="Comic Sans MS"/>
              </a:rPr>
              <a:t>Not all capitalist societies have high crime rates- for example, the homicide rate in Japan and Sweden is only about a fifth of that in the US. </a:t>
            </a:r>
            <a:endParaRPr sz="2000">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White-Collar Crime </a:t>
            </a:r>
            <a:endParaRPr sz="2000" b="1" i="0" u="sng" strike="noStrike" cap="none">
              <a:solidFill>
                <a:srgbClr val="000000"/>
              </a:solidFill>
              <a:latin typeface="Comic Sans MS"/>
              <a:ea typeface="Comic Sans MS"/>
              <a:cs typeface="Comic Sans MS"/>
              <a:sym typeface="Comic Sans MS"/>
            </a:endParaRPr>
          </a:p>
        </p:txBody>
      </p:sp>
      <p:sp>
        <p:nvSpPr>
          <p:cNvPr id="275" name="Google Shape;275;p43"/>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000">
                <a:solidFill>
                  <a:schemeClr val="dk1"/>
                </a:solidFill>
                <a:latin typeface="Comic Sans MS"/>
                <a:ea typeface="Comic Sans MS"/>
                <a:cs typeface="Comic Sans MS"/>
                <a:sym typeface="Comic Sans MS"/>
              </a:rPr>
              <a:t>The term white-collar crime refers broadly to crimes committed by people in relatively high status positions (such as managers in business, accountants or lawyers) during the course of their work. Examples include tax evasion, fraud and misuse of expense accounts. These crimes are conducted within the context of everyday workplace and business activity rather than, for instance, in the streets. This helps to prevent white collar crime from being discovered. White collar crime is likely to be undiscovered, unreported and unrecorded. It is an example of an invisible crime. </a:t>
            </a:r>
            <a:endParaRPr sz="2000">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Corporate Crime </a:t>
            </a:r>
            <a:endParaRPr sz="2000" b="1" i="0" u="sng" strike="noStrike" cap="none">
              <a:solidFill>
                <a:srgbClr val="000000"/>
              </a:solidFill>
              <a:latin typeface="Comic Sans MS"/>
              <a:ea typeface="Comic Sans MS"/>
              <a:cs typeface="Comic Sans MS"/>
              <a:sym typeface="Comic Sans MS"/>
            </a:endParaRPr>
          </a:p>
        </p:txBody>
      </p:sp>
      <p:sp>
        <p:nvSpPr>
          <p:cNvPr id="281" name="Google Shape;281;p44"/>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000">
                <a:solidFill>
                  <a:schemeClr val="dk1"/>
                </a:solidFill>
                <a:latin typeface="Comic Sans MS"/>
                <a:ea typeface="Comic Sans MS"/>
                <a:cs typeface="Comic Sans MS"/>
                <a:sym typeface="Comic Sans MS"/>
              </a:rPr>
              <a:t>Corporate crime refers to crimes committed by employees on behalf of the organisation or company they work for. It includes offences against consumers such as the manufacture and sale of unsafe products or unfit foods. It also includes pollution of water and air. </a:t>
            </a:r>
            <a:endParaRPr sz="2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2000">
                <a:solidFill>
                  <a:schemeClr val="dk1"/>
                </a:solidFill>
                <a:latin typeface="Comic Sans MS"/>
                <a:ea typeface="Comic Sans MS"/>
                <a:cs typeface="Comic Sans MS"/>
                <a:sym typeface="Comic Sans MS"/>
              </a:rPr>
              <a:t>There is little effort by governments to keep statistics on corporate crime. It can be difficult to successfully prosecute crimes carried out by big corporations, because they can access huge resources to employ skilled lawyers, who will fight their case in court. </a:t>
            </a:r>
            <a:endParaRPr sz="2000">
              <a:solidFill>
                <a:schemeClr val="dk1"/>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p:nvPr/>
        </p:nvSpPr>
        <p:spPr>
          <a:xfrm>
            <a:off x="265625" y="265850"/>
            <a:ext cx="8752200" cy="6174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Explanations of Corporate/White Collar Crime </a:t>
            </a:r>
            <a:endParaRPr sz="2000" b="1" i="0" u="sng" strike="noStrike" cap="none">
              <a:solidFill>
                <a:srgbClr val="000000"/>
              </a:solidFill>
              <a:latin typeface="Comic Sans MS"/>
              <a:ea typeface="Comic Sans MS"/>
              <a:cs typeface="Comic Sans MS"/>
              <a:sym typeface="Comic Sans MS"/>
            </a:endParaRPr>
          </a:p>
        </p:txBody>
      </p:sp>
      <p:graphicFrame>
        <p:nvGraphicFramePr>
          <p:cNvPr id="287" name="Google Shape;287;p45"/>
          <p:cNvGraphicFramePr/>
          <p:nvPr/>
        </p:nvGraphicFramePr>
        <p:xfrm>
          <a:off x="265600" y="978475"/>
          <a:ext cx="3000000" cy="3000000"/>
        </p:xfrm>
        <a:graphic>
          <a:graphicData uri="http://schemas.openxmlformats.org/drawingml/2006/table">
            <a:tbl>
              <a:tblPr>
                <a:noFill/>
                <a:tableStyleId>{B1B643E5-F469-4373-BBD6-57343D65A83E}</a:tableStyleId>
              </a:tblPr>
              <a:tblGrid>
                <a:gridCol w="1042725">
                  <a:extLst>
                    <a:ext uri="{9D8B030D-6E8A-4147-A177-3AD203B41FA5}">
                      <a16:colId xmlns:a16="http://schemas.microsoft.com/office/drawing/2014/main" val="20000"/>
                    </a:ext>
                  </a:extLst>
                </a:gridCol>
                <a:gridCol w="7709475">
                  <a:extLst>
                    <a:ext uri="{9D8B030D-6E8A-4147-A177-3AD203B41FA5}">
                      <a16:colId xmlns:a16="http://schemas.microsoft.com/office/drawing/2014/main" val="20001"/>
                    </a:ext>
                  </a:extLst>
                </a:gridCol>
              </a:tblGrid>
              <a:tr h="874550">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Strain Theory</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If a company cannot achieve its goal of maximising profit by legal means, it may employ illegal ones instead.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Thus, when business conditions become more difficult and profitability is squeezed, companies may be tempted to break the law.</a:t>
                      </a: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980725">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Differential Association</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The less we associate with people who hold attitudes favourable to the law and the more we associate with people with criminal attitudes, the more likely we are to become deviant ourselves.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Therefore, it is company’s culture justifies committing crimes to achieve corporate goals, employees will be socialised into this criminality.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671050">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Labelling Theory</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The middle class are more able to negotiate non-criminal labels for their misbehaviour.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Unlike the working class, businesses and professionals have the power to avoid labelling. They can afford expensive lawyers and accountants to help them avoid being labelled as criminals.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1117425">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Marxism </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Corporate crime is a result of the normal functioning of capitalism.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Because capitalism’s goal is to maximise profit, it causes harm, such as deaths and injuries amongst service users.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800">
                          <a:solidFill>
                            <a:schemeClr val="dk1"/>
                          </a:solidFill>
                          <a:latin typeface="Comic Sans MS"/>
                          <a:ea typeface="Comic Sans MS"/>
                          <a:cs typeface="Comic Sans MS"/>
                          <a:sym typeface="Comic Sans MS"/>
                        </a:rPr>
                        <a:t>Example - COVID laws asked for patients to be moved into care homes, this caused hundreds of excess deaths.</a:t>
                      </a:r>
                      <a:endParaRPr sz="8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2100"/>
                        </a:spcAft>
                        <a:buNone/>
                      </a:pPr>
                      <a:endParaRPr sz="8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p:nvPr/>
        </p:nvSpPr>
        <p:spPr>
          <a:xfrm>
            <a:off x="265625" y="265850"/>
            <a:ext cx="8752200" cy="6174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Gender and Crime </a:t>
            </a:r>
            <a:endParaRPr sz="2000" b="1" i="0" u="sng" strike="noStrike" cap="none">
              <a:solidFill>
                <a:srgbClr val="000000"/>
              </a:solidFill>
              <a:latin typeface="Comic Sans MS"/>
              <a:ea typeface="Comic Sans MS"/>
              <a:cs typeface="Comic Sans MS"/>
              <a:sym typeface="Comic Sans MS"/>
            </a:endParaRPr>
          </a:p>
        </p:txBody>
      </p:sp>
      <p:sp>
        <p:nvSpPr>
          <p:cNvPr id="293" name="Google Shape;293;p46"/>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latin typeface="Comic Sans MS"/>
                <a:ea typeface="Comic Sans MS"/>
                <a:cs typeface="Comic Sans MS"/>
                <a:sym typeface="Comic Sans MS"/>
              </a:rPr>
              <a:t>Official statistics suggest that females are less likely to offend than males and are less likely to commit serious offences. Females are also less likely to reoffend than males. </a:t>
            </a:r>
            <a:endParaRPr>
              <a:solidFill>
                <a:schemeClr val="dk1"/>
              </a:solidFill>
              <a:latin typeface="Comic Sans MS"/>
              <a:ea typeface="Comic Sans MS"/>
              <a:cs typeface="Comic Sans MS"/>
              <a:sym typeface="Comic Sans MS"/>
            </a:endParaRPr>
          </a:p>
          <a:p>
            <a:pPr marL="492125" lvl="0" indent="-317500" algn="l" rtl="0">
              <a:lnSpc>
                <a:spcPct val="107916"/>
              </a:lnSpc>
              <a:spcBef>
                <a:spcPts val="1000"/>
              </a:spcBef>
              <a:spcAft>
                <a:spcPts val="0"/>
              </a:spcAft>
              <a:buClr>
                <a:schemeClr val="dk1"/>
              </a:buClr>
              <a:buSzPts val="1400"/>
              <a:buFont typeface="Comic Sans MS"/>
              <a:buChar char="●"/>
            </a:pPr>
            <a:r>
              <a:rPr lang="en-GB">
                <a:solidFill>
                  <a:schemeClr val="dk1"/>
                </a:solidFill>
                <a:latin typeface="Comic Sans MS"/>
                <a:ea typeface="Comic Sans MS"/>
                <a:cs typeface="Comic Sans MS"/>
                <a:sym typeface="Comic Sans MS"/>
              </a:rPr>
              <a:t>In 2014, women made up just 5% of the prison population in England and Wales. </a:t>
            </a:r>
            <a:endParaRPr>
              <a:solidFill>
                <a:schemeClr val="dk1"/>
              </a:solidFill>
              <a:latin typeface="Comic Sans MS"/>
              <a:ea typeface="Comic Sans MS"/>
              <a:cs typeface="Comic Sans MS"/>
              <a:sym typeface="Comic Sans MS"/>
            </a:endParaRPr>
          </a:p>
          <a:p>
            <a:pPr marL="492125" lvl="0" indent="-317500" algn="l" rtl="0">
              <a:lnSpc>
                <a:spcPct val="107916"/>
              </a:lnSpc>
              <a:spcBef>
                <a:spcPts val="0"/>
              </a:spcBef>
              <a:spcAft>
                <a:spcPts val="0"/>
              </a:spcAft>
              <a:buClr>
                <a:schemeClr val="dk1"/>
              </a:buClr>
              <a:buSzPts val="1400"/>
              <a:buFont typeface="Noto Sans Symbols"/>
              <a:buChar char="●"/>
            </a:pPr>
            <a:r>
              <a:rPr lang="en-GB">
                <a:solidFill>
                  <a:schemeClr val="dk1"/>
                </a:solidFill>
                <a:latin typeface="Comic Sans MS"/>
                <a:ea typeface="Comic Sans MS"/>
                <a:cs typeface="Comic Sans MS"/>
                <a:sym typeface="Comic Sans MS"/>
              </a:rPr>
              <a:t>In 2015, 58,780 females and 304,870 males were found guilty of, or cautioned for, </a:t>
            </a:r>
            <a:r>
              <a:rPr lang="en-GB" b="1">
                <a:solidFill>
                  <a:schemeClr val="dk1"/>
                </a:solidFill>
                <a:latin typeface="Comic Sans MS"/>
                <a:ea typeface="Comic Sans MS"/>
                <a:cs typeface="Comic Sans MS"/>
                <a:sym typeface="Comic Sans MS"/>
              </a:rPr>
              <a:t>indictable offences</a:t>
            </a:r>
            <a:r>
              <a:rPr lang="en-GB">
                <a:solidFill>
                  <a:schemeClr val="dk1"/>
                </a:solidFill>
                <a:latin typeface="Comic Sans MS"/>
                <a:ea typeface="Comic Sans MS"/>
                <a:cs typeface="Comic Sans MS"/>
                <a:sym typeface="Comic Sans MS"/>
              </a:rPr>
              <a:t> (serious crimes) in England and Wales. In other words, around 20% of those offenders were female and 80% were male. </a:t>
            </a:r>
            <a:endParaRPr>
              <a:solidFill>
                <a:schemeClr val="dk1"/>
              </a:solidFill>
              <a:latin typeface="Comic Sans MS"/>
              <a:ea typeface="Comic Sans MS"/>
              <a:cs typeface="Comic Sans MS"/>
              <a:sym typeface="Comic Sans MS"/>
            </a:endParaRPr>
          </a:p>
          <a:p>
            <a:pPr marL="492125" lvl="0" indent="-317500" algn="l" rtl="0">
              <a:lnSpc>
                <a:spcPct val="107916"/>
              </a:lnSpc>
              <a:spcBef>
                <a:spcPts val="0"/>
              </a:spcBef>
              <a:spcAft>
                <a:spcPts val="0"/>
              </a:spcAft>
              <a:buClr>
                <a:schemeClr val="dk1"/>
              </a:buClr>
              <a:buSzPts val="1400"/>
              <a:buFont typeface="Comic Sans MS"/>
              <a:buChar char="●"/>
            </a:pPr>
            <a:r>
              <a:rPr lang="en-GB">
                <a:solidFill>
                  <a:schemeClr val="dk1"/>
                </a:solidFill>
                <a:latin typeface="Comic Sans MS"/>
                <a:ea typeface="Comic Sans MS"/>
                <a:cs typeface="Comic Sans MS"/>
                <a:sym typeface="Comic Sans MS"/>
              </a:rPr>
              <a:t>The number of females found guilty of, or cautioned for, indictable offences in England and Wales was lower among those aged 10 to 20 years in 2015 than in 2005. However, it was higher among women aged 21 years and over in 2015 than in 2005. </a:t>
            </a:r>
            <a:endParaRPr>
              <a:solidFill>
                <a:schemeClr val="dk1"/>
              </a:solidFill>
              <a:latin typeface="Comic Sans MS"/>
              <a:ea typeface="Comic Sans MS"/>
              <a:cs typeface="Comic Sans MS"/>
              <a:sym typeface="Comic Sans MS"/>
            </a:endParaRPr>
          </a:p>
          <a:p>
            <a:pPr marL="492125" lvl="0" indent="-317500" algn="l" rtl="0">
              <a:lnSpc>
                <a:spcPct val="107916"/>
              </a:lnSpc>
              <a:spcBef>
                <a:spcPts val="0"/>
              </a:spcBef>
              <a:spcAft>
                <a:spcPts val="800"/>
              </a:spcAft>
              <a:buClr>
                <a:schemeClr val="dk1"/>
              </a:buClr>
              <a:buSzPts val="1400"/>
              <a:buFont typeface="Comic Sans MS"/>
              <a:buChar char="●"/>
            </a:pPr>
            <a:r>
              <a:rPr lang="en-GB">
                <a:solidFill>
                  <a:schemeClr val="dk1"/>
                </a:solidFill>
                <a:latin typeface="Comic Sans MS"/>
                <a:ea typeface="Comic Sans MS"/>
                <a:cs typeface="Comic Sans MS"/>
                <a:sym typeface="Comic Sans MS"/>
              </a:rPr>
              <a:t>In 2013, around 45% of all indictable convictions for females and 22% of all indictable convictions for males in England and Wales were for shoplifting. The second largest number of indictable convictions for females was for violence against the person. </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p:nvPr/>
        </p:nvSpPr>
        <p:spPr>
          <a:xfrm>
            <a:off x="265625" y="265850"/>
            <a:ext cx="8752200" cy="6174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Gender and Crime </a:t>
            </a:r>
            <a:endParaRPr sz="2000" b="1" i="0" u="sng" strike="noStrike" cap="none">
              <a:solidFill>
                <a:srgbClr val="000000"/>
              </a:solidFill>
              <a:latin typeface="Comic Sans MS"/>
              <a:ea typeface="Comic Sans MS"/>
              <a:cs typeface="Comic Sans MS"/>
              <a:sym typeface="Comic Sans MS"/>
            </a:endParaRPr>
          </a:p>
        </p:txBody>
      </p:sp>
      <p:graphicFrame>
        <p:nvGraphicFramePr>
          <p:cNvPr id="299" name="Google Shape;299;p47"/>
          <p:cNvGraphicFramePr/>
          <p:nvPr/>
        </p:nvGraphicFramePr>
        <p:xfrm>
          <a:off x="265600" y="978475"/>
          <a:ext cx="3000000" cy="3000000"/>
        </p:xfrm>
        <a:graphic>
          <a:graphicData uri="http://schemas.openxmlformats.org/drawingml/2006/table">
            <a:tbl>
              <a:tblPr>
                <a:noFill/>
                <a:tableStyleId>{B1B643E5-F469-4373-BBD6-57343D65A83E}</a:tableStyleId>
              </a:tblPr>
              <a:tblGrid>
                <a:gridCol w="1042725">
                  <a:extLst>
                    <a:ext uri="{9D8B030D-6E8A-4147-A177-3AD203B41FA5}">
                      <a16:colId xmlns:a16="http://schemas.microsoft.com/office/drawing/2014/main" val="20000"/>
                    </a:ext>
                  </a:extLst>
                </a:gridCol>
                <a:gridCol w="7709475">
                  <a:extLst>
                    <a:ext uri="{9D8B030D-6E8A-4147-A177-3AD203B41FA5}">
                      <a16:colId xmlns:a16="http://schemas.microsoft.com/office/drawing/2014/main" val="20001"/>
                    </a:ext>
                  </a:extLst>
                </a:gridCol>
              </a:tblGrid>
              <a:tr h="1351875">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Gender Socialisation</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Girls are raised to be more empathetic and caring so they don’t get involved in violent crimes.</a:t>
                      </a:r>
                      <a:endParaRPr sz="1000">
                        <a:solidFill>
                          <a:schemeClr val="dk1"/>
                        </a:solidFill>
                        <a:latin typeface="Comic Sans MS"/>
                        <a:ea typeface="Comic Sans MS"/>
                        <a:cs typeface="Comic Sans MS"/>
                        <a:sym typeface="Comic Sans MS"/>
                      </a:endParaRPr>
                    </a:p>
                    <a:p>
                      <a:pPr marL="0" lvl="0" indent="0" algn="l" rtl="0">
                        <a:spcBef>
                          <a:spcPts val="1200"/>
                        </a:spcBef>
                        <a:spcAft>
                          <a:spcPts val="0"/>
                        </a:spcAft>
                        <a:buNone/>
                      </a:pPr>
                      <a:endParaRPr sz="10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516000">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Opportunities</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(Heindensohn’s Control Theory)</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GB" sz="1000">
                          <a:solidFill>
                            <a:schemeClr val="dk1"/>
                          </a:solidFill>
                          <a:latin typeface="Comic Sans MS"/>
                          <a:ea typeface="Comic Sans MS"/>
                          <a:cs typeface="Comic Sans MS"/>
                          <a:sym typeface="Comic Sans MS"/>
                        </a:rPr>
                        <a:t>Boys / men are presented with more opportunities to get involved in crime (thefts / anti-social behaviour) since they’re likely to spend more time ‘out and about’</a:t>
                      </a:r>
                      <a:endParaRPr sz="10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1037300">
                <a:tc>
                  <a:txBody>
                    <a:bodyPr/>
                    <a:lstStyle/>
                    <a:p>
                      <a:pPr marL="0" lvl="0" indent="0" algn="l" rtl="0">
                        <a:spcBef>
                          <a:spcPts val="0"/>
                        </a:spcBef>
                        <a:spcAft>
                          <a:spcPts val="0"/>
                        </a:spcAft>
                        <a:buNone/>
                      </a:pPr>
                      <a:r>
                        <a:rPr lang="en-GB" sz="800">
                          <a:solidFill>
                            <a:schemeClr val="dk1"/>
                          </a:solidFill>
                          <a:latin typeface="Comic Sans MS"/>
                          <a:ea typeface="Comic Sans MS"/>
                          <a:cs typeface="Comic Sans MS"/>
                          <a:sym typeface="Comic Sans MS"/>
                        </a:rPr>
                        <a:t>Chivalry Thesis</a:t>
                      </a:r>
                      <a:endParaRPr sz="8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GB" sz="1000">
                          <a:solidFill>
                            <a:schemeClr val="dk1"/>
                          </a:solidFill>
                          <a:latin typeface="Comic Sans MS"/>
                          <a:ea typeface="Comic Sans MS"/>
                          <a:cs typeface="Comic Sans MS"/>
                          <a:sym typeface="Comic Sans MS"/>
                        </a:rPr>
                        <a:t>Male judges are kinder to women when they’re prosecuting them, so women don’t appear in official statistics. This doesn’t mean they’re not committing crime.</a:t>
                      </a:r>
                      <a:endParaRPr sz="10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p:nvPr/>
        </p:nvSpPr>
        <p:spPr>
          <a:xfrm>
            <a:off x="265625" y="265850"/>
            <a:ext cx="8752200" cy="6174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Gender and Crime: Women’s Increasing Involvement </a:t>
            </a:r>
            <a:endParaRPr sz="2000" b="1" i="0" u="sng" strike="noStrike" cap="none">
              <a:solidFill>
                <a:srgbClr val="000000"/>
              </a:solidFill>
              <a:latin typeface="Comic Sans MS"/>
              <a:ea typeface="Comic Sans MS"/>
              <a:cs typeface="Comic Sans MS"/>
              <a:sym typeface="Comic Sans MS"/>
            </a:endParaRPr>
          </a:p>
        </p:txBody>
      </p:sp>
      <p:graphicFrame>
        <p:nvGraphicFramePr>
          <p:cNvPr id="305" name="Google Shape;305;p48"/>
          <p:cNvGraphicFramePr/>
          <p:nvPr/>
        </p:nvGraphicFramePr>
        <p:xfrm>
          <a:off x="265600" y="978475"/>
          <a:ext cx="3000000" cy="3000000"/>
        </p:xfrm>
        <a:graphic>
          <a:graphicData uri="http://schemas.openxmlformats.org/drawingml/2006/table">
            <a:tbl>
              <a:tblPr>
                <a:noFill/>
                <a:tableStyleId>{B1B643E5-F469-4373-BBD6-57343D65A83E}</a:tableStyleId>
              </a:tblPr>
              <a:tblGrid>
                <a:gridCol w="1042725">
                  <a:extLst>
                    <a:ext uri="{9D8B030D-6E8A-4147-A177-3AD203B41FA5}">
                      <a16:colId xmlns:a16="http://schemas.microsoft.com/office/drawing/2014/main" val="20000"/>
                    </a:ext>
                  </a:extLst>
                </a:gridCol>
                <a:gridCol w="7709475">
                  <a:extLst>
                    <a:ext uri="{9D8B030D-6E8A-4147-A177-3AD203B41FA5}">
                      <a16:colId xmlns:a16="http://schemas.microsoft.com/office/drawing/2014/main" val="20001"/>
                    </a:ext>
                  </a:extLst>
                </a:gridCol>
              </a:tblGrid>
              <a:tr h="1351875">
                <a:tc>
                  <a:txBody>
                    <a:bodyPr/>
                    <a:lstStyle/>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Changing Position of Women </a:t>
                      </a:r>
                      <a:endParaRPr sz="10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0"/>
                        </a:spcAft>
                        <a:buNone/>
                      </a:pPr>
                      <a:r>
                        <a:rPr lang="en-GB" sz="1000">
                          <a:solidFill>
                            <a:schemeClr val="dk1"/>
                          </a:solidFill>
                          <a:latin typeface="Comic Sans MS"/>
                          <a:ea typeface="Comic Sans MS"/>
                          <a:cs typeface="Comic Sans MS"/>
                          <a:sym typeface="Comic Sans MS"/>
                        </a:rPr>
                        <a:t>While women becoming more independent and gaining equality in the workplace, they have lost many of the constraints that kept them away from crime. </a:t>
                      </a:r>
                      <a:endParaRPr sz="1000">
                        <a:solidFill>
                          <a:schemeClr val="dk1"/>
                        </a:solidFill>
                        <a:latin typeface="Comic Sans MS"/>
                        <a:ea typeface="Comic Sans MS"/>
                        <a:cs typeface="Comic Sans MS"/>
                        <a:sym typeface="Comic Sans MS"/>
                      </a:endParaRPr>
                    </a:p>
                    <a:p>
                      <a:pPr marL="0" lvl="0" indent="0" algn="l" rtl="0">
                        <a:spcBef>
                          <a:spcPts val="1200"/>
                        </a:spcBef>
                        <a:spcAft>
                          <a:spcPts val="0"/>
                        </a:spcAft>
                        <a:buNone/>
                      </a:pPr>
                      <a:endParaRPr sz="10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516000">
                <a:tc>
                  <a:txBody>
                    <a:bodyPr/>
                    <a:lstStyle/>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Poverty </a:t>
                      </a:r>
                      <a:endParaRPr sz="10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GB" sz="1000">
                          <a:solidFill>
                            <a:schemeClr val="dk1"/>
                          </a:solidFill>
                          <a:latin typeface="Comic Sans MS"/>
                          <a:ea typeface="Comic Sans MS"/>
                          <a:cs typeface="Comic Sans MS"/>
                          <a:sym typeface="Comic Sans MS"/>
                        </a:rPr>
                        <a:t>Women are more likely than men to be unemployed, or employed in low paid and part time work. More women live in relative poverty. This could explain women’s increasing involvement in crime.</a:t>
                      </a:r>
                      <a:endParaRPr sz="10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1037300">
                <a:tc>
                  <a:txBody>
                    <a:bodyPr/>
                    <a:lstStyle/>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Changing Attitudes</a:t>
                      </a:r>
                      <a:endParaRPr sz="10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GB" sz="1000">
                          <a:solidFill>
                            <a:schemeClr val="dk1"/>
                          </a:solidFill>
                          <a:latin typeface="Comic Sans MS"/>
                          <a:ea typeface="Comic Sans MS"/>
                          <a:cs typeface="Comic Sans MS"/>
                          <a:sym typeface="Comic Sans MS"/>
                        </a:rPr>
                        <a:t>More women are now arrested, convicted rather than more women actually committing offences. Changing attitudes towards women gender and crime mean that leniency towards women is less common.</a:t>
                      </a:r>
                      <a:endParaRPr sz="10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9"/>
          <p:cNvSpPr/>
          <p:nvPr/>
        </p:nvSpPr>
        <p:spPr>
          <a:xfrm>
            <a:off x="265625" y="265850"/>
            <a:ext cx="8752200" cy="6174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Gender and Crime: Poverty</a:t>
            </a:r>
            <a:endParaRPr sz="2000" b="1" i="0" u="sng" strike="noStrike" cap="none">
              <a:solidFill>
                <a:srgbClr val="000000"/>
              </a:solidFill>
              <a:latin typeface="Comic Sans MS"/>
              <a:ea typeface="Comic Sans MS"/>
              <a:cs typeface="Comic Sans MS"/>
              <a:sym typeface="Comic Sans MS"/>
            </a:endParaRPr>
          </a:p>
        </p:txBody>
      </p:sp>
      <p:sp>
        <p:nvSpPr>
          <p:cNvPr id="311" name="Google Shape;311;p49"/>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900" b="1">
                <a:solidFill>
                  <a:schemeClr val="dk1"/>
                </a:solidFill>
                <a:latin typeface="Comic Sans MS"/>
                <a:ea typeface="Comic Sans MS"/>
                <a:cs typeface="Comic Sans MS"/>
                <a:sym typeface="Comic Sans MS"/>
              </a:rPr>
              <a:t>Pat Carlen </a:t>
            </a:r>
            <a:endParaRPr sz="900" b="1">
              <a:solidFill>
                <a:schemeClr val="dk1"/>
              </a:solidFill>
              <a:latin typeface="Comic Sans MS"/>
              <a:ea typeface="Comic Sans MS"/>
              <a:cs typeface="Comic Sans MS"/>
              <a:sym typeface="Comic Sans MS"/>
            </a:endParaRPr>
          </a:p>
          <a:p>
            <a:pPr marL="0" lvl="0" indent="0" algn="l" rtl="0">
              <a:spcBef>
                <a:spcPts val="1000"/>
              </a:spcBef>
              <a:spcAft>
                <a:spcPts val="0"/>
              </a:spcAft>
              <a:buNone/>
            </a:pPr>
            <a:r>
              <a:rPr lang="en-GB" sz="900">
                <a:solidFill>
                  <a:schemeClr val="dk1"/>
                </a:solidFill>
                <a:latin typeface="Comic Sans MS"/>
                <a:ea typeface="Comic Sans MS"/>
                <a:cs typeface="Comic Sans MS"/>
                <a:sym typeface="Comic Sans MS"/>
              </a:rPr>
              <a:t>Pat Carlen focuses on both gender and social class when studying crime from a feminist perspective. She carried out detailed, unstructured, taped interviews with 39 female offenders. The women were aged 15-46 years and most of them were working class. They had been convicted of offences including assault, burglary, shoplifting, fraud and prostitution. Twenty of the interviews took place in Bullwood Hall, a prison and youth custody centre. Most of the other interviews took place in the women’s homes.                                        </a:t>
            </a:r>
            <a:endParaRPr sz="900">
              <a:solidFill>
                <a:schemeClr val="dk1"/>
              </a:solidFill>
              <a:latin typeface="Comic Sans MS"/>
              <a:ea typeface="Comic Sans MS"/>
              <a:cs typeface="Comic Sans MS"/>
              <a:sym typeface="Comic Sans MS"/>
            </a:endParaRPr>
          </a:p>
          <a:p>
            <a:pPr marL="0" lvl="0" indent="0" algn="l" rtl="0">
              <a:spcBef>
                <a:spcPts val="100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 Among her aims, Carlen wanted to find out what the women themselves saw as:</a:t>
            </a:r>
            <a:endParaRPr sz="900">
              <a:solidFill>
                <a:schemeClr val="dk1"/>
              </a:solidFill>
              <a:latin typeface="Comic Sans MS"/>
              <a:ea typeface="Comic Sans MS"/>
              <a:cs typeface="Comic Sans MS"/>
              <a:sym typeface="Comic Sans MS"/>
            </a:endParaRPr>
          </a:p>
          <a:p>
            <a:pPr marL="457200" lvl="0" indent="-285750" algn="l" rtl="0">
              <a:spcBef>
                <a:spcPts val="100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The main influences on their criminal careers </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The major turning points in their criminal careers</a:t>
            </a:r>
            <a:endParaRPr sz="900">
              <a:solidFill>
                <a:schemeClr val="dk1"/>
              </a:solidFill>
              <a:latin typeface="Comic Sans MS"/>
              <a:ea typeface="Comic Sans MS"/>
              <a:cs typeface="Comic Sans MS"/>
              <a:sym typeface="Comic Sans MS"/>
            </a:endParaRPr>
          </a:p>
          <a:p>
            <a:pPr marL="0" lvl="0" indent="0" algn="l" rtl="0">
              <a:spcBef>
                <a:spcPts val="1000"/>
              </a:spcBef>
              <a:spcAft>
                <a:spcPts val="0"/>
              </a:spcAft>
              <a:buNone/>
            </a:pPr>
            <a:r>
              <a:rPr lang="en-GB" sz="900">
                <a:solidFill>
                  <a:schemeClr val="dk1"/>
                </a:solidFill>
                <a:latin typeface="Comic Sans MS"/>
                <a:ea typeface="Comic Sans MS"/>
                <a:cs typeface="Comic Sans MS"/>
                <a:sym typeface="Comic Sans MS"/>
              </a:rPr>
              <a:t>She describes the women’s accounts as oral histories of their criminal careers. In her analysis, Carlen draws on control theory, which examines why most people conform to the rules. Control theory argues that people behave rationally and that they are controlled through a ‘deal’ that offers them rewards for conforming. They are more likely to conform when they feel the rewards (for example, material possessions and emotional support) are worth it. </a:t>
            </a:r>
            <a:endParaRPr sz="900">
              <a:solidFill>
                <a:schemeClr val="dk1"/>
              </a:solidFill>
              <a:latin typeface="Comic Sans MS"/>
              <a:ea typeface="Comic Sans MS"/>
              <a:cs typeface="Comic Sans MS"/>
              <a:sym typeface="Comic Sans MS"/>
            </a:endParaRPr>
          </a:p>
          <a:p>
            <a:pPr marL="0" lvl="0" indent="0" algn="l" rtl="0">
              <a:spcBef>
                <a:spcPts val="1000"/>
              </a:spcBef>
              <a:spcAft>
                <a:spcPts val="0"/>
              </a:spcAft>
              <a:buNone/>
            </a:pPr>
            <a:r>
              <a:rPr lang="en-GB" sz="900">
                <a:solidFill>
                  <a:schemeClr val="dk1"/>
                </a:solidFill>
                <a:latin typeface="Comic Sans MS"/>
                <a:ea typeface="Comic Sans MS"/>
                <a:cs typeface="Comic Sans MS"/>
                <a:sym typeface="Comic Sans MS"/>
              </a:rPr>
              <a:t>For working class women, the workplace and the family are both major mechanisms of social control. They are controlled through the promise of rewards at work and in the family in return for conforming. They are expected to make the ‘class deal’ and the ‘gender deal’ in return for rewards. The class deal offers them material rewards such as consumer goods if they work for a wage. The gender deal offers them material and emotional rewards if they live with a male breadwinner within the family. </a:t>
            </a:r>
            <a:endParaRPr sz="900">
              <a:solidFill>
                <a:schemeClr val="dk1"/>
              </a:solidFill>
              <a:latin typeface="Comic Sans MS"/>
              <a:ea typeface="Comic Sans MS"/>
              <a:cs typeface="Comic Sans MS"/>
              <a:sym typeface="Comic Sans MS"/>
            </a:endParaRPr>
          </a:p>
          <a:p>
            <a:pPr marL="0" lvl="0" indent="0" algn="l" rtl="0">
              <a:spcBef>
                <a:spcPts val="1000"/>
              </a:spcBef>
              <a:spcAft>
                <a:spcPts val="0"/>
              </a:spcAft>
              <a:buNone/>
            </a:pPr>
            <a:r>
              <a:rPr lang="en-GB" sz="900">
                <a:solidFill>
                  <a:schemeClr val="dk1"/>
                </a:solidFill>
                <a:latin typeface="Comic Sans MS"/>
                <a:ea typeface="Comic Sans MS"/>
                <a:cs typeface="Comic Sans MS"/>
                <a:sym typeface="Comic Sans MS"/>
              </a:rPr>
              <a:t>However, when these rewards are not available or they turn out not to be worth it, the gender deal and the class deal break down. At this point in the women’s lives, crime becomes a possibility. </a:t>
            </a:r>
            <a:endParaRPr sz="900">
              <a:solidFill>
                <a:schemeClr val="dk1"/>
              </a:solidFill>
              <a:latin typeface="Comic Sans MS"/>
              <a:ea typeface="Comic Sans MS"/>
              <a:cs typeface="Comic Sans MS"/>
              <a:sym typeface="Comic Sans MS"/>
            </a:endParaRPr>
          </a:p>
          <a:p>
            <a:pPr marL="0" lvl="0" indent="0" algn="l" rtl="0">
              <a:spcBef>
                <a:spcPts val="1000"/>
              </a:spcBef>
              <a:spcAft>
                <a:spcPts val="1000"/>
              </a:spcAft>
              <a:buClr>
                <a:schemeClr val="dk1"/>
              </a:buClr>
              <a:buSzPts val="1100"/>
              <a:buFont typeface="Arial"/>
              <a:buNone/>
            </a:pPr>
            <a:r>
              <a:rPr lang="en-GB" sz="900">
                <a:solidFill>
                  <a:schemeClr val="dk1"/>
                </a:solidFill>
                <a:latin typeface="Comic Sans MS"/>
                <a:ea typeface="Comic Sans MS"/>
                <a:cs typeface="Comic Sans MS"/>
                <a:sym typeface="Comic Sans MS"/>
              </a:rPr>
              <a:t>Carlen explores the circumstances at specific points in the 39 women’s criminal careers when they felt they had nothing to lose by breaking the law. The women identified four major factors as linked to their law breaking. These were: poverty, living in residential care, drug or alcohol abuse and the search for excitement.  Poverty and being in care led to them rejecting the class and gender deals. </a:t>
            </a:r>
            <a:endParaRPr sz="900">
              <a:solidFill>
                <a:schemeClr val="dk1"/>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0"/>
          <p:cNvSpPr/>
          <p:nvPr/>
        </p:nvSpPr>
        <p:spPr>
          <a:xfrm>
            <a:off x="265625" y="265850"/>
            <a:ext cx="8752200" cy="617400"/>
          </a:xfrm>
          <a:prstGeom prst="rect">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Ethnicity and Crime </a:t>
            </a:r>
            <a:endParaRPr sz="2000" b="1" i="0" u="sng" strike="noStrike" cap="none">
              <a:solidFill>
                <a:srgbClr val="000000"/>
              </a:solidFill>
              <a:latin typeface="Comic Sans MS"/>
              <a:ea typeface="Comic Sans MS"/>
              <a:cs typeface="Comic Sans MS"/>
              <a:sym typeface="Comic Sans MS"/>
            </a:endParaRPr>
          </a:p>
        </p:txBody>
      </p:sp>
      <p:sp>
        <p:nvSpPr>
          <p:cNvPr id="317" name="Google Shape;317;p50"/>
          <p:cNvSpPr/>
          <p:nvPr/>
        </p:nvSpPr>
        <p:spPr>
          <a:xfrm>
            <a:off x="265625" y="970925"/>
            <a:ext cx="8752200" cy="8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Statistics from the Ministry of Justice (2014) show that black people were around four and a half times more likely than white people to be stopped and searched by the police in 2013/14. They were also more likely to be arrested after being stopped and searched.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Walklate notes that some people are more likely than others to become victims of crime. Those living in private rented property, males, the young and minority ethnic groups are more likely to be victims. </a:t>
            </a:r>
            <a:endParaRPr sz="900">
              <a:solidFill>
                <a:schemeClr val="dk1"/>
              </a:solidFill>
              <a:latin typeface="Comic Sans MS"/>
              <a:ea typeface="Comic Sans MS"/>
              <a:cs typeface="Comic Sans MS"/>
              <a:sym typeface="Comic Sans MS"/>
            </a:endParaRPr>
          </a:p>
        </p:txBody>
      </p:sp>
      <p:sp>
        <p:nvSpPr>
          <p:cNvPr id="318" name="Google Shape;318;p50"/>
          <p:cNvSpPr txBox="1"/>
          <p:nvPr/>
        </p:nvSpPr>
        <p:spPr>
          <a:xfrm>
            <a:off x="265625" y="1894700"/>
            <a:ext cx="8752200" cy="4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Statistics indicate that Afro-Caribbean males appear to commit more crimes than other members of society. </a:t>
            </a:r>
            <a:endParaRPr sz="1100">
              <a:solidFill>
                <a:schemeClr val="dk2"/>
              </a:solidFill>
            </a:endParaRPr>
          </a:p>
        </p:txBody>
      </p:sp>
      <p:graphicFrame>
        <p:nvGraphicFramePr>
          <p:cNvPr id="319" name="Google Shape;319;p50"/>
          <p:cNvGraphicFramePr/>
          <p:nvPr/>
        </p:nvGraphicFramePr>
        <p:xfrm>
          <a:off x="265625" y="2295500"/>
          <a:ext cx="3000000" cy="3000000"/>
        </p:xfrm>
        <a:graphic>
          <a:graphicData uri="http://schemas.openxmlformats.org/drawingml/2006/table">
            <a:tbl>
              <a:tblPr>
                <a:noFill/>
                <a:tableStyleId>{B1B643E5-F469-4373-BBD6-57343D65A83E}</a:tableStyleId>
              </a:tblPr>
              <a:tblGrid>
                <a:gridCol w="1935250">
                  <a:extLst>
                    <a:ext uri="{9D8B030D-6E8A-4147-A177-3AD203B41FA5}">
                      <a16:colId xmlns:a16="http://schemas.microsoft.com/office/drawing/2014/main" val="20000"/>
                    </a:ext>
                  </a:extLst>
                </a:gridCol>
                <a:gridCol w="68169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900">
                          <a:solidFill>
                            <a:schemeClr val="dk1"/>
                          </a:solidFill>
                          <a:latin typeface="Comic Sans MS"/>
                          <a:ea typeface="Comic Sans MS"/>
                          <a:cs typeface="Comic Sans MS"/>
                          <a:sym typeface="Comic Sans MS"/>
                        </a:rPr>
                        <a:t>Policing and The Law</a:t>
                      </a:r>
                      <a:endParaRPr sz="10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40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Afro-Caribbean males are more likely to be </a:t>
                      </a:r>
                      <a:r>
                        <a:rPr lang="en-GB" sz="900" b="1">
                          <a:solidFill>
                            <a:schemeClr val="dk1"/>
                          </a:solidFill>
                          <a:latin typeface="Comic Sans MS"/>
                          <a:ea typeface="Comic Sans MS"/>
                          <a:cs typeface="Comic Sans MS"/>
                          <a:sym typeface="Comic Sans MS"/>
                        </a:rPr>
                        <a:t>stereotyped</a:t>
                      </a:r>
                      <a:r>
                        <a:rPr lang="en-GB" sz="900">
                          <a:solidFill>
                            <a:schemeClr val="dk1"/>
                          </a:solidFill>
                          <a:latin typeface="Comic Sans MS"/>
                          <a:ea typeface="Comic Sans MS"/>
                          <a:cs typeface="Comic Sans MS"/>
                          <a:sym typeface="Comic Sans MS"/>
                        </a:rPr>
                        <a:t> as ‘troublemakers’ and are therefore often subjected to heavier policing than other groups. </a:t>
                      </a:r>
                      <a:endParaRPr sz="9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9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479375">
                <a:tc>
                  <a:txBody>
                    <a:bodyPr/>
                    <a:lstStyle/>
                    <a:p>
                      <a:pPr marL="0" lvl="0" indent="0" algn="l" rtl="0">
                        <a:spcBef>
                          <a:spcPts val="0"/>
                        </a:spcBef>
                        <a:spcAft>
                          <a:spcPts val="0"/>
                        </a:spcAft>
                        <a:buNone/>
                      </a:pPr>
                      <a:r>
                        <a:rPr lang="en-GB" sz="900">
                          <a:solidFill>
                            <a:schemeClr val="dk1"/>
                          </a:solidFill>
                          <a:latin typeface="Comic Sans MS"/>
                          <a:ea typeface="Comic Sans MS"/>
                          <a:cs typeface="Comic Sans MS"/>
                          <a:sym typeface="Comic Sans MS"/>
                        </a:rPr>
                        <a:t>Poverty and Deprivation</a:t>
                      </a:r>
                      <a:endParaRPr sz="9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400"/>
                        </a:spcBef>
                        <a:spcAft>
                          <a:spcPts val="0"/>
                        </a:spcAft>
                        <a:buClr>
                          <a:schemeClr val="dk1"/>
                        </a:buClr>
                        <a:buSzPts val="1100"/>
                        <a:buFont typeface="Arial"/>
                        <a:buNone/>
                      </a:pPr>
                      <a:r>
                        <a:rPr lang="en-GB" sz="900">
                          <a:solidFill>
                            <a:schemeClr val="dk1"/>
                          </a:solidFill>
                          <a:latin typeface="Comic Sans MS"/>
                          <a:ea typeface="Comic Sans MS"/>
                          <a:cs typeface="Comic Sans MS"/>
                          <a:sym typeface="Comic Sans MS"/>
                        </a:rPr>
                        <a:t>This group are more likely to be located in the lower sections of the </a:t>
                      </a:r>
                      <a:r>
                        <a:rPr lang="en-GB" sz="900" b="1">
                          <a:solidFill>
                            <a:schemeClr val="dk1"/>
                          </a:solidFill>
                          <a:latin typeface="Comic Sans MS"/>
                          <a:ea typeface="Comic Sans MS"/>
                          <a:cs typeface="Comic Sans MS"/>
                          <a:sym typeface="Comic Sans MS"/>
                        </a:rPr>
                        <a:t>working class </a:t>
                      </a:r>
                      <a:r>
                        <a:rPr lang="en-GB" sz="900">
                          <a:solidFill>
                            <a:schemeClr val="dk1"/>
                          </a:solidFill>
                          <a:latin typeface="Comic Sans MS"/>
                          <a:ea typeface="Comic Sans MS"/>
                          <a:cs typeface="Comic Sans MS"/>
                          <a:sym typeface="Comic Sans MS"/>
                        </a:rPr>
                        <a:t>and are therefore more likely to suffer problems in relation to low income and unemployment </a:t>
                      </a:r>
                      <a:r>
                        <a:rPr lang="en-GB" sz="900" b="1">
                          <a:solidFill>
                            <a:schemeClr val="dk1"/>
                          </a:solidFill>
                          <a:latin typeface="Comic Sans MS"/>
                          <a:ea typeface="Comic Sans MS"/>
                          <a:cs typeface="Comic Sans MS"/>
                          <a:sym typeface="Comic Sans MS"/>
                        </a:rPr>
                        <a:t>(relative deprivation) </a:t>
                      </a:r>
                      <a:endParaRPr sz="9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9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898325">
                <a:tc>
                  <a:txBody>
                    <a:bodyPr/>
                    <a:lstStyle/>
                    <a:p>
                      <a:pPr marL="0" lvl="0" indent="0" algn="l" rtl="0">
                        <a:spcBef>
                          <a:spcPts val="0"/>
                        </a:spcBef>
                        <a:spcAft>
                          <a:spcPts val="0"/>
                        </a:spcAft>
                        <a:buNone/>
                      </a:pPr>
                      <a:r>
                        <a:rPr lang="en-GB" sz="900">
                          <a:solidFill>
                            <a:schemeClr val="dk1"/>
                          </a:solidFill>
                          <a:latin typeface="Comic Sans MS"/>
                          <a:ea typeface="Comic Sans MS"/>
                          <a:cs typeface="Comic Sans MS"/>
                          <a:sym typeface="Comic Sans MS"/>
                        </a:rPr>
                        <a:t>Bias within The Criminal Justice System </a:t>
                      </a:r>
                      <a:endParaRPr sz="9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2100"/>
                        </a:spcAft>
                        <a:buNone/>
                      </a:pPr>
                      <a:r>
                        <a:rPr lang="en-GB" sz="900">
                          <a:solidFill>
                            <a:schemeClr val="dk1"/>
                          </a:solidFill>
                          <a:latin typeface="Comic Sans MS"/>
                          <a:ea typeface="Comic Sans MS"/>
                          <a:cs typeface="Comic Sans MS"/>
                          <a:sym typeface="Comic Sans MS"/>
                        </a:rPr>
                        <a:t>The Crown Prosecution service (CPS) is responsible for deciding whether a crime or arrest should be prosecuted in court. They base it on whether there is any real chance of the </a:t>
                      </a:r>
                      <a:r>
                        <a:rPr lang="en-GB" sz="900" b="1" u="sng">
                          <a:solidFill>
                            <a:schemeClr val="dk1"/>
                          </a:solidFill>
                          <a:latin typeface="Comic Sans MS"/>
                          <a:ea typeface="Comic Sans MS"/>
                          <a:cs typeface="Comic Sans MS"/>
                          <a:sym typeface="Comic Sans MS"/>
                        </a:rPr>
                        <a:t>prosecution succeeding</a:t>
                      </a:r>
                      <a:r>
                        <a:rPr lang="en-GB" sz="900">
                          <a:solidFill>
                            <a:schemeClr val="dk1"/>
                          </a:solidFill>
                          <a:latin typeface="Comic Sans MS"/>
                          <a:ea typeface="Comic Sans MS"/>
                          <a:cs typeface="Comic Sans MS"/>
                          <a:sym typeface="Comic Sans MS"/>
                        </a:rPr>
                        <a:t> and whether it is better for the public that they are prosecuted. Ethnic minority cases are more likely to be dropped than whites, and blacks and Asians are less likely to be found guilty than whites. </a:t>
                      </a:r>
                      <a:r>
                        <a:rPr lang="en-GB" sz="900" b="1">
                          <a:solidFill>
                            <a:schemeClr val="dk1"/>
                          </a:solidFill>
                          <a:latin typeface="Comic Sans MS"/>
                          <a:ea typeface="Comic Sans MS"/>
                          <a:cs typeface="Comic Sans MS"/>
                          <a:sym typeface="Comic Sans MS"/>
                        </a:rPr>
                        <a:t>Bowling and Phillips (2002)</a:t>
                      </a:r>
                      <a:r>
                        <a:rPr lang="en-GB" sz="900">
                          <a:solidFill>
                            <a:schemeClr val="dk1"/>
                          </a:solidFill>
                          <a:latin typeface="Comic Sans MS"/>
                          <a:ea typeface="Comic Sans MS"/>
                          <a:cs typeface="Comic Sans MS"/>
                          <a:sym typeface="Comic Sans MS"/>
                        </a:rPr>
                        <a:t> argue that this is because there is never enough evidence to prosecute as it is mainly based on racist stereotyping. In 2006/7 60% of whites were found guilty, against only 52% of blacks, and 44% of Asians.</a:t>
                      </a:r>
                      <a:endParaRPr sz="9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p:nvPr/>
        </p:nvSpPr>
        <p:spPr>
          <a:xfrm>
            <a:off x="265625" y="265850"/>
            <a:ext cx="8752200" cy="617400"/>
          </a:xfrm>
          <a:prstGeom prst="rect">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Ethnicity and Crime: Stop and Search </a:t>
            </a:r>
            <a:endParaRPr sz="2000" b="1" i="0" u="sng" strike="noStrike" cap="none">
              <a:solidFill>
                <a:srgbClr val="000000"/>
              </a:solidFill>
              <a:latin typeface="Comic Sans MS"/>
              <a:ea typeface="Comic Sans MS"/>
              <a:cs typeface="Comic Sans MS"/>
              <a:sym typeface="Comic Sans MS"/>
            </a:endParaRPr>
          </a:p>
        </p:txBody>
      </p:sp>
      <p:sp>
        <p:nvSpPr>
          <p:cNvPr id="325" name="Google Shape;325;p51"/>
          <p:cNvSpPr/>
          <p:nvPr/>
        </p:nvSpPr>
        <p:spPr>
          <a:xfrm>
            <a:off x="265625" y="970925"/>
            <a:ext cx="8752200" cy="8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Members of minority ethnic groups are more likely to be stopped and searched by the police. The police can use this power if they have ‘reasonable suspicion’ of wrongdoing. Compared with white people, black people are seven times more likely to be stopped and searched and Asian people over twice as likely. It should be noted that only a small proportion of stop and searches result in an arrest. </a:t>
            </a:r>
            <a:endParaRPr sz="900">
              <a:solidFill>
                <a:schemeClr val="dk1"/>
              </a:solidFill>
              <a:latin typeface="Comic Sans MS"/>
              <a:ea typeface="Comic Sans MS"/>
              <a:cs typeface="Comic Sans MS"/>
              <a:sym typeface="Comic Sans MS"/>
            </a:endParaRPr>
          </a:p>
        </p:txBody>
      </p:sp>
      <p:graphicFrame>
        <p:nvGraphicFramePr>
          <p:cNvPr id="326" name="Google Shape;326;p51"/>
          <p:cNvGraphicFramePr/>
          <p:nvPr/>
        </p:nvGraphicFramePr>
        <p:xfrm>
          <a:off x="265625" y="1894725"/>
          <a:ext cx="3000000" cy="3000000"/>
        </p:xfrm>
        <a:graphic>
          <a:graphicData uri="http://schemas.openxmlformats.org/drawingml/2006/table">
            <a:tbl>
              <a:tblPr>
                <a:noFill/>
                <a:tableStyleId>{B1B643E5-F469-4373-BBD6-57343D65A83E}</a:tableStyleId>
              </a:tblPr>
              <a:tblGrid>
                <a:gridCol w="1935250">
                  <a:extLst>
                    <a:ext uri="{9D8B030D-6E8A-4147-A177-3AD203B41FA5}">
                      <a16:colId xmlns:a16="http://schemas.microsoft.com/office/drawing/2014/main" val="20000"/>
                    </a:ext>
                  </a:extLst>
                </a:gridCol>
                <a:gridCol w="6816925">
                  <a:extLst>
                    <a:ext uri="{9D8B030D-6E8A-4147-A177-3AD203B41FA5}">
                      <a16:colId xmlns:a16="http://schemas.microsoft.com/office/drawing/2014/main" val="20001"/>
                    </a:ext>
                  </a:extLst>
                </a:gridCol>
              </a:tblGrid>
              <a:tr h="742500">
                <a:tc>
                  <a:txBody>
                    <a:bodyPr/>
                    <a:lstStyle/>
                    <a:p>
                      <a:pPr marL="0" lvl="0" indent="0" algn="l" rtl="0">
                        <a:spcBef>
                          <a:spcPts val="0"/>
                        </a:spcBef>
                        <a:spcAft>
                          <a:spcPts val="0"/>
                        </a:spcAft>
                        <a:buNone/>
                      </a:pPr>
                      <a:r>
                        <a:rPr lang="en-GB" sz="900">
                          <a:solidFill>
                            <a:schemeClr val="dk1"/>
                          </a:solidFill>
                          <a:latin typeface="Comic Sans MS"/>
                          <a:ea typeface="Comic Sans MS"/>
                          <a:cs typeface="Comic Sans MS"/>
                          <a:sym typeface="Comic Sans MS"/>
                        </a:rPr>
                        <a:t>Police Racism</a:t>
                      </a:r>
                      <a:endParaRPr sz="10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GB" sz="1000" b="1">
                          <a:solidFill>
                            <a:schemeClr val="dk1"/>
                          </a:solidFill>
                          <a:latin typeface="Comic Sans MS"/>
                          <a:ea typeface="Comic Sans MS"/>
                          <a:cs typeface="Comic Sans MS"/>
                          <a:sym typeface="Comic Sans MS"/>
                        </a:rPr>
                        <a:t>The Macpherson Report (1999) </a:t>
                      </a:r>
                      <a:r>
                        <a:rPr lang="en-GB" sz="1000" b="1" u="sng">
                          <a:solidFill>
                            <a:schemeClr val="dk1"/>
                          </a:solidFill>
                          <a:latin typeface="Comic Sans MS"/>
                          <a:ea typeface="Comic Sans MS"/>
                          <a:cs typeface="Comic Sans MS"/>
                          <a:sym typeface="Comic Sans MS"/>
                        </a:rPr>
                        <a:t>concluded that there was institutional racism within the Metropolitan Police</a:t>
                      </a: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000">
                          <a:solidFill>
                            <a:schemeClr val="dk1"/>
                          </a:solidFill>
                          <a:latin typeface="Comic Sans MS"/>
                          <a:ea typeface="Comic Sans MS"/>
                          <a:cs typeface="Comic Sans MS"/>
                          <a:sym typeface="Comic Sans MS"/>
                        </a:rPr>
                        <a:t>Phillips and Bowling (2012) point out that many officers hold negative stereotypes about ethnic minorities as criminals, leading to deliberate targeting for stop and search. </a:t>
                      </a:r>
                      <a:endParaRPr sz="4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742500">
                <a:tc>
                  <a:txBody>
                    <a:bodyPr/>
                    <a:lstStyle/>
                    <a:p>
                      <a:pPr marL="0" lvl="0" indent="0" algn="l" rtl="0">
                        <a:spcBef>
                          <a:spcPts val="0"/>
                        </a:spcBef>
                        <a:spcAft>
                          <a:spcPts val="0"/>
                        </a:spcAft>
                        <a:buNone/>
                      </a:pPr>
                      <a:r>
                        <a:rPr lang="en-GB" sz="900">
                          <a:solidFill>
                            <a:schemeClr val="dk1"/>
                          </a:solidFill>
                          <a:latin typeface="Comic Sans MS"/>
                          <a:ea typeface="Comic Sans MS"/>
                          <a:cs typeface="Comic Sans MS"/>
                          <a:sym typeface="Comic Sans MS"/>
                        </a:rPr>
                        <a:t>Ethnic Differences in Offending </a:t>
                      </a:r>
                      <a:endParaRPr sz="9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The New Right say that ethnic minorities </a:t>
                      </a:r>
                      <a:r>
                        <a:rPr lang="en-GB" b="1">
                          <a:solidFill>
                            <a:schemeClr val="dk1"/>
                          </a:solidFill>
                          <a:latin typeface="Comic Sans MS"/>
                          <a:ea typeface="Comic Sans MS"/>
                          <a:cs typeface="Comic Sans MS"/>
                          <a:sym typeface="Comic Sans MS"/>
                        </a:rPr>
                        <a:t>do</a:t>
                      </a:r>
                      <a:r>
                        <a:rPr lang="en-GB">
                          <a:solidFill>
                            <a:schemeClr val="dk1"/>
                          </a:solidFill>
                          <a:latin typeface="Comic Sans MS"/>
                          <a:ea typeface="Comic Sans MS"/>
                          <a:cs typeface="Comic Sans MS"/>
                          <a:sym typeface="Comic Sans MS"/>
                        </a:rPr>
                        <a:t> commit more violent crimes. </a:t>
                      </a:r>
                      <a:endParaRPr>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dk1"/>
                          </a:solidFill>
                          <a:latin typeface="Comic Sans MS"/>
                          <a:ea typeface="Comic Sans MS"/>
                          <a:cs typeface="Comic Sans MS"/>
                          <a:sym typeface="Comic Sans MS"/>
                        </a:rPr>
                        <a:t>The disproportionality in stop and search simply reflects ethnic differences in levels of offending. </a:t>
                      </a:r>
                      <a:endParaRPr sz="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1295400">
                <a:tc>
                  <a:txBody>
                    <a:bodyPr/>
                    <a:lstStyle/>
                    <a:p>
                      <a:pPr marL="0" lvl="0" indent="0" algn="l" rtl="0">
                        <a:spcBef>
                          <a:spcPts val="0"/>
                        </a:spcBef>
                        <a:spcAft>
                          <a:spcPts val="0"/>
                        </a:spcAft>
                        <a:buNone/>
                      </a:pPr>
                      <a:r>
                        <a:rPr lang="en-GB" sz="900">
                          <a:solidFill>
                            <a:schemeClr val="dk1"/>
                          </a:solidFill>
                          <a:latin typeface="Comic Sans MS"/>
                          <a:ea typeface="Comic Sans MS"/>
                          <a:cs typeface="Comic Sans MS"/>
                          <a:sym typeface="Comic Sans MS"/>
                        </a:rPr>
                        <a:t>Demographic Factors </a:t>
                      </a:r>
                      <a:endParaRPr sz="9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GB" sz="1300">
                          <a:solidFill>
                            <a:schemeClr val="dk1"/>
                          </a:solidFill>
                          <a:latin typeface="Comic Sans MS"/>
                          <a:ea typeface="Comic Sans MS"/>
                          <a:cs typeface="Comic Sans MS"/>
                          <a:sym typeface="Comic Sans MS"/>
                        </a:rPr>
                        <a:t>Young people, the unemployed, manual workers and urban dwellers are more likely to be stopped regardless of ethnicity anyway. (Marxist viewpoint)</a:t>
                      </a:r>
                      <a:endParaRPr sz="13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300">
                          <a:solidFill>
                            <a:schemeClr val="dk1"/>
                          </a:solidFill>
                          <a:latin typeface="Comic Sans MS"/>
                          <a:ea typeface="Comic Sans MS"/>
                          <a:cs typeface="Comic Sans MS"/>
                          <a:sym typeface="Comic Sans MS"/>
                        </a:rPr>
                        <a:t>But, black people are still unfairly targeted even with this accounted for.</a:t>
                      </a:r>
                      <a:endParaRPr sz="1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p:nvPr/>
        </p:nvSpPr>
        <p:spPr>
          <a:xfrm>
            <a:off x="1780650" y="124225"/>
            <a:ext cx="5582700" cy="4575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a:latin typeface="Comic Sans MS"/>
              <a:ea typeface="Comic Sans MS"/>
              <a:cs typeface="Comic Sans MS"/>
              <a:sym typeface="Comic Sans MS"/>
            </a:endParaRPr>
          </a:p>
          <a:p>
            <a:pPr marL="0" lvl="0" indent="0" algn="ctr" rtl="0">
              <a:spcBef>
                <a:spcPts val="0"/>
              </a:spcBef>
              <a:spcAft>
                <a:spcPts val="0"/>
              </a:spcAft>
              <a:buNone/>
            </a:pPr>
            <a:r>
              <a:rPr lang="en-GB" sz="1500" b="1" u="sng">
                <a:latin typeface="Comic Sans MS"/>
                <a:ea typeface="Comic Sans MS"/>
                <a:cs typeface="Comic Sans MS"/>
                <a:sym typeface="Comic Sans MS"/>
              </a:rPr>
              <a:t>What is meant by crime and deviance? </a:t>
            </a:r>
            <a:endParaRPr sz="1500" b="1" u="sng">
              <a:latin typeface="Comic Sans MS"/>
              <a:ea typeface="Comic Sans MS"/>
              <a:cs typeface="Comic Sans MS"/>
              <a:sym typeface="Comic Sans MS"/>
            </a:endParaRPr>
          </a:p>
          <a:p>
            <a:pPr marL="0" lvl="0" indent="0" algn="l" rtl="0">
              <a:spcBef>
                <a:spcPts val="0"/>
              </a:spcBef>
              <a:spcAft>
                <a:spcPts val="0"/>
              </a:spcAft>
              <a:buNone/>
            </a:pPr>
            <a:endParaRPr sz="1500">
              <a:latin typeface="Comic Sans MS"/>
              <a:ea typeface="Comic Sans MS"/>
              <a:cs typeface="Comic Sans MS"/>
              <a:sym typeface="Comic Sans MS"/>
            </a:endParaRPr>
          </a:p>
        </p:txBody>
      </p:sp>
      <p:sp>
        <p:nvSpPr>
          <p:cNvPr id="76" name="Google Shape;76;p16"/>
          <p:cNvSpPr/>
          <p:nvPr/>
        </p:nvSpPr>
        <p:spPr>
          <a:xfrm>
            <a:off x="220800" y="735950"/>
            <a:ext cx="8702400" cy="70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Comic Sans MS"/>
                <a:ea typeface="Comic Sans MS"/>
                <a:cs typeface="Comic Sans MS"/>
                <a:sym typeface="Comic Sans MS"/>
              </a:rPr>
              <a:t>A crime is an illegal act that is punishable by law. Crime involves actions such as robbery, fraud or shoplifting that break the criminal law and, if detected, can result in criminal proceedings.</a:t>
            </a:r>
            <a:endParaRPr sz="1200">
              <a:latin typeface="Comic Sans MS"/>
              <a:ea typeface="Comic Sans MS"/>
              <a:cs typeface="Comic Sans MS"/>
              <a:sym typeface="Comic Sans MS"/>
            </a:endParaRPr>
          </a:p>
        </p:txBody>
      </p:sp>
      <p:sp>
        <p:nvSpPr>
          <p:cNvPr id="77" name="Google Shape;77;p16"/>
          <p:cNvSpPr/>
          <p:nvPr/>
        </p:nvSpPr>
        <p:spPr>
          <a:xfrm>
            <a:off x="220800" y="1596975"/>
            <a:ext cx="87024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Comic Sans MS"/>
                <a:ea typeface="Comic Sans MS"/>
                <a:cs typeface="Comic Sans MS"/>
                <a:sym typeface="Comic Sans MS"/>
              </a:rPr>
              <a:t>Deviance refers to behaviour that does not conform to a society’s rules and norms. It is disapproved of by most people in that particular society and, if detected, is likely to lead to negative sanctions.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Most sociologists argue that deviance is socially defined behaviour. What is considered deviant does not depend on the act itself, but on how other people react to it; how they see, define and label the act.</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Definitions of deviance differ according to; time, place, society, and culture.</a:t>
            </a:r>
            <a:endParaRPr sz="1200">
              <a:latin typeface="Comic Sans MS"/>
              <a:ea typeface="Comic Sans MS"/>
              <a:cs typeface="Comic Sans MS"/>
              <a:sym typeface="Comic Sans MS"/>
            </a:endParaRPr>
          </a:p>
        </p:txBody>
      </p:sp>
      <p:sp>
        <p:nvSpPr>
          <p:cNvPr id="78" name="Google Shape;78;p16"/>
          <p:cNvSpPr/>
          <p:nvPr/>
        </p:nvSpPr>
        <p:spPr>
          <a:xfrm>
            <a:off x="220800" y="3211600"/>
            <a:ext cx="87024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Goode argues that deviance may be mild or may be more extreme. In the cases of mild deviance, such as telling a white lie or parking illegally, the penalties imposed might involve harsh words or a small fine. However, we would not think of a person who tells a lie or parks on double yellow lines as deviant.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Extreme deviance includes behaviour or beliefs that are so far outside the norms that they generate very strong negative reactions from others. Examples include people who are extremely heavily tattooed or pierced and people who claim to have been abducted by aliens. </a:t>
            </a:r>
            <a:endParaRPr sz="1200">
              <a:latin typeface="Comic Sans MS"/>
              <a:ea typeface="Comic Sans MS"/>
              <a:cs typeface="Comic Sans MS"/>
              <a:sym typeface="Comic Sans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p:nvPr/>
        </p:nvSpPr>
        <p:spPr>
          <a:xfrm>
            <a:off x="265625" y="265850"/>
            <a:ext cx="8752200" cy="617400"/>
          </a:xfrm>
          <a:prstGeom prst="rect">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Ethnicity and Crime: Victimisation </a:t>
            </a:r>
            <a:endParaRPr sz="2000" b="1" i="0" u="sng" strike="noStrike" cap="none">
              <a:solidFill>
                <a:srgbClr val="000000"/>
              </a:solidFill>
              <a:latin typeface="Comic Sans MS"/>
              <a:ea typeface="Comic Sans MS"/>
              <a:cs typeface="Comic Sans MS"/>
              <a:sym typeface="Comic Sans MS"/>
            </a:endParaRPr>
          </a:p>
        </p:txBody>
      </p:sp>
      <p:sp>
        <p:nvSpPr>
          <p:cNvPr id="332" name="Google Shape;332;p52"/>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solidFill>
                  <a:schemeClr val="dk1"/>
                </a:solidFill>
                <a:latin typeface="Comic Sans MS"/>
                <a:ea typeface="Comic Sans MS"/>
                <a:cs typeface="Comic Sans MS"/>
                <a:sym typeface="Comic Sans MS"/>
              </a:rPr>
              <a:t>The risk of being a victim of any sort of crime- not just racist crime- varies by ethnic group. The  2020/21 CSEW shows that men from mixed ethnic backgrounds (21%) were more likely to be victims of crime than men from any other ethnic group for the 3 years from April 2017 to March 2020. </a:t>
            </a:r>
            <a:endParaRPr sz="1700">
              <a:solidFill>
                <a:schemeClr val="dk1"/>
              </a:solidFill>
              <a:latin typeface="Comic Sans MS"/>
              <a:ea typeface="Comic Sans MS"/>
              <a:cs typeface="Comic Sans MS"/>
              <a:sym typeface="Comic Sans MS"/>
            </a:endParaRPr>
          </a:p>
          <a:p>
            <a:pPr marL="0" lvl="0" indent="0" algn="l" rtl="0">
              <a:spcBef>
                <a:spcPts val="1000"/>
              </a:spcBef>
              <a:spcAft>
                <a:spcPts val="0"/>
              </a:spcAft>
              <a:buNone/>
            </a:pPr>
            <a:r>
              <a:rPr lang="en-GB" sz="1700">
                <a:solidFill>
                  <a:schemeClr val="dk1"/>
                </a:solidFill>
                <a:latin typeface="Comic Sans MS"/>
                <a:ea typeface="Comic Sans MS"/>
                <a:cs typeface="Comic Sans MS"/>
                <a:sym typeface="Comic Sans MS"/>
              </a:rPr>
              <a:t>The differences may be partly the result of factors other than ethnicity. For example for violent crime, factors such as being young, male and unemployed are strongly linked with victimisation. Ethnic groups with a high proportion of males are thus likely to have higher rates of victimisation. However, some of these factors (such as unemployment) are themselves partly the result of discrimination. </a:t>
            </a:r>
            <a:endParaRPr sz="1700">
              <a:solidFill>
                <a:schemeClr val="dk1"/>
              </a:solidFill>
              <a:latin typeface="Comic Sans MS"/>
              <a:ea typeface="Comic Sans MS"/>
              <a:cs typeface="Comic Sans MS"/>
              <a:sym typeface="Comic Sans MS"/>
            </a:endParaRPr>
          </a:p>
          <a:p>
            <a:pPr marL="0" lvl="0" indent="0" algn="l" rtl="0">
              <a:spcBef>
                <a:spcPts val="1000"/>
              </a:spcBef>
              <a:spcAft>
                <a:spcPts val="0"/>
              </a:spcAft>
              <a:buNone/>
            </a:pPr>
            <a:r>
              <a:rPr lang="en-GB" sz="1700">
                <a:solidFill>
                  <a:schemeClr val="dk1"/>
                </a:solidFill>
                <a:latin typeface="Comic Sans MS"/>
                <a:ea typeface="Comic Sans MS"/>
                <a:cs typeface="Comic Sans MS"/>
                <a:sym typeface="Comic Sans MS"/>
              </a:rPr>
              <a:t>Legislation has now been amended to try and tackle racially motivated crimes. However, some sociologists think that the legal system is still institutionally racist. </a:t>
            </a:r>
            <a:endParaRPr sz="1700">
              <a:solidFill>
                <a:schemeClr val="dk1"/>
              </a:solidFill>
              <a:latin typeface="Comic Sans MS"/>
              <a:ea typeface="Comic Sans MS"/>
              <a:cs typeface="Comic Sans MS"/>
              <a:sym typeface="Comic Sans MS"/>
            </a:endParaRPr>
          </a:p>
          <a:p>
            <a:pPr marL="0" lvl="0" indent="0" algn="l" rtl="0">
              <a:spcBef>
                <a:spcPts val="1000"/>
              </a:spcBef>
              <a:spcAft>
                <a:spcPts val="1000"/>
              </a:spcAft>
              <a:buNone/>
            </a:pPr>
            <a:endParaRPr sz="1600">
              <a:solidFill>
                <a:schemeClr val="dk1"/>
              </a:solidFill>
              <a:latin typeface="Comic Sans MS"/>
              <a:ea typeface="Comic Sans MS"/>
              <a:cs typeface="Comic Sans MS"/>
              <a:sym typeface="Comic Sans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p:nvPr/>
        </p:nvSpPr>
        <p:spPr>
          <a:xfrm>
            <a:off x="265625" y="265850"/>
            <a:ext cx="8752200" cy="617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Age and Crime </a:t>
            </a:r>
            <a:endParaRPr sz="2000" b="1" i="0" u="sng" strike="noStrike" cap="none">
              <a:solidFill>
                <a:srgbClr val="000000"/>
              </a:solidFill>
              <a:latin typeface="Comic Sans MS"/>
              <a:ea typeface="Comic Sans MS"/>
              <a:cs typeface="Comic Sans MS"/>
              <a:sym typeface="Comic Sans MS"/>
            </a:endParaRPr>
          </a:p>
        </p:txBody>
      </p:sp>
      <p:sp>
        <p:nvSpPr>
          <p:cNvPr id="338" name="Google Shape;338;p53"/>
          <p:cNvSpPr/>
          <p:nvPr/>
        </p:nvSpPr>
        <p:spPr>
          <a:xfrm>
            <a:off x="265625" y="1098450"/>
            <a:ext cx="8752200" cy="112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000"/>
              </a:spcAft>
              <a:buNone/>
            </a:pPr>
            <a:r>
              <a:rPr lang="en-GB" sz="1700">
                <a:solidFill>
                  <a:schemeClr val="dk1"/>
                </a:solidFill>
                <a:latin typeface="Comic Sans MS"/>
                <a:ea typeface="Comic Sans MS"/>
                <a:cs typeface="Comic Sans MS"/>
                <a:sym typeface="Comic Sans MS"/>
              </a:rPr>
              <a:t>Official statistics suggest a link between age and offending behaviour, with younger people (particularly males) being more likely to engage in criminal activity than older people. </a:t>
            </a:r>
            <a:endParaRPr sz="1600">
              <a:solidFill>
                <a:schemeClr val="dk1"/>
              </a:solidFill>
              <a:latin typeface="Comic Sans MS"/>
              <a:ea typeface="Comic Sans MS"/>
              <a:cs typeface="Comic Sans MS"/>
              <a:sym typeface="Comic Sans MS"/>
            </a:endParaRPr>
          </a:p>
        </p:txBody>
      </p:sp>
      <p:pic>
        <p:nvPicPr>
          <p:cNvPr id="339" name="Google Shape;339;p53"/>
          <p:cNvPicPr preferRelativeResize="0"/>
          <p:nvPr/>
        </p:nvPicPr>
        <p:blipFill rotWithShape="1">
          <a:blip r:embed="rId3">
            <a:alphaModFix/>
          </a:blip>
          <a:srcRect l="31651" t="8047" r="13454" b="10908"/>
          <a:stretch/>
        </p:blipFill>
        <p:spPr>
          <a:xfrm rot="-5400000">
            <a:off x="3335303" y="1053846"/>
            <a:ext cx="2612850" cy="51523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4"/>
          <p:cNvSpPr/>
          <p:nvPr/>
        </p:nvSpPr>
        <p:spPr>
          <a:xfrm>
            <a:off x="265625" y="265850"/>
            <a:ext cx="8752200" cy="617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Age and Crime </a:t>
            </a:r>
            <a:endParaRPr sz="2000" b="1" i="0" u="sng" strike="noStrike" cap="none">
              <a:solidFill>
                <a:srgbClr val="000000"/>
              </a:solidFill>
              <a:latin typeface="Comic Sans MS"/>
              <a:ea typeface="Comic Sans MS"/>
              <a:cs typeface="Comic Sans MS"/>
              <a:sym typeface="Comic Sans MS"/>
            </a:endParaRPr>
          </a:p>
        </p:txBody>
      </p:sp>
      <p:graphicFrame>
        <p:nvGraphicFramePr>
          <p:cNvPr id="345" name="Google Shape;345;p54"/>
          <p:cNvGraphicFramePr/>
          <p:nvPr/>
        </p:nvGraphicFramePr>
        <p:xfrm>
          <a:off x="265600" y="1170700"/>
          <a:ext cx="3000000" cy="3000000"/>
        </p:xfrm>
        <a:graphic>
          <a:graphicData uri="http://schemas.openxmlformats.org/drawingml/2006/table">
            <a:tbl>
              <a:tblPr>
                <a:noFill/>
                <a:tableStyleId>{B1B643E5-F469-4373-BBD6-57343D65A83E}</a:tableStyleId>
              </a:tblPr>
              <a:tblGrid>
                <a:gridCol w="2372450">
                  <a:extLst>
                    <a:ext uri="{9D8B030D-6E8A-4147-A177-3AD203B41FA5}">
                      <a16:colId xmlns:a16="http://schemas.microsoft.com/office/drawing/2014/main" val="20000"/>
                    </a:ext>
                  </a:extLst>
                </a:gridCol>
                <a:gridCol w="6379750">
                  <a:extLst>
                    <a:ext uri="{9D8B030D-6E8A-4147-A177-3AD203B41FA5}">
                      <a16:colId xmlns:a16="http://schemas.microsoft.com/office/drawing/2014/main" val="20001"/>
                    </a:ext>
                  </a:extLst>
                </a:gridCol>
              </a:tblGrid>
              <a:tr h="1881025">
                <a:tc>
                  <a:txBody>
                    <a:bodyPr/>
                    <a:lstStyle/>
                    <a:p>
                      <a:pPr marL="0" lvl="0" indent="0" algn="l" rtl="0">
                        <a:spcBef>
                          <a:spcPts val="0"/>
                        </a:spcBef>
                        <a:spcAft>
                          <a:spcPts val="0"/>
                        </a:spcAft>
                        <a:buNone/>
                      </a:pPr>
                      <a:r>
                        <a:rPr lang="en-GB" sz="1500">
                          <a:solidFill>
                            <a:schemeClr val="dk1"/>
                          </a:solidFill>
                          <a:latin typeface="Comic Sans MS"/>
                          <a:ea typeface="Comic Sans MS"/>
                          <a:cs typeface="Comic Sans MS"/>
                          <a:sym typeface="Comic Sans MS"/>
                        </a:rPr>
                        <a:t>Inadequate Socialisation </a:t>
                      </a:r>
                      <a:endParaRPr sz="15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New Right sociologists suggest that children from homes where parents do not take responsibility for their upbringing tend to be more prone to crime. </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They highlight poor parenting and lack of supervision of children- particularly in fatherless families- which lead to delinquency. </a:t>
                      </a:r>
                      <a:endParaRPr sz="15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881025">
                <a:tc>
                  <a:txBody>
                    <a:bodyPr/>
                    <a:lstStyle/>
                    <a:p>
                      <a:pPr marL="0" lvl="0" indent="0" algn="l" rtl="0">
                        <a:spcBef>
                          <a:spcPts val="0"/>
                        </a:spcBef>
                        <a:spcAft>
                          <a:spcPts val="0"/>
                        </a:spcAft>
                        <a:buNone/>
                      </a:pPr>
                      <a:r>
                        <a:rPr lang="en-GB" sz="1500">
                          <a:solidFill>
                            <a:schemeClr val="dk1"/>
                          </a:solidFill>
                          <a:latin typeface="Comic Sans MS"/>
                          <a:ea typeface="Comic Sans MS"/>
                          <a:cs typeface="Comic Sans MS"/>
                          <a:sym typeface="Comic Sans MS"/>
                        </a:rPr>
                        <a:t>Subcultures</a:t>
                      </a:r>
                      <a:endParaRPr sz="1500">
                        <a:solidFill>
                          <a:schemeClr val="dk1"/>
                        </a:solidFill>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Cohen linked </a:t>
                      </a:r>
                      <a:r>
                        <a:rPr lang="en-GB" sz="1500" b="1">
                          <a:solidFill>
                            <a:schemeClr val="dk1"/>
                          </a:solidFill>
                          <a:latin typeface="Comic Sans MS"/>
                          <a:ea typeface="Comic Sans MS"/>
                          <a:cs typeface="Comic Sans MS"/>
                          <a:sym typeface="Comic Sans MS"/>
                        </a:rPr>
                        <a:t>juvenile delinquency </a:t>
                      </a:r>
                      <a:r>
                        <a:rPr lang="en-GB" sz="1500">
                          <a:solidFill>
                            <a:schemeClr val="dk1"/>
                          </a:solidFill>
                          <a:latin typeface="Comic Sans MS"/>
                          <a:ea typeface="Comic Sans MS"/>
                          <a:cs typeface="Comic Sans MS"/>
                          <a:sym typeface="Comic Sans MS"/>
                        </a:rPr>
                        <a:t>to the education system.</a:t>
                      </a: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Working class boys experience </a:t>
                      </a:r>
                      <a:r>
                        <a:rPr lang="en-GB" sz="1500" b="1" u="sng">
                          <a:solidFill>
                            <a:schemeClr val="dk1"/>
                          </a:solidFill>
                          <a:latin typeface="Comic Sans MS"/>
                          <a:ea typeface="Comic Sans MS"/>
                          <a:cs typeface="Comic Sans MS"/>
                          <a:sym typeface="Comic Sans MS"/>
                        </a:rPr>
                        <a:t>status frustration </a:t>
                      </a:r>
                      <a:r>
                        <a:rPr lang="en-GB" sz="1500">
                          <a:solidFill>
                            <a:schemeClr val="dk1"/>
                          </a:solidFill>
                          <a:latin typeface="Comic Sans MS"/>
                          <a:ea typeface="Comic Sans MS"/>
                          <a:cs typeface="Comic Sans MS"/>
                          <a:sym typeface="Comic Sans MS"/>
                        </a:rPr>
                        <a:t>in trying but failing to meet middle class expectations at school.</a:t>
                      </a:r>
                      <a:endParaRPr sz="15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GB" sz="1500">
                          <a:solidFill>
                            <a:schemeClr val="dk1"/>
                          </a:solidFill>
                          <a:latin typeface="Comic Sans MS"/>
                          <a:ea typeface="Comic Sans MS"/>
                          <a:cs typeface="Comic Sans MS"/>
                          <a:sym typeface="Comic Sans MS"/>
                        </a:rPr>
                        <a:t>Being part of a delinquent subculture enables these boys to gain status within their group instead.</a:t>
                      </a:r>
                      <a:endParaRPr sz="1500">
                        <a:solidFill>
                          <a:schemeClr val="dk1"/>
                        </a:solidFill>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p:nvPr/>
        </p:nvSpPr>
        <p:spPr>
          <a:xfrm>
            <a:off x="265625" y="265850"/>
            <a:ext cx="8752200" cy="617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Age and Crime: Criticisms </a:t>
            </a:r>
            <a:endParaRPr sz="2000" b="1" i="0" u="sng" strike="noStrike" cap="none">
              <a:solidFill>
                <a:srgbClr val="000000"/>
              </a:solidFill>
              <a:latin typeface="Comic Sans MS"/>
              <a:ea typeface="Comic Sans MS"/>
              <a:cs typeface="Comic Sans MS"/>
              <a:sym typeface="Comic Sans MS"/>
            </a:endParaRPr>
          </a:p>
        </p:txBody>
      </p:sp>
      <p:sp>
        <p:nvSpPr>
          <p:cNvPr id="351" name="Google Shape;351;p55"/>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Clr>
                <a:schemeClr val="dk1"/>
              </a:buClr>
              <a:buSzPts val="1700"/>
              <a:buFont typeface="Comic Sans MS"/>
              <a:buChar char="●"/>
            </a:pPr>
            <a:r>
              <a:rPr lang="en-GB" sz="2100">
                <a:solidFill>
                  <a:schemeClr val="dk1"/>
                </a:solidFill>
                <a:latin typeface="Comic Sans MS"/>
                <a:ea typeface="Comic Sans MS"/>
                <a:cs typeface="Comic Sans MS"/>
                <a:sym typeface="Comic Sans MS"/>
              </a:rPr>
              <a:t>Shows a middle class bias. He assumes that working class delinquents start out by accepting middle class values and aspirations. </a:t>
            </a:r>
            <a:endParaRPr sz="2100">
              <a:solidFill>
                <a:schemeClr val="dk1"/>
              </a:solidFill>
              <a:latin typeface="Comic Sans MS"/>
              <a:ea typeface="Comic Sans MS"/>
              <a:cs typeface="Comic Sans MS"/>
              <a:sym typeface="Comic Sans MS"/>
            </a:endParaRPr>
          </a:p>
          <a:p>
            <a:pPr marL="457200" lvl="0" indent="-361950" algn="l" rtl="0">
              <a:spcBef>
                <a:spcPts val="0"/>
              </a:spcBef>
              <a:spcAft>
                <a:spcPts val="0"/>
              </a:spcAft>
              <a:buClr>
                <a:schemeClr val="dk1"/>
              </a:buClr>
              <a:buSzPts val="2100"/>
              <a:buFont typeface="Comic Sans MS"/>
              <a:buChar char="●"/>
            </a:pPr>
            <a:r>
              <a:rPr lang="en-GB" sz="2100">
                <a:solidFill>
                  <a:schemeClr val="dk1"/>
                </a:solidFill>
                <a:latin typeface="Comic Sans MS"/>
                <a:ea typeface="Comic Sans MS"/>
                <a:cs typeface="Comic Sans MS"/>
                <a:sym typeface="Comic Sans MS"/>
              </a:rPr>
              <a:t>Cohen focuses on delinquent boys in gangs. Feminists point out that he ignores girls and question how far his explanation applies to girls. </a:t>
            </a:r>
            <a:endParaRPr sz="2100">
              <a:solidFill>
                <a:schemeClr val="dk1"/>
              </a:solidFill>
              <a:latin typeface="Comic Sans MS"/>
              <a:ea typeface="Comic Sans MS"/>
              <a:cs typeface="Comic Sans MS"/>
              <a:sym typeface="Comic Sans MS"/>
            </a:endParaRPr>
          </a:p>
          <a:p>
            <a:pPr marL="0" lvl="0" indent="0" algn="l" rtl="0">
              <a:spcBef>
                <a:spcPts val="0"/>
              </a:spcBef>
              <a:spcAft>
                <a:spcPts val="1000"/>
              </a:spcAft>
              <a:buNone/>
            </a:pPr>
            <a:endParaRPr sz="1600">
              <a:solidFill>
                <a:schemeClr val="dk1"/>
              </a:solidFill>
              <a:latin typeface="Comic Sans MS"/>
              <a:ea typeface="Comic Sans MS"/>
              <a:cs typeface="Comic Sans MS"/>
              <a:sym typeface="Comic Sans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Types of Family</a:t>
            </a:r>
            <a:endParaRPr sz="32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
        <p:nvSpPr>
          <p:cNvPr id="357" name="Google Shape;357;p56"/>
          <p:cNvSpPr/>
          <p:nvPr/>
        </p:nvSpPr>
        <p:spPr>
          <a:xfrm>
            <a:off x="1040700" y="1143450"/>
            <a:ext cx="7062600" cy="28566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u="sng">
                <a:latin typeface="Comic Sans MS"/>
                <a:ea typeface="Comic Sans MS"/>
                <a:cs typeface="Comic Sans MS"/>
                <a:sym typeface="Comic Sans MS"/>
              </a:rPr>
              <a:t>The Media and Crime </a:t>
            </a:r>
            <a:endParaRPr sz="4000" b="1" u="sng">
              <a:latin typeface="Comic Sans MS"/>
              <a:ea typeface="Comic Sans MS"/>
              <a:cs typeface="Comic Sans MS"/>
              <a:sym typeface="Comic Sans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Deviancy Amplification </a:t>
            </a:r>
            <a:endParaRPr sz="2000" b="1" i="0" u="sng" strike="noStrike" cap="none">
              <a:solidFill>
                <a:srgbClr val="000000"/>
              </a:solidFill>
              <a:latin typeface="Comic Sans MS"/>
              <a:ea typeface="Comic Sans MS"/>
              <a:cs typeface="Comic Sans MS"/>
              <a:sym typeface="Comic Sans MS"/>
            </a:endParaRPr>
          </a:p>
        </p:txBody>
      </p:sp>
      <p:sp>
        <p:nvSpPr>
          <p:cNvPr id="363" name="Google Shape;363;p57"/>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solidFill>
                  <a:srgbClr val="1F1F1F"/>
                </a:solidFill>
                <a:latin typeface="Comic Sans MS"/>
                <a:ea typeface="Comic Sans MS"/>
                <a:cs typeface="Comic Sans MS"/>
                <a:sym typeface="Comic Sans MS"/>
              </a:rPr>
              <a:t>Deviancy amplification is a term used by interactionist sociologists to refer to </a:t>
            </a:r>
            <a:r>
              <a:rPr lang="en-GB" sz="1700">
                <a:solidFill>
                  <a:srgbClr val="040C28"/>
                </a:solidFill>
                <a:latin typeface="Comic Sans MS"/>
                <a:ea typeface="Comic Sans MS"/>
                <a:cs typeface="Comic Sans MS"/>
                <a:sym typeface="Comic Sans MS"/>
              </a:rPr>
              <a:t>the way levels of deviance or crime can be increased by the societal reaction to deviance itself</a:t>
            </a:r>
            <a:r>
              <a:rPr lang="en-GB" sz="1700">
                <a:solidFill>
                  <a:srgbClr val="1F1F1F"/>
                </a:solidFill>
                <a:latin typeface="Comic Sans MS"/>
                <a:ea typeface="Comic Sans MS"/>
                <a:cs typeface="Comic Sans MS"/>
                <a:sym typeface="Comic Sans MS"/>
              </a:rPr>
              <a:t>. </a:t>
            </a:r>
            <a:endParaRPr sz="17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700">
                <a:solidFill>
                  <a:schemeClr val="dk1"/>
                </a:solidFill>
                <a:latin typeface="Comic Sans MS"/>
                <a:ea typeface="Comic Sans MS"/>
                <a:cs typeface="Comic Sans MS"/>
                <a:sym typeface="Comic Sans MS"/>
              </a:rPr>
              <a:t>Stan Cohen argues that the media are involved in the creation of moral panics. </a:t>
            </a:r>
            <a:endParaRPr sz="17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700">
                <a:solidFill>
                  <a:schemeClr val="dk1"/>
                </a:solidFill>
                <a:latin typeface="Comic Sans MS"/>
                <a:ea typeface="Comic Sans MS"/>
                <a:cs typeface="Comic Sans MS"/>
                <a:sym typeface="Comic Sans MS"/>
              </a:rPr>
              <a:t>A moral panic involves exaggerating the extent and significance of a social problem. </a:t>
            </a:r>
            <a:endParaRPr sz="17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700">
                <a:solidFill>
                  <a:schemeClr val="dk1"/>
                </a:solidFill>
                <a:latin typeface="Comic Sans MS"/>
                <a:ea typeface="Comic Sans MS"/>
                <a:cs typeface="Comic Sans MS"/>
                <a:sym typeface="Comic Sans MS"/>
              </a:rPr>
              <a:t>One important aspect of a moral panic is that a particular group is cast as a folk devil. In other words, it becomes defined as a threat to society’s values. The group is portrayed in stereotypical terms by the mass media. </a:t>
            </a:r>
            <a:endParaRPr sz="17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700">
                <a:solidFill>
                  <a:schemeClr val="dk1"/>
                </a:solidFill>
                <a:latin typeface="Comic Sans MS"/>
                <a:ea typeface="Comic Sans MS"/>
                <a:cs typeface="Comic Sans MS"/>
                <a:sym typeface="Comic Sans MS"/>
              </a:rPr>
              <a:t>Moral panics usually lead to calls for a ‘crackdown’ on the group. </a:t>
            </a:r>
            <a:endParaRPr sz="17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700">
                <a:solidFill>
                  <a:schemeClr val="dk1"/>
                </a:solidFill>
                <a:latin typeface="Comic Sans MS"/>
                <a:ea typeface="Comic Sans MS"/>
                <a:cs typeface="Comic Sans MS"/>
                <a:sym typeface="Comic Sans MS"/>
              </a:rPr>
              <a:t>However, this may create a self-fulfilling prophecy that amplifies the very problem that caused the panic in the first place. For example, in the case of drugs, setting up special drug squads led the police to discover more drug taking. As the crackdown identifies more deviants, there are calls for even tougher action, creating a deviance amplification spiral. </a:t>
            </a:r>
            <a:endParaRPr sz="1700">
              <a:solidFill>
                <a:schemeClr val="dk1"/>
              </a:solidFill>
              <a:latin typeface="Comic Sans MS"/>
              <a:ea typeface="Comic Sans MS"/>
              <a:cs typeface="Comic Sans MS"/>
              <a:sym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8"/>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Mods and Rockers</a:t>
            </a:r>
            <a:endParaRPr sz="2000" b="1" i="0" u="sng" strike="noStrike" cap="none">
              <a:solidFill>
                <a:srgbClr val="000000"/>
              </a:solidFill>
              <a:latin typeface="Comic Sans MS"/>
              <a:ea typeface="Comic Sans MS"/>
              <a:cs typeface="Comic Sans MS"/>
              <a:sym typeface="Comic Sans MS"/>
            </a:endParaRPr>
          </a:p>
        </p:txBody>
      </p:sp>
      <p:sp>
        <p:nvSpPr>
          <p:cNvPr id="369" name="Google Shape;369;p58"/>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700">
                <a:solidFill>
                  <a:srgbClr val="1F1F1F"/>
                </a:solidFill>
                <a:latin typeface="Comic Sans MS"/>
                <a:ea typeface="Comic Sans MS"/>
                <a:cs typeface="Comic Sans MS"/>
                <a:sym typeface="Comic Sans MS"/>
              </a:rPr>
              <a:t>Stan Cohen undertook a case study of the moral panic surrounding mods and rockers during the 1960s. Events in 1964 in Clacton, a small holiday resort on the east coast of England, were the starting point. Easter Sunday in 1864 was the coldest for 80 years. A few groups of bored young people started scuffling on pavements and throwing stones at each other. The mods and rockers factions started separating out. Cohen described what happened next; ‘Those on bikes and scooters roared up and down, windows were broken, some beach huts were wrecked and one boy fired a starting pistol in the air.’ </a:t>
            </a:r>
            <a:endParaRPr sz="1700">
              <a:solidFill>
                <a:srgbClr val="1F1F1F"/>
              </a:solidFill>
              <a:latin typeface="Comic Sans MS"/>
              <a:ea typeface="Comic Sans MS"/>
              <a:cs typeface="Comic Sans MS"/>
              <a:sym typeface="Comic Sans MS"/>
            </a:endParaRPr>
          </a:p>
          <a:p>
            <a:pPr marL="0" lvl="0" indent="0" algn="l" rtl="0">
              <a:spcBef>
                <a:spcPts val="0"/>
              </a:spcBef>
              <a:spcAft>
                <a:spcPts val="0"/>
              </a:spcAft>
              <a:buNone/>
            </a:pPr>
            <a:endParaRPr sz="1700">
              <a:solidFill>
                <a:srgbClr val="1F1F1F"/>
              </a:solidFill>
              <a:latin typeface="Comic Sans MS"/>
              <a:ea typeface="Comic Sans MS"/>
              <a:cs typeface="Comic Sans MS"/>
              <a:sym typeface="Comic Sans MS"/>
            </a:endParaRPr>
          </a:p>
          <a:p>
            <a:pPr marL="0" lvl="0" indent="0" algn="l" rtl="0">
              <a:spcBef>
                <a:spcPts val="0"/>
              </a:spcBef>
              <a:spcAft>
                <a:spcPts val="0"/>
              </a:spcAft>
              <a:buNone/>
            </a:pPr>
            <a:r>
              <a:rPr lang="en-GB" sz="1700">
                <a:solidFill>
                  <a:srgbClr val="1F1F1F"/>
                </a:solidFill>
                <a:latin typeface="Comic Sans MS"/>
                <a:ea typeface="Comic Sans MS"/>
                <a:cs typeface="Comic Sans MS"/>
                <a:sym typeface="Comic Sans MS"/>
              </a:rPr>
              <a:t>The incidents described by Cohen were reported in most national newspapers the next day. Reports included sensationalist headlines. In this way, the mods and rockers were cast as folk devils. </a:t>
            </a:r>
            <a:endParaRPr sz="1700">
              <a:solidFill>
                <a:srgbClr val="1F1F1F"/>
              </a:solidFill>
              <a:latin typeface="Comic Sans MS"/>
              <a:ea typeface="Comic Sans MS"/>
              <a:cs typeface="Comic Sans MS"/>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9"/>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News Values </a:t>
            </a:r>
            <a:endParaRPr sz="2000" b="1" i="0" u="sng" strike="noStrike" cap="none">
              <a:solidFill>
                <a:srgbClr val="000000"/>
              </a:solidFill>
              <a:latin typeface="Comic Sans MS"/>
              <a:ea typeface="Comic Sans MS"/>
              <a:cs typeface="Comic Sans MS"/>
              <a:sym typeface="Comic Sans MS"/>
            </a:endParaRPr>
          </a:p>
        </p:txBody>
      </p:sp>
      <p:sp>
        <p:nvSpPr>
          <p:cNvPr id="375" name="Google Shape;375;p59"/>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900">
                <a:solidFill>
                  <a:schemeClr val="dk1"/>
                </a:solidFill>
                <a:latin typeface="Comic Sans MS"/>
                <a:ea typeface="Comic Sans MS"/>
                <a:cs typeface="Comic Sans MS"/>
                <a:sym typeface="Comic Sans MS"/>
              </a:rPr>
              <a:t>News values are the criteria by which journalists and editors decide whether a story is newsworthy enough to make it into the newspaper or news bulletin. If a crime story can be told in terms of some of these criteria, it has a better chance of making the news. Key news values influencing the selection of crime stories include:</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Extraordinariness </a:t>
            </a:r>
            <a:endParaRPr sz="900">
              <a:solidFill>
                <a:schemeClr val="dk1"/>
              </a:solidFill>
              <a:latin typeface="Comic Sans MS"/>
              <a:ea typeface="Comic Sans MS"/>
              <a:cs typeface="Comic Sans MS"/>
              <a:sym typeface="Comic Sans MS"/>
            </a:endParaRPr>
          </a:p>
          <a:p>
            <a:pPr marL="914400" lvl="1"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Rare, unpredictable and surprising events have more newsworthiness than routine events, e.g. 9/11 attacks on the Twin Towers </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Threshold </a:t>
            </a:r>
            <a:endParaRPr sz="900">
              <a:solidFill>
                <a:schemeClr val="dk1"/>
              </a:solidFill>
              <a:latin typeface="Comic Sans MS"/>
              <a:ea typeface="Comic Sans MS"/>
              <a:cs typeface="Comic Sans MS"/>
              <a:sym typeface="Comic Sans MS"/>
            </a:endParaRPr>
          </a:p>
          <a:p>
            <a:pPr marL="914400" lvl="1" indent="-285750" algn="l" rtl="0">
              <a:lnSpc>
                <a:spcPct val="115000"/>
              </a:lnSpc>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The more people that are affected by an event and the more dramatically their lives are impacted, then more likely an event is to be reported. Examples of events which fit the threshold criteria include the London Riots, the War in Ukraine, the Cost of Living Crisis and large natural disasters.</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Unambiguity </a:t>
            </a:r>
            <a:endParaRPr sz="900">
              <a:solidFill>
                <a:schemeClr val="dk1"/>
              </a:solidFill>
              <a:latin typeface="Comic Sans MS"/>
              <a:ea typeface="Comic Sans MS"/>
              <a:cs typeface="Comic Sans MS"/>
              <a:sym typeface="Comic Sans MS"/>
            </a:endParaRPr>
          </a:p>
          <a:p>
            <a:pPr marL="914400" lvl="1" indent="-285750" algn="l" rtl="0">
              <a:lnSpc>
                <a:spcPct val="115000"/>
              </a:lnSpc>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The simpler the event, the more likely it is to be reported. Natural disasters are good examples of events which are unambiguous. There is no complex politics which needs explaining, at least not in terms of the disaster itself.</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Elite Persons </a:t>
            </a:r>
            <a:endParaRPr sz="900">
              <a:solidFill>
                <a:schemeClr val="dk1"/>
              </a:solidFill>
              <a:latin typeface="Comic Sans MS"/>
              <a:ea typeface="Comic Sans MS"/>
              <a:cs typeface="Comic Sans MS"/>
              <a:sym typeface="Comic Sans MS"/>
            </a:endParaRPr>
          </a:p>
          <a:p>
            <a:pPr marL="914400" lvl="1"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Events surrounding the famous and the powerful are often seen as more newsworthy. Probably the best example of this from 2022 was the </a:t>
            </a:r>
            <a:r>
              <a:rPr lang="en-GB" sz="900">
                <a:solidFill>
                  <a:schemeClr val="dk1"/>
                </a:solidFill>
                <a:uFill>
                  <a:noFill/>
                </a:u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death of Queen Elizabeth</a:t>
            </a:r>
            <a:r>
              <a:rPr lang="en-GB" sz="900">
                <a:solidFill>
                  <a:schemeClr val="dk1"/>
                </a:solidFill>
                <a:latin typeface="Comic Sans MS"/>
                <a:ea typeface="Comic Sans MS"/>
                <a:cs typeface="Comic Sans MS"/>
                <a:sym typeface="Comic Sans MS"/>
              </a:rPr>
              <a:t> when there was a week of rolling news coverage about nothing really that interesting.</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Elite Nations </a:t>
            </a:r>
            <a:endParaRPr sz="900">
              <a:solidFill>
                <a:schemeClr val="dk1"/>
              </a:solidFill>
              <a:latin typeface="Comic Sans MS"/>
              <a:ea typeface="Comic Sans MS"/>
              <a:cs typeface="Comic Sans MS"/>
              <a:sym typeface="Comic Sans MS"/>
            </a:endParaRPr>
          </a:p>
          <a:p>
            <a:pPr marL="914400" lvl="1"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Events in nations perceived to be ‘culturally similar’ to the United Kingdom are more likely to reported on – for example, disasters in America are more likely to be reported on than disasters in African countries.</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Personalisation </a:t>
            </a:r>
            <a:endParaRPr sz="900">
              <a:solidFill>
                <a:schemeClr val="dk1"/>
              </a:solidFill>
              <a:latin typeface="Comic Sans MS"/>
              <a:ea typeface="Comic Sans MS"/>
              <a:cs typeface="Comic Sans MS"/>
              <a:sym typeface="Comic Sans MS"/>
            </a:endParaRPr>
          </a:p>
          <a:p>
            <a:pPr marL="914400" lvl="1" indent="-285750" algn="l" rtl="0">
              <a:lnSpc>
                <a:spcPct val="115000"/>
              </a:lnSpc>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If events can be personalised easily they are more likely to get into the news. You will see this in the reporting of responses to natural disasters, with several reports focusing in on individual families and there is always a ‘toddler pulled from the wreckage’ story!</a:t>
            </a:r>
            <a:endParaRPr sz="900">
              <a:solidFill>
                <a:schemeClr val="dk1"/>
              </a:solidFill>
              <a:latin typeface="Comic Sans MS"/>
              <a:ea typeface="Comic Sans MS"/>
              <a:cs typeface="Comic Sans MS"/>
              <a:sym typeface="Comic Sans MS"/>
            </a:endParaRPr>
          </a:p>
          <a:p>
            <a:pPr marL="457200" lvl="0"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Negativity </a:t>
            </a:r>
            <a:endParaRPr sz="900">
              <a:solidFill>
                <a:schemeClr val="dk1"/>
              </a:solidFill>
              <a:latin typeface="Comic Sans MS"/>
              <a:ea typeface="Comic Sans MS"/>
              <a:cs typeface="Comic Sans MS"/>
              <a:sym typeface="Comic Sans MS"/>
            </a:endParaRPr>
          </a:p>
          <a:p>
            <a:pPr marL="914400" lvl="1" indent="-285750" algn="l" rtl="0">
              <a:spcBef>
                <a:spcPts val="0"/>
              </a:spcBef>
              <a:spcAft>
                <a:spcPts val="0"/>
              </a:spcAft>
              <a:buClr>
                <a:schemeClr val="dk1"/>
              </a:buClr>
              <a:buSzPts val="900"/>
              <a:buFont typeface="Comic Sans MS"/>
              <a:buChar char="○"/>
            </a:pPr>
            <a:r>
              <a:rPr lang="en-GB" sz="900">
                <a:solidFill>
                  <a:schemeClr val="dk1"/>
                </a:solidFill>
                <a:latin typeface="Comic Sans MS"/>
                <a:ea typeface="Comic Sans MS"/>
                <a:cs typeface="Comic Sans MS"/>
                <a:sym typeface="Comic Sans MS"/>
              </a:rPr>
              <a:t>bad news is regarded as more newsworthy than good news.</a:t>
            </a:r>
            <a:endParaRPr sz="900">
              <a:solidFill>
                <a:schemeClr val="dk1"/>
              </a:solidFill>
              <a:latin typeface="Comic Sans MS"/>
              <a:ea typeface="Comic Sans MS"/>
              <a:cs typeface="Comic Sans MS"/>
              <a:sym typeface="Comic Sans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0"/>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Media Coverage of Crime </a:t>
            </a:r>
            <a:endParaRPr sz="2000" b="1" i="0" u="sng" strike="noStrike" cap="none">
              <a:solidFill>
                <a:srgbClr val="000000"/>
              </a:solidFill>
              <a:latin typeface="Comic Sans MS"/>
              <a:ea typeface="Comic Sans MS"/>
              <a:cs typeface="Comic Sans MS"/>
              <a:sym typeface="Comic Sans MS"/>
            </a:endParaRPr>
          </a:p>
        </p:txBody>
      </p:sp>
      <p:sp>
        <p:nvSpPr>
          <p:cNvPr id="381" name="Google Shape;381;p60"/>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Issues related to crime and deviance are controversial and can generate heated debate among politicians and within the media. These debates focus on issues such as media coverage of crime, violent crime, sentencing, the treatment of young offenders, and the prison system. </a:t>
            </a:r>
            <a:endParaRPr sz="1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Crime is a major area of public concern and debate. The media reflect public concern about crime but their coverage can also fuel it. The media play a role in agenda setting by deciding on the focus on public debates and discussion about crime and deviance. TV news broadcasts do this, for example, by focusing on some items, stories and views and excluding others. In this way, the public come to see particular issues as social problems. </a:t>
            </a:r>
            <a:endParaRPr sz="1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The media operate with a set of values about what is considered ‘newsworthy’; that is, what issues, events and personalities they think audiences will find interesting. Media gatekeepers (programme controllers, editors, journalists and owners) decide what to cover and how to present it. Editors allocate staff, space and time to topics according to their news values. Crime is considered by editors to be newsworthy. </a:t>
            </a:r>
            <a:endParaRPr sz="1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1100">
                <a:solidFill>
                  <a:schemeClr val="dk1"/>
                </a:solidFill>
                <a:latin typeface="Comic Sans MS"/>
                <a:ea typeface="Comic Sans MS"/>
                <a:cs typeface="Comic Sans MS"/>
                <a:sym typeface="Comic Sans MS"/>
              </a:rPr>
              <a:t>One is that the media intensify public concerns about law and order. Reiner notes that various studies of news reports have found that violent crimes are over-represented compared with their incidence in official crime statistics.. The term media amplification is used to describe the way the media exaggerate the importance of an issue by over-reporting it. Reiner also argues that news stories exaggerate the crime risks faced by particular groups such as white people of higher status. They also over-represent women, children and older people as victims of crime. </a:t>
            </a:r>
            <a:endParaRPr sz="1000">
              <a:solidFill>
                <a:schemeClr val="dk1"/>
              </a:solidFill>
              <a:latin typeface="Comic Sans MS"/>
              <a:ea typeface="Comic Sans MS"/>
              <a:cs typeface="Comic Sans MS"/>
              <a:sym typeface="Comic Sans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1"/>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Concerns about Youth Crime </a:t>
            </a:r>
            <a:endParaRPr sz="2000" b="1" i="0" u="sng" strike="noStrike" cap="none">
              <a:solidFill>
                <a:srgbClr val="000000"/>
              </a:solidFill>
              <a:latin typeface="Comic Sans MS"/>
              <a:ea typeface="Comic Sans MS"/>
              <a:cs typeface="Comic Sans MS"/>
              <a:sym typeface="Comic Sans MS"/>
            </a:endParaRPr>
          </a:p>
        </p:txBody>
      </p:sp>
      <p:sp>
        <p:nvSpPr>
          <p:cNvPr id="387" name="Google Shape;387;p61"/>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700">
                <a:solidFill>
                  <a:schemeClr val="dk1"/>
                </a:solidFill>
                <a:latin typeface="Comic Sans MS"/>
                <a:ea typeface="Comic Sans MS"/>
                <a:cs typeface="Comic Sans MS"/>
                <a:sym typeface="Comic Sans MS"/>
              </a:rPr>
              <a:t>Anti-social behaviour among teenagers is seen as a problem partly because it generates fear that damages community life. Incidents of vandalism and graffiti are seen as costly in economic terms. More serious incidents of violence and teenage knife crime are seen as costly in terms of the young lives lost and the devastation caused within victims’ families. </a:t>
            </a:r>
            <a:endParaRPr sz="17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1600">
                <a:solidFill>
                  <a:schemeClr val="dk1"/>
                </a:solidFill>
                <a:latin typeface="Comic Sans MS"/>
                <a:ea typeface="Comic Sans MS"/>
                <a:cs typeface="Comic Sans MS"/>
                <a:sym typeface="Comic Sans MS"/>
              </a:rPr>
              <a:t>Youth crime and anti-social behaviour among teenagers are issues of particular concern to British politicians and policy makers. They are also considered newsworthy within the media. </a:t>
            </a:r>
            <a:endParaRPr sz="16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1600">
                <a:solidFill>
                  <a:schemeClr val="dk1"/>
                </a:solidFill>
                <a:latin typeface="Comic Sans MS"/>
                <a:ea typeface="Comic Sans MS"/>
                <a:cs typeface="Comic Sans MS"/>
                <a:sym typeface="Comic Sans MS"/>
              </a:rPr>
              <a:t>Pitts notes that young crime is often front-page news worthy in the UK, and as a result, it is a source of public anxiety. Anti-social behaviour, drug taking, binge drinking, gangs and violent crime in British cities cause particular concern. </a:t>
            </a:r>
            <a:endParaRPr sz="160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700">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p:nvPr/>
        </p:nvSpPr>
        <p:spPr>
          <a:xfrm>
            <a:off x="1780650" y="124225"/>
            <a:ext cx="5582700" cy="4575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a:latin typeface="Comic Sans MS"/>
              <a:ea typeface="Comic Sans MS"/>
              <a:cs typeface="Comic Sans MS"/>
              <a:sym typeface="Comic Sans MS"/>
            </a:endParaRPr>
          </a:p>
          <a:p>
            <a:pPr marL="0" lvl="0" indent="0" algn="ctr" rtl="0">
              <a:spcBef>
                <a:spcPts val="0"/>
              </a:spcBef>
              <a:spcAft>
                <a:spcPts val="0"/>
              </a:spcAft>
              <a:buNone/>
            </a:pPr>
            <a:r>
              <a:rPr lang="en-GB" sz="1500" b="1" u="sng">
                <a:latin typeface="Comic Sans MS"/>
                <a:ea typeface="Comic Sans MS"/>
                <a:cs typeface="Comic Sans MS"/>
                <a:sym typeface="Comic Sans MS"/>
              </a:rPr>
              <a:t>Social Order</a:t>
            </a:r>
            <a:endParaRPr sz="1500" b="1" u="sng">
              <a:latin typeface="Comic Sans MS"/>
              <a:ea typeface="Comic Sans MS"/>
              <a:cs typeface="Comic Sans MS"/>
              <a:sym typeface="Comic Sans MS"/>
            </a:endParaRPr>
          </a:p>
          <a:p>
            <a:pPr marL="0" lvl="0" indent="0" algn="l" rtl="0">
              <a:spcBef>
                <a:spcPts val="0"/>
              </a:spcBef>
              <a:spcAft>
                <a:spcPts val="0"/>
              </a:spcAft>
              <a:buNone/>
            </a:pPr>
            <a:endParaRPr sz="1500">
              <a:latin typeface="Comic Sans MS"/>
              <a:ea typeface="Comic Sans MS"/>
              <a:cs typeface="Comic Sans MS"/>
              <a:sym typeface="Comic Sans MS"/>
            </a:endParaRPr>
          </a:p>
        </p:txBody>
      </p:sp>
      <p:sp>
        <p:nvSpPr>
          <p:cNvPr id="84" name="Google Shape;84;p17"/>
          <p:cNvSpPr/>
          <p:nvPr/>
        </p:nvSpPr>
        <p:spPr>
          <a:xfrm>
            <a:off x="220800" y="735950"/>
            <a:ext cx="8702400" cy="70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For people to live and work together, a certain amount of order and predictability is needed. It could be argued that social order and predictability are essential if society is to run smoothly.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In studying social order, many sociologists focus on the many aspects of social life that are stable and ordered. </a:t>
            </a:r>
            <a:endParaRPr sz="1200">
              <a:latin typeface="Comic Sans MS"/>
              <a:ea typeface="Comic Sans MS"/>
              <a:cs typeface="Comic Sans MS"/>
              <a:sym typeface="Comic Sans MS"/>
            </a:endParaRPr>
          </a:p>
        </p:txBody>
      </p:sp>
      <p:sp>
        <p:nvSpPr>
          <p:cNvPr id="85" name="Google Shape;85;p17"/>
          <p:cNvSpPr/>
          <p:nvPr/>
        </p:nvSpPr>
        <p:spPr>
          <a:xfrm>
            <a:off x="220800" y="1596975"/>
            <a:ext cx="87024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Consensus Approach to Social Order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There is a broad agreement among people regarding norms and values (society is based on value consensus).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Social order is maintained because most people support the rules and abide by them.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This consensus arises from the process of socialisation, during which we learn and come to share the norms and values of our society.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Punishment deters people from committing acts that could have a negative impact on society.</a:t>
            </a:r>
            <a:endParaRPr sz="1100"/>
          </a:p>
        </p:txBody>
      </p:sp>
      <p:sp>
        <p:nvSpPr>
          <p:cNvPr id="86" name="Google Shape;86;p17"/>
          <p:cNvSpPr/>
          <p:nvPr/>
        </p:nvSpPr>
        <p:spPr>
          <a:xfrm>
            <a:off x="220800" y="3211600"/>
            <a:ext cx="87024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Conflict Approach to Social Order</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Laws are reflective of the inequalities present in society.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The ruling class have the power to make sure that their views about right and wrong stick and they can then influence policy.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This means that the ruling class can define those activities which go against their interests as criminal or deviant (e.g. the law limits the power of trade unions).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White collar (benefits the individual) and corporate crime (benefits the company) are not investigated to the same extent as working class crime.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Is prison an effective form of punishment?</a:t>
            </a:r>
            <a:endParaRPr sz="2000" b="1" i="0" u="sng" strike="noStrike" cap="none">
              <a:solidFill>
                <a:srgbClr val="000000"/>
              </a:solidFill>
              <a:latin typeface="Comic Sans MS"/>
              <a:ea typeface="Comic Sans MS"/>
              <a:cs typeface="Comic Sans MS"/>
              <a:sym typeface="Comic Sans MS"/>
            </a:endParaRPr>
          </a:p>
        </p:txBody>
      </p:sp>
      <p:sp>
        <p:nvSpPr>
          <p:cNvPr id="393" name="Google Shape;393;p62"/>
          <p:cNvSpPr/>
          <p:nvPr/>
        </p:nvSpPr>
        <p:spPr>
          <a:xfrm>
            <a:off x="265625" y="1098450"/>
            <a:ext cx="43065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chemeClr val="dk1"/>
                </a:solidFill>
                <a:latin typeface="Comic Sans MS"/>
                <a:ea typeface="Comic Sans MS"/>
                <a:cs typeface="Comic Sans MS"/>
                <a:sym typeface="Comic Sans MS"/>
              </a:rPr>
              <a:t>Arguments for Prisons </a:t>
            </a:r>
            <a:endParaRPr sz="8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8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800">
                <a:solidFill>
                  <a:srgbClr val="1A1A1A"/>
                </a:solidFill>
                <a:latin typeface="Comic Sans MS"/>
                <a:ea typeface="Comic Sans MS"/>
                <a:cs typeface="Comic Sans MS"/>
                <a:sym typeface="Comic Sans MS"/>
              </a:rPr>
              <a:t>One argument for prison is that it is an effective deterrent. Prison can be seen as a tough type of punishment because it takes away your freedom, potential support networks and in many ways, it strips away your identity. The thought of prison is enough for some people to not even contemplate committing a criminal act.</a:t>
            </a:r>
            <a:endParaRPr sz="8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0"/>
              </a:spcAft>
              <a:buNone/>
            </a:pPr>
            <a:r>
              <a:rPr lang="en-GB" sz="800">
                <a:solidFill>
                  <a:srgbClr val="1A1A1A"/>
                </a:solidFill>
                <a:latin typeface="Comic Sans MS"/>
                <a:ea typeface="Comic Sans MS"/>
                <a:cs typeface="Comic Sans MS"/>
                <a:sym typeface="Comic Sans MS"/>
              </a:rPr>
              <a:t>Prison sentences are also a message to the wider public that this is what will happen if you commit a crime. Prison advocates would say this is a message to wider society about what is right and wrong and what will happen if you commit a crime. </a:t>
            </a:r>
            <a:endParaRPr sz="8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0"/>
              </a:spcAft>
              <a:buNone/>
            </a:pPr>
            <a:r>
              <a:rPr lang="en-GB" sz="800">
                <a:solidFill>
                  <a:srgbClr val="1A1A1A"/>
                </a:solidFill>
                <a:latin typeface="Comic Sans MS"/>
                <a:ea typeface="Comic Sans MS"/>
                <a:cs typeface="Comic Sans MS"/>
                <a:sym typeface="Comic Sans MS"/>
              </a:rPr>
              <a:t>Additionally, prison advocates argue that prison is such a difficult time for people that the experience should then deter them from committing any further offences. However, we know that is not the case because many individuals who have committed an offence and go to prison then commit further offences. This makes us question, is prison a) effective and b) enough of a deterrence?</a:t>
            </a:r>
            <a:endParaRPr sz="8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1800"/>
              </a:spcAft>
              <a:buNone/>
            </a:pPr>
            <a:r>
              <a:rPr lang="en-GB" sz="800">
                <a:solidFill>
                  <a:srgbClr val="1A1A1A"/>
                </a:solidFill>
                <a:latin typeface="Comic Sans MS"/>
                <a:ea typeface="Comic Sans MS"/>
                <a:cs typeface="Comic Sans MS"/>
                <a:sym typeface="Comic Sans MS"/>
              </a:rPr>
              <a:t>Another argument for prison is that by putting people in prison, we protect the public by ensuring these individuals cannot commit any further offences. Additionally, prison sentences provide a sense of justice to the victims affected by the crime and the public.</a:t>
            </a:r>
            <a:endParaRPr sz="800">
              <a:solidFill>
                <a:schemeClr val="dk1"/>
              </a:solidFill>
              <a:latin typeface="Comic Sans MS"/>
              <a:ea typeface="Comic Sans MS"/>
              <a:cs typeface="Comic Sans MS"/>
              <a:sym typeface="Comic Sans MS"/>
            </a:endParaRPr>
          </a:p>
        </p:txBody>
      </p:sp>
      <p:sp>
        <p:nvSpPr>
          <p:cNvPr id="394" name="Google Shape;394;p62"/>
          <p:cNvSpPr/>
          <p:nvPr/>
        </p:nvSpPr>
        <p:spPr>
          <a:xfrm>
            <a:off x="4711325" y="1098450"/>
            <a:ext cx="43065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900" b="1">
                <a:solidFill>
                  <a:schemeClr val="dk1"/>
                </a:solidFill>
                <a:latin typeface="Comic Sans MS"/>
                <a:ea typeface="Comic Sans MS"/>
                <a:cs typeface="Comic Sans MS"/>
                <a:sym typeface="Comic Sans MS"/>
              </a:rPr>
              <a:t>Arguments against Prisons </a:t>
            </a:r>
            <a:endParaRPr sz="9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900" b="1">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600">
                <a:solidFill>
                  <a:srgbClr val="1A1A1A"/>
                </a:solidFill>
                <a:latin typeface="Comic Sans MS"/>
                <a:ea typeface="Comic Sans MS"/>
                <a:cs typeface="Comic Sans MS"/>
                <a:sym typeface="Comic Sans MS"/>
              </a:rPr>
              <a:t>The first argument would be that prisons do not work. Those advocating for prison reform highlight reoffending statistics as an example of the ineffectiveness of prisons.</a:t>
            </a:r>
            <a:endParaRPr sz="6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0"/>
              </a:spcAft>
              <a:buNone/>
            </a:pPr>
            <a:r>
              <a:rPr lang="en-GB" sz="600">
                <a:solidFill>
                  <a:srgbClr val="1A1A1A"/>
                </a:solidFill>
                <a:latin typeface="Comic Sans MS"/>
                <a:ea typeface="Comic Sans MS"/>
                <a:cs typeface="Comic Sans MS"/>
                <a:sym typeface="Comic Sans MS"/>
              </a:rPr>
              <a:t>The adult reoffending rate for the October to December 2018 cohort was 27.5%.</a:t>
            </a:r>
            <a:endParaRPr sz="6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0"/>
              </a:spcAft>
              <a:buNone/>
            </a:pPr>
            <a:r>
              <a:rPr lang="en-GB" sz="600">
                <a:solidFill>
                  <a:srgbClr val="1A1A1A"/>
                </a:solidFill>
                <a:latin typeface="Comic Sans MS"/>
                <a:ea typeface="Comic Sans MS"/>
                <a:cs typeface="Comic Sans MS"/>
                <a:sym typeface="Comic Sans MS"/>
              </a:rPr>
              <a:t>Almost 101,000 proven re-offences were committed over the one-year follow-up period by around 25,000 adults. Those that reoffended committed on average 3.97 re-offences. [Source – Home Office – Proven reoffending statistics for England and Wales, published October 2020].</a:t>
            </a:r>
            <a:endParaRPr sz="6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0"/>
              </a:spcAft>
              <a:buNone/>
            </a:pPr>
            <a:r>
              <a:rPr lang="en-GB" sz="600">
                <a:solidFill>
                  <a:srgbClr val="1A1A1A"/>
                </a:solidFill>
                <a:latin typeface="Comic Sans MS"/>
                <a:ea typeface="Comic Sans MS"/>
                <a:cs typeface="Comic Sans MS"/>
                <a:sym typeface="Comic Sans MS"/>
              </a:rPr>
              <a:t>Research shows that long prison sentences have little impact on crime. Time in prison can actually make someone more likely to commit crime — by further exposing them to all sorts of criminal elements. Prisons are also costly, using up funds that could go to other government programs that are more effective at fighting crime.</a:t>
            </a:r>
            <a:endParaRPr sz="6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0"/>
              </a:spcAft>
              <a:buNone/>
            </a:pPr>
            <a:r>
              <a:rPr lang="en-GB" sz="600">
                <a:solidFill>
                  <a:srgbClr val="1A1A1A"/>
                </a:solidFill>
                <a:latin typeface="Comic Sans MS"/>
                <a:ea typeface="Comic Sans MS"/>
                <a:cs typeface="Comic Sans MS"/>
                <a:sym typeface="Comic Sans MS"/>
              </a:rPr>
              <a:t>Additionally, there are arguments that prison does not rehabilitate prisoners. While there are some opportunities in prison, this does not always meet the needs of the prisoners and does not help them on their release due to the views people in society have about imprisonment and criminal records. On release, three-fifths of prisoners have no “identified employment or education or training outcome”. If prison punishes people through the experience itself but then does not offer those individuals the opportunity to improve and change their lives once they are released, can we realistically expect people to be rehabilitated and not return to crime?</a:t>
            </a:r>
            <a:endParaRPr sz="600">
              <a:solidFill>
                <a:srgbClr val="1A1A1A"/>
              </a:solidFill>
              <a:latin typeface="Comic Sans MS"/>
              <a:ea typeface="Comic Sans MS"/>
              <a:cs typeface="Comic Sans MS"/>
              <a:sym typeface="Comic Sans MS"/>
            </a:endParaRPr>
          </a:p>
          <a:p>
            <a:pPr marL="0" lvl="0" indent="0" algn="l" rtl="0">
              <a:lnSpc>
                <a:spcPct val="115000"/>
              </a:lnSpc>
              <a:spcBef>
                <a:spcPts val="1800"/>
              </a:spcBef>
              <a:spcAft>
                <a:spcPts val="1800"/>
              </a:spcAft>
              <a:buNone/>
            </a:pPr>
            <a:r>
              <a:rPr lang="en-GB" sz="600">
                <a:solidFill>
                  <a:srgbClr val="1A1A1A"/>
                </a:solidFill>
                <a:latin typeface="Comic Sans MS"/>
                <a:ea typeface="Comic Sans MS"/>
                <a:cs typeface="Comic Sans MS"/>
                <a:sym typeface="Comic Sans MS"/>
              </a:rPr>
              <a:t>Some believe that the whole prison system is an oppressive institution governed by the powerful that cages the marginalised and powerless. They would argue that prison further damages people because it causes further trauma, exposes them to further violence, reinforces disadvantage and creates further crime and social harm. The prison also does very little to tackle the underlying causes of crime in communities.</a:t>
            </a:r>
            <a:endParaRPr sz="10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p:nvPr/>
        </p:nvSpPr>
        <p:spPr>
          <a:xfrm>
            <a:off x="1780650" y="124225"/>
            <a:ext cx="5582700" cy="4575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a:latin typeface="Comic Sans MS"/>
              <a:ea typeface="Comic Sans MS"/>
              <a:cs typeface="Comic Sans MS"/>
              <a:sym typeface="Comic Sans MS"/>
            </a:endParaRPr>
          </a:p>
          <a:p>
            <a:pPr marL="0" lvl="0" indent="0" algn="ctr" rtl="0">
              <a:spcBef>
                <a:spcPts val="0"/>
              </a:spcBef>
              <a:spcAft>
                <a:spcPts val="0"/>
              </a:spcAft>
              <a:buNone/>
            </a:pPr>
            <a:r>
              <a:rPr lang="en-GB" sz="1500" b="1" u="sng">
                <a:latin typeface="Comic Sans MS"/>
                <a:ea typeface="Comic Sans MS"/>
                <a:cs typeface="Comic Sans MS"/>
                <a:sym typeface="Comic Sans MS"/>
              </a:rPr>
              <a:t>Social Control</a:t>
            </a:r>
            <a:endParaRPr sz="1500" b="1" u="sng">
              <a:latin typeface="Comic Sans MS"/>
              <a:ea typeface="Comic Sans MS"/>
              <a:cs typeface="Comic Sans MS"/>
              <a:sym typeface="Comic Sans MS"/>
            </a:endParaRPr>
          </a:p>
          <a:p>
            <a:pPr marL="0" lvl="0" indent="0" algn="l" rtl="0">
              <a:spcBef>
                <a:spcPts val="0"/>
              </a:spcBef>
              <a:spcAft>
                <a:spcPts val="0"/>
              </a:spcAft>
              <a:buNone/>
            </a:pPr>
            <a:endParaRPr sz="1500">
              <a:latin typeface="Comic Sans MS"/>
              <a:ea typeface="Comic Sans MS"/>
              <a:cs typeface="Comic Sans MS"/>
              <a:sym typeface="Comic Sans MS"/>
            </a:endParaRPr>
          </a:p>
        </p:txBody>
      </p:sp>
      <p:sp>
        <p:nvSpPr>
          <p:cNvPr id="92" name="Google Shape;92;p18"/>
          <p:cNvSpPr/>
          <p:nvPr/>
        </p:nvSpPr>
        <p:spPr>
          <a:xfrm>
            <a:off x="220800" y="735950"/>
            <a:ext cx="8702400" cy="948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Much of everyday life is subject to rules, and sociologists are interested in understanding why most people conform to most of these rules most of the time. Sociologists point out that people’s actions and their behaviour are controlled or constrained by the social groups they mix with (e.g. families and peer groups) and by the wider society in which they live. In other words, much of our behaviour is socially controlled. </a:t>
            </a:r>
            <a:endParaRPr sz="1100">
              <a:latin typeface="Comic Sans MS"/>
              <a:ea typeface="Comic Sans MS"/>
              <a:cs typeface="Comic Sans MS"/>
              <a:sym typeface="Comic Sans MS"/>
            </a:endParaRPr>
          </a:p>
        </p:txBody>
      </p:sp>
      <p:sp>
        <p:nvSpPr>
          <p:cNvPr id="93" name="Google Shape;93;p18"/>
          <p:cNvSpPr/>
          <p:nvPr/>
        </p:nvSpPr>
        <p:spPr>
          <a:xfrm>
            <a:off x="220800" y="1838775"/>
            <a:ext cx="55827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Formal Social Control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Formal social control is based on written rules and laws. It is usually associated with the ways in which the state regulates and controls people’s actions and behaviour. The ‘agencies of formal social control’ are the bodies in society that make the laws, enforce them or punish people who break them.</a:t>
            </a:r>
            <a:endParaRPr sz="1100" b="1">
              <a:solidFill>
                <a:schemeClr val="dk1"/>
              </a:solidFill>
              <a:latin typeface="Comic Sans MS"/>
              <a:ea typeface="Comic Sans MS"/>
              <a:cs typeface="Comic Sans MS"/>
              <a:sym typeface="Comic Sans MS"/>
            </a:endParaRPr>
          </a:p>
        </p:txBody>
      </p:sp>
      <p:pic>
        <p:nvPicPr>
          <p:cNvPr id="94" name="Google Shape;94;p18"/>
          <p:cNvPicPr preferRelativeResize="0"/>
          <p:nvPr/>
        </p:nvPicPr>
        <p:blipFill>
          <a:blip r:embed="rId3">
            <a:alphaModFix/>
          </a:blip>
          <a:stretch>
            <a:fillRect/>
          </a:stretch>
        </p:blipFill>
        <p:spPr>
          <a:xfrm>
            <a:off x="5991418" y="1838775"/>
            <a:ext cx="1266430" cy="948600"/>
          </a:xfrm>
          <a:prstGeom prst="rect">
            <a:avLst/>
          </a:prstGeom>
          <a:noFill/>
          <a:ln>
            <a:noFill/>
          </a:ln>
        </p:spPr>
      </p:pic>
      <p:pic>
        <p:nvPicPr>
          <p:cNvPr id="95" name="Google Shape;95;p18"/>
          <p:cNvPicPr preferRelativeResize="0"/>
          <p:nvPr/>
        </p:nvPicPr>
        <p:blipFill>
          <a:blip r:embed="rId4">
            <a:alphaModFix/>
          </a:blip>
          <a:stretch>
            <a:fillRect/>
          </a:stretch>
        </p:blipFill>
        <p:spPr>
          <a:xfrm>
            <a:off x="7445775" y="1838775"/>
            <a:ext cx="1368900" cy="853150"/>
          </a:xfrm>
          <a:prstGeom prst="rect">
            <a:avLst/>
          </a:prstGeom>
          <a:noFill/>
          <a:ln>
            <a:noFill/>
          </a:ln>
        </p:spPr>
      </p:pic>
      <p:pic>
        <p:nvPicPr>
          <p:cNvPr id="96" name="Google Shape;96;p18"/>
          <p:cNvPicPr preferRelativeResize="0"/>
          <p:nvPr/>
        </p:nvPicPr>
        <p:blipFill>
          <a:blip r:embed="rId5">
            <a:alphaModFix/>
          </a:blip>
          <a:stretch>
            <a:fillRect/>
          </a:stretch>
        </p:blipFill>
        <p:spPr>
          <a:xfrm>
            <a:off x="6758225" y="2571744"/>
            <a:ext cx="1368900" cy="766584"/>
          </a:xfrm>
          <a:prstGeom prst="rect">
            <a:avLst/>
          </a:prstGeom>
          <a:noFill/>
          <a:ln>
            <a:noFill/>
          </a:ln>
        </p:spPr>
      </p:pic>
      <p:sp>
        <p:nvSpPr>
          <p:cNvPr id="97" name="Google Shape;97;p18"/>
          <p:cNvSpPr/>
          <p:nvPr/>
        </p:nvSpPr>
        <p:spPr>
          <a:xfrm>
            <a:off x="3340500" y="3453400"/>
            <a:ext cx="55827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Informal Social Control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Informal social control is based on unwritten rules and processes such as the approval or disapproval of other people. It is enforced via social pressure, the reactions of agencies of informal social control. </a:t>
            </a:r>
            <a:endParaRPr sz="1100" b="1">
              <a:solidFill>
                <a:schemeClr val="dk1"/>
              </a:solidFill>
              <a:latin typeface="Comic Sans MS"/>
              <a:ea typeface="Comic Sans MS"/>
              <a:cs typeface="Comic Sans MS"/>
              <a:sym typeface="Comic Sans MS"/>
            </a:endParaRPr>
          </a:p>
        </p:txBody>
      </p:sp>
      <p:pic>
        <p:nvPicPr>
          <p:cNvPr id="98" name="Google Shape;98;p18"/>
          <p:cNvPicPr preferRelativeResize="0"/>
          <p:nvPr/>
        </p:nvPicPr>
        <p:blipFill>
          <a:blip r:embed="rId6">
            <a:alphaModFix/>
          </a:blip>
          <a:stretch>
            <a:fillRect/>
          </a:stretch>
        </p:blipFill>
        <p:spPr>
          <a:xfrm>
            <a:off x="220793" y="3453393"/>
            <a:ext cx="1266425" cy="919723"/>
          </a:xfrm>
          <a:prstGeom prst="rect">
            <a:avLst/>
          </a:prstGeom>
          <a:noFill/>
          <a:ln>
            <a:noFill/>
          </a:ln>
        </p:spPr>
      </p:pic>
      <p:pic>
        <p:nvPicPr>
          <p:cNvPr id="99" name="Google Shape;99;p18"/>
          <p:cNvPicPr preferRelativeResize="0"/>
          <p:nvPr/>
        </p:nvPicPr>
        <p:blipFill>
          <a:blip r:embed="rId7">
            <a:alphaModFix/>
          </a:blip>
          <a:stretch>
            <a:fillRect/>
          </a:stretch>
        </p:blipFill>
        <p:spPr>
          <a:xfrm>
            <a:off x="2236823" y="3855086"/>
            <a:ext cx="987350" cy="657025"/>
          </a:xfrm>
          <a:prstGeom prst="rect">
            <a:avLst/>
          </a:prstGeom>
          <a:noFill/>
          <a:ln>
            <a:noFill/>
          </a:ln>
        </p:spPr>
      </p:pic>
      <p:pic>
        <p:nvPicPr>
          <p:cNvPr id="100" name="Google Shape;100;p18"/>
          <p:cNvPicPr preferRelativeResize="0"/>
          <p:nvPr/>
        </p:nvPicPr>
        <p:blipFill>
          <a:blip r:embed="rId8">
            <a:alphaModFix/>
          </a:blip>
          <a:stretch>
            <a:fillRect/>
          </a:stretch>
        </p:blipFill>
        <p:spPr>
          <a:xfrm>
            <a:off x="1487223" y="3453400"/>
            <a:ext cx="1173250" cy="657025"/>
          </a:xfrm>
          <a:prstGeom prst="rect">
            <a:avLst/>
          </a:prstGeom>
          <a:noFill/>
          <a:ln>
            <a:noFill/>
          </a:ln>
        </p:spPr>
      </p:pic>
      <p:pic>
        <p:nvPicPr>
          <p:cNvPr id="101" name="Google Shape;101;p18"/>
          <p:cNvPicPr preferRelativeResize="0"/>
          <p:nvPr/>
        </p:nvPicPr>
        <p:blipFill>
          <a:blip r:embed="rId9">
            <a:alphaModFix/>
          </a:blip>
          <a:stretch>
            <a:fillRect/>
          </a:stretch>
        </p:blipFill>
        <p:spPr>
          <a:xfrm>
            <a:off x="616288" y="4264650"/>
            <a:ext cx="987350" cy="657038"/>
          </a:xfrm>
          <a:prstGeom prst="rect">
            <a:avLst/>
          </a:prstGeom>
          <a:noFill/>
          <a:ln>
            <a:noFill/>
          </a:ln>
        </p:spPr>
      </p:pic>
      <p:pic>
        <p:nvPicPr>
          <p:cNvPr id="102" name="Google Shape;102;p18"/>
          <p:cNvPicPr preferRelativeResize="0"/>
          <p:nvPr/>
        </p:nvPicPr>
        <p:blipFill>
          <a:blip r:embed="rId10">
            <a:alphaModFix/>
          </a:blip>
          <a:stretch>
            <a:fillRect/>
          </a:stretch>
        </p:blipFill>
        <p:spPr>
          <a:xfrm>
            <a:off x="1440637" y="4264650"/>
            <a:ext cx="1266425" cy="6953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p:nvPr/>
        </p:nvSpPr>
        <p:spPr>
          <a:xfrm>
            <a:off x="1780650" y="124225"/>
            <a:ext cx="5582700" cy="4575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a:latin typeface="Comic Sans MS"/>
              <a:ea typeface="Comic Sans MS"/>
              <a:cs typeface="Comic Sans MS"/>
              <a:sym typeface="Comic Sans MS"/>
            </a:endParaRPr>
          </a:p>
          <a:p>
            <a:pPr marL="0" lvl="0" indent="0" algn="ctr" rtl="0">
              <a:spcBef>
                <a:spcPts val="0"/>
              </a:spcBef>
              <a:spcAft>
                <a:spcPts val="0"/>
              </a:spcAft>
              <a:buNone/>
            </a:pPr>
            <a:r>
              <a:rPr lang="en-GB" sz="1500" b="1" u="sng">
                <a:latin typeface="Comic Sans MS"/>
                <a:ea typeface="Comic Sans MS"/>
                <a:cs typeface="Comic Sans MS"/>
                <a:sym typeface="Comic Sans MS"/>
              </a:rPr>
              <a:t>Social Rules</a:t>
            </a:r>
            <a:endParaRPr sz="1500" b="1" u="sng">
              <a:latin typeface="Comic Sans MS"/>
              <a:ea typeface="Comic Sans MS"/>
              <a:cs typeface="Comic Sans MS"/>
              <a:sym typeface="Comic Sans MS"/>
            </a:endParaRPr>
          </a:p>
          <a:p>
            <a:pPr marL="0" lvl="0" indent="0" algn="l" rtl="0">
              <a:spcBef>
                <a:spcPts val="0"/>
              </a:spcBef>
              <a:spcAft>
                <a:spcPts val="0"/>
              </a:spcAft>
              <a:buNone/>
            </a:pPr>
            <a:endParaRPr sz="1500">
              <a:latin typeface="Comic Sans MS"/>
              <a:ea typeface="Comic Sans MS"/>
              <a:cs typeface="Comic Sans MS"/>
              <a:sym typeface="Comic Sans MS"/>
            </a:endParaRPr>
          </a:p>
        </p:txBody>
      </p:sp>
      <p:sp>
        <p:nvSpPr>
          <p:cNvPr id="108" name="Google Shape;108;p19"/>
          <p:cNvSpPr/>
          <p:nvPr/>
        </p:nvSpPr>
        <p:spPr>
          <a:xfrm>
            <a:off x="220800" y="844875"/>
            <a:ext cx="55827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Formal Social Rules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Formal rules are rules which are written down, for example in the form of laws or codes of conduct.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Formal rules guide people’s behaviour in many social settings such as schools, workplaces, police stations and on public transport.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These formal written rules have official status, and official sanctions are usually imposed on those caught breaking them. </a:t>
            </a:r>
            <a:endParaRPr sz="1100">
              <a:solidFill>
                <a:schemeClr val="dk1"/>
              </a:solidFill>
              <a:latin typeface="Comic Sans MS"/>
              <a:ea typeface="Comic Sans MS"/>
              <a:cs typeface="Comic Sans MS"/>
              <a:sym typeface="Comic Sans MS"/>
            </a:endParaRPr>
          </a:p>
        </p:txBody>
      </p:sp>
      <p:sp>
        <p:nvSpPr>
          <p:cNvPr id="109" name="Google Shape;109;p19"/>
          <p:cNvSpPr/>
          <p:nvPr/>
        </p:nvSpPr>
        <p:spPr>
          <a:xfrm>
            <a:off x="3340500" y="3051713"/>
            <a:ext cx="5582700" cy="14604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dk1"/>
                </a:solidFill>
                <a:latin typeface="Comic Sans MS"/>
                <a:ea typeface="Comic Sans MS"/>
                <a:cs typeface="Comic Sans MS"/>
                <a:sym typeface="Comic Sans MS"/>
              </a:rPr>
              <a:t>Informal Social Rules </a:t>
            </a:r>
            <a:endParaRPr sz="11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100">
                <a:solidFill>
                  <a:schemeClr val="dk1"/>
                </a:solidFill>
                <a:latin typeface="Comic Sans MS"/>
                <a:ea typeface="Comic Sans MS"/>
                <a:cs typeface="Comic Sans MS"/>
                <a:sym typeface="Comic Sans MS"/>
              </a:rPr>
              <a:t>We usually do not give much thought to the informal rules that guide many aspects of social life. They are ‘taken-for-granted’ or unwritten rules or guidelines on how we are expected to behave in particular social settings. Even though we may not always conscious think about the informal rules that govern social life, they can still have a powerful influence over how we behave in particular situations. These informal rules do not have official status. People may apply negative sanctions to those caught breaking informal rules. </a:t>
            </a:r>
            <a:endParaRPr sz="1100">
              <a:solidFill>
                <a:schemeClr val="dk1"/>
              </a:solidFill>
              <a:latin typeface="Comic Sans MS"/>
              <a:ea typeface="Comic Sans MS"/>
              <a:cs typeface="Comic Sans MS"/>
              <a:sym typeface="Comic Sans MS"/>
            </a:endParaRPr>
          </a:p>
        </p:txBody>
      </p:sp>
      <p:pic>
        <p:nvPicPr>
          <p:cNvPr id="110" name="Google Shape;110;p19"/>
          <p:cNvPicPr preferRelativeResize="0"/>
          <p:nvPr/>
        </p:nvPicPr>
        <p:blipFill>
          <a:blip r:embed="rId3">
            <a:alphaModFix/>
          </a:blip>
          <a:stretch>
            <a:fillRect/>
          </a:stretch>
        </p:blipFill>
        <p:spPr>
          <a:xfrm>
            <a:off x="6026575" y="698900"/>
            <a:ext cx="1336775" cy="1354750"/>
          </a:xfrm>
          <a:prstGeom prst="rect">
            <a:avLst/>
          </a:prstGeom>
          <a:noFill/>
          <a:ln>
            <a:noFill/>
          </a:ln>
        </p:spPr>
      </p:pic>
      <p:pic>
        <p:nvPicPr>
          <p:cNvPr id="111" name="Google Shape;111;p19"/>
          <p:cNvPicPr preferRelativeResize="0"/>
          <p:nvPr/>
        </p:nvPicPr>
        <p:blipFill>
          <a:blip r:embed="rId4">
            <a:alphaModFix/>
          </a:blip>
          <a:stretch>
            <a:fillRect/>
          </a:stretch>
        </p:blipFill>
        <p:spPr>
          <a:xfrm>
            <a:off x="7363350" y="1756525"/>
            <a:ext cx="1582000" cy="1052750"/>
          </a:xfrm>
          <a:prstGeom prst="rect">
            <a:avLst/>
          </a:prstGeom>
          <a:noFill/>
          <a:ln>
            <a:noFill/>
          </a:ln>
        </p:spPr>
      </p:pic>
      <p:pic>
        <p:nvPicPr>
          <p:cNvPr id="112" name="Google Shape;112;p19"/>
          <p:cNvPicPr preferRelativeResize="0"/>
          <p:nvPr/>
        </p:nvPicPr>
        <p:blipFill>
          <a:blip r:embed="rId5">
            <a:alphaModFix/>
          </a:blip>
          <a:stretch>
            <a:fillRect/>
          </a:stretch>
        </p:blipFill>
        <p:spPr>
          <a:xfrm>
            <a:off x="423450" y="2809275"/>
            <a:ext cx="2466975" cy="184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endParaRPr sz="2300">
              <a:latin typeface="Comic Sans MS"/>
              <a:ea typeface="Comic Sans MS"/>
              <a:cs typeface="Comic Sans MS"/>
              <a:sym typeface="Comic Sans MS"/>
            </a:endParaRPr>
          </a:p>
          <a:p>
            <a:pPr marL="0" lvl="0" indent="0" algn="ctr" rtl="0">
              <a:spcBef>
                <a:spcPts val="0"/>
              </a:spcBef>
              <a:spcAft>
                <a:spcPts val="0"/>
              </a:spcAft>
              <a:buNone/>
            </a:pPr>
            <a:r>
              <a:rPr lang="en-GB" sz="3200" b="1" u="sng">
                <a:latin typeface="Comic Sans MS"/>
                <a:ea typeface="Comic Sans MS"/>
                <a:cs typeface="Comic Sans MS"/>
                <a:sym typeface="Comic Sans MS"/>
              </a:rPr>
              <a:t>Types of Family</a:t>
            </a:r>
            <a:endParaRPr sz="3200" b="1" u="sng">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a:p>
            <a:pPr marL="0" lvl="0" indent="0" algn="l" rtl="0">
              <a:spcBef>
                <a:spcPts val="0"/>
              </a:spcBef>
              <a:spcAft>
                <a:spcPts val="0"/>
              </a:spcAft>
              <a:buNone/>
            </a:pPr>
            <a:endParaRPr sz="2300">
              <a:latin typeface="Comic Sans MS"/>
              <a:ea typeface="Comic Sans MS"/>
              <a:cs typeface="Comic Sans MS"/>
              <a:sym typeface="Comic Sans MS"/>
            </a:endParaRPr>
          </a:p>
        </p:txBody>
      </p:sp>
      <p:sp>
        <p:nvSpPr>
          <p:cNvPr id="118" name="Google Shape;118;p20"/>
          <p:cNvSpPr/>
          <p:nvPr/>
        </p:nvSpPr>
        <p:spPr>
          <a:xfrm>
            <a:off x="1040700" y="1143450"/>
            <a:ext cx="7062600" cy="2856600"/>
          </a:xfrm>
          <a:prstGeom prst="rect">
            <a:avLst/>
          </a:prstGeom>
          <a:solidFill>
            <a:srgbClr val="FFF2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u="sng">
                <a:latin typeface="Comic Sans MS"/>
                <a:ea typeface="Comic Sans MS"/>
                <a:cs typeface="Comic Sans MS"/>
                <a:sym typeface="Comic Sans MS"/>
              </a:rPr>
              <a:t>Perspectives on Crime and Deviance </a:t>
            </a:r>
            <a:endParaRPr sz="4000" b="1" u="sng">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p:nvPr/>
        </p:nvSpPr>
        <p:spPr>
          <a:xfrm>
            <a:off x="265625" y="265850"/>
            <a:ext cx="60348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Durkheim </a:t>
            </a:r>
            <a:endParaRPr sz="2000" b="1" i="0" u="sng" strike="noStrike" cap="none">
              <a:solidFill>
                <a:srgbClr val="000000"/>
              </a:solidFill>
              <a:latin typeface="Comic Sans MS"/>
              <a:ea typeface="Comic Sans MS"/>
              <a:cs typeface="Comic Sans MS"/>
              <a:sym typeface="Comic Sans MS"/>
            </a:endParaRPr>
          </a:p>
        </p:txBody>
      </p:sp>
      <p:sp>
        <p:nvSpPr>
          <p:cNvPr id="124" name="Google Shape;124;p21"/>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Durkheim points out that crime exists in all societies. Despite this, he does not think it is possible to define crimes simply as all actions that are harmful to society. If this were the case then exactly the same acts would be seen as crimes in every society.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Durkheim argues that all crimes have just one thing in common: they are all acts that are disapproved of by the members of the society in which they take place.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Durkheim argues that crime is a vital and necessary part of all healthy societies. This is because it performs key functions in society. Some crimes (particularly violent crimes where the victims are young children or elderly/disabled people) produce a deep sense of shock and outrage among the vast majority of people. This reaction helps to remind everyone of the boundaries between acceptable and unacceptable behaviour. </a:t>
            </a: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1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When a serious crime is committed today it gets a lot of publicity in the media. The publicity surrounding crimes and the punishment of offenders both have an important role in helping to bring people together. They reinforce the values and beliefs that the majority of people in society hold. By binding people together in this way, crime can contribute to social cohesion. For this reason, Durkheim believed that criminals play a definite role in society. He pointed out, however, that crime becomes dysfunctional or harmful to society when there is too much of it or not enough. </a:t>
            </a:r>
            <a:endParaRPr>
              <a:latin typeface="Comic Sans MS"/>
              <a:ea typeface="Comic Sans MS"/>
              <a:cs typeface="Comic Sans MS"/>
              <a:sym typeface="Comic Sans MS"/>
            </a:endParaRPr>
          </a:p>
        </p:txBody>
      </p:sp>
      <p:sp>
        <p:nvSpPr>
          <p:cNvPr id="125" name="Google Shape;125;p21"/>
          <p:cNvSpPr/>
          <p:nvPr/>
        </p:nvSpPr>
        <p:spPr>
          <a:xfrm>
            <a:off x="6487025" y="265850"/>
            <a:ext cx="2440200" cy="617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pic>
        <p:nvPicPr>
          <p:cNvPr id="126" name="Google Shape;126;p21"/>
          <p:cNvPicPr preferRelativeResize="0"/>
          <p:nvPr/>
        </p:nvPicPr>
        <p:blipFill rotWithShape="1">
          <a:blip r:embed="rId3">
            <a:alphaModFix/>
          </a:blip>
          <a:srcRect/>
          <a:stretch/>
        </p:blipFill>
        <p:spPr>
          <a:xfrm>
            <a:off x="6487025" y="1342725"/>
            <a:ext cx="2440200" cy="332985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8992</Words>
  <Application>Microsoft Office PowerPoint</Application>
  <PresentationFormat>On-screen Show (16:9)</PresentationFormat>
  <Paragraphs>431</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Comic Sans MS</vt:lpstr>
      <vt:lpstr>Noto Sans Symbols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rachael howlett</cp:lastModifiedBy>
  <cp:revision>1</cp:revision>
  <dcterms:modified xsi:type="dcterms:W3CDTF">2024-08-28T14:58:44Z</dcterms:modified>
</cp:coreProperties>
</file>