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jWbU+CdcRGQkiClAx+xRuEifCq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21A42B-154A-421C-9DB9-FE6BB7F22A03}">
  <a:tblStyle styleId="{A121A42B-154A-421C-9DB9-FE6BB7F22A0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c82e364981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2c82e364981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c85b166fe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2c85b166fe4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c82e364981_3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2c82e364981_3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5" name="Google Shape;19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c82e364981_3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2c82e364981_3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3" name="Google Shape;383;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c85b166fe4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2c85b166fe4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4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5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5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5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5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5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5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5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5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5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5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5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People"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en.wikipedia.org/wiki/Identity_(social_scienc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1040700" y="1143450"/>
            <a:ext cx="7062600" cy="2856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a:solidFill>
                  <a:srgbClr val="000000"/>
                </a:solidFill>
                <a:latin typeface="Comic Sans MS"/>
                <a:ea typeface="Comic Sans MS"/>
                <a:cs typeface="Comic Sans MS"/>
                <a:sym typeface="Comic Sans MS"/>
              </a:rPr>
              <a:t>GCSE Sociology </a:t>
            </a:r>
            <a:endParaRPr sz="32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200"/>
              <a:buFont typeface="Arial"/>
              <a:buNone/>
            </a:pPr>
            <a:endParaRPr sz="32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a:solidFill>
                  <a:srgbClr val="000000"/>
                </a:solidFill>
                <a:latin typeface="Comic Sans MS"/>
                <a:ea typeface="Comic Sans MS"/>
                <a:cs typeface="Comic Sans MS"/>
                <a:sym typeface="Comic Sans MS"/>
              </a:rPr>
              <a:t>Education (Paper 1)</a:t>
            </a:r>
            <a:endParaRPr sz="32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200"/>
              <a:buFont typeface="Arial"/>
              <a:buNone/>
            </a:pPr>
            <a:endParaRPr sz="32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200"/>
              <a:buFont typeface="Arial"/>
              <a:buNone/>
            </a:pPr>
            <a:r>
              <a:rPr lang="en-GB" sz="3200" b="1" i="0" u="sng" strike="noStrike" cap="none">
                <a:solidFill>
                  <a:srgbClr val="000000"/>
                </a:solidFill>
                <a:latin typeface="Comic Sans MS"/>
                <a:ea typeface="Comic Sans MS"/>
                <a:cs typeface="Comic Sans MS"/>
                <a:sym typeface="Comic Sans MS"/>
              </a:rPr>
              <a:t>Key Information</a:t>
            </a:r>
            <a:endParaRPr sz="32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c82e364981_3_0"/>
          <p:cNvSpPr/>
          <p:nvPr/>
        </p:nvSpPr>
        <p:spPr>
          <a:xfrm>
            <a:off x="2951100" y="89000"/>
            <a:ext cx="32418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1" i="0" u="sng" strike="noStrike" cap="none">
                <a:solidFill>
                  <a:srgbClr val="000000"/>
                </a:solidFill>
                <a:latin typeface="Comic Sans MS"/>
                <a:ea typeface="Comic Sans MS"/>
                <a:cs typeface="Comic Sans MS"/>
                <a:sym typeface="Comic Sans MS"/>
              </a:rPr>
              <a:t>Marketisation</a:t>
            </a:r>
            <a:endParaRPr sz="12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p:txBody>
      </p:sp>
      <p:sp>
        <p:nvSpPr>
          <p:cNvPr id="113" name="Google Shape;113;g2c82e364981_3_0"/>
          <p:cNvSpPr/>
          <p:nvPr/>
        </p:nvSpPr>
        <p:spPr>
          <a:xfrm>
            <a:off x="227850" y="657325"/>
            <a:ext cx="8688300" cy="4046700"/>
          </a:xfrm>
          <a:prstGeom prst="rect">
            <a:avLst/>
          </a:prstGeom>
          <a:solidFill>
            <a:srgbClr val="EEEEEE"/>
          </a:solidFill>
          <a:ln w="3810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b="1">
                <a:latin typeface="Comic Sans MS"/>
                <a:ea typeface="Comic Sans MS"/>
                <a:cs typeface="Comic Sans MS"/>
                <a:sym typeface="Comic Sans MS"/>
              </a:rPr>
              <a:t>National Curriculum </a:t>
            </a:r>
            <a:endParaRPr sz="1200" b="1">
              <a:latin typeface="Comic Sans MS"/>
              <a:ea typeface="Comic Sans MS"/>
              <a:cs typeface="Comic Sans MS"/>
              <a:sym typeface="Comic Sans MS"/>
            </a:endParaRPr>
          </a:p>
          <a:p>
            <a:pPr marL="0" lvl="0" indent="0" algn="l" rtl="0">
              <a:spcBef>
                <a:spcPts val="0"/>
              </a:spcBef>
              <a:spcAft>
                <a:spcPts val="0"/>
              </a:spcAft>
              <a:buNone/>
            </a:pPr>
            <a:r>
              <a:rPr lang="en-GB" sz="1200">
                <a:latin typeface="Comic Sans MS"/>
                <a:ea typeface="Comic Sans MS"/>
                <a:cs typeface="Comic Sans MS"/>
                <a:sym typeface="Comic Sans MS"/>
              </a:rPr>
              <a:t>All children have access to the </a:t>
            </a:r>
            <a:r>
              <a:rPr lang="en-GB" sz="1200" u="sng">
                <a:latin typeface="Comic Sans MS"/>
                <a:ea typeface="Comic Sans MS"/>
                <a:cs typeface="Comic Sans MS"/>
                <a:sym typeface="Comic Sans MS"/>
              </a:rPr>
              <a:t>same quality of education</a:t>
            </a:r>
            <a:r>
              <a:rPr lang="en-GB" sz="1200">
                <a:latin typeface="Comic Sans MS"/>
                <a:ea typeface="Comic Sans MS"/>
                <a:cs typeface="Comic Sans MS"/>
                <a:sym typeface="Comic Sans MS"/>
              </a:rPr>
              <a:t> no matter where they live in the country </a:t>
            </a:r>
            <a:endParaRPr sz="1200">
              <a:latin typeface="Comic Sans MS"/>
              <a:ea typeface="Comic Sans MS"/>
              <a:cs typeface="Comic Sans MS"/>
              <a:sym typeface="Comic Sans MS"/>
            </a:endParaRPr>
          </a:p>
          <a:p>
            <a:pPr marL="0" lvl="0" indent="0" algn="l" rtl="0">
              <a:spcBef>
                <a:spcPts val="0"/>
              </a:spcBef>
              <a:spcAft>
                <a:spcPts val="0"/>
              </a:spcAft>
              <a:buNone/>
            </a:pPr>
            <a:r>
              <a:rPr lang="en-GB" sz="1200" b="1">
                <a:latin typeface="Comic Sans MS"/>
                <a:ea typeface="Comic Sans MS"/>
                <a:cs typeface="Comic Sans MS"/>
                <a:sym typeface="Comic Sans MS"/>
              </a:rPr>
              <a:t>League Tables </a:t>
            </a:r>
            <a:endParaRPr sz="1200" b="1">
              <a:latin typeface="Comic Sans MS"/>
              <a:ea typeface="Comic Sans MS"/>
              <a:cs typeface="Comic Sans MS"/>
              <a:sym typeface="Comic Sans MS"/>
            </a:endParaRPr>
          </a:p>
          <a:p>
            <a:pPr marL="0" lvl="0" indent="0" algn="l" rtl="0">
              <a:spcBef>
                <a:spcPts val="0"/>
              </a:spcBef>
              <a:spcAft>
                <a:spcPts val="0"/>
              </a:spcAft>
              <a:buNone/>
            </a:pPr>
            <a:r>
              <a:rPr lang="en-GB" sz="1200">
                <a:latin typeface="Comic Sans MS"/>
                <a:ea typeface="Comic Sans MS"/>
                <a:cs typeface="Comic Sans MS"/>
                <a:sym typeface="Comic Sans MS"/>
              </a:rPr>
              <a:t>Designed to give parents more choice and raise standards through competition. </a:t>
            </a:r>
            <a:endParaRPr sz="1200">
              <a:latin typeface="Comic Sans MS"/>
              <a:ea typeface="Comic Sans MS"/>
              <a:cs typeface="Comic Sans MS"/>
              <a:sym typeface="Comic Sans MS"/>
            </a:endParaRPr>
          </a:p>
          <a:p>
            <a:pPr marL="0" lvl="0" indent="0" algn="l" rtl="0">
              <a:spcBef>
                <a:spcPts val="0"/>
              </a:spcBef>
              <a:spcAft>
                <a:spcPts val="0"/>
              </a:spcAft>
              <a:buNone/>
            </a:pPr>
            <a:r>
              <a:rPr lang="en-GB" sz="1200" b="1">
                <a:latin typeface="Comic Sans MS"/>
                <a:ea typeface="Comic Sans MS"/>
                <a:cs typeface="Comic Sans MS"/>
                <a:sym typeface="Comic Sans MS"/>
              </a:rPr>
              <a:t>SAT’s </a:t>
            </a:r>
            <a:endParaRPr sz="1200" b="1">
              <a:latin typeface="Comic Sans MS"/>
              <a:ea typeface="Comic Sans MS"/>
              <a:cs typeface="Comic Sans MS"/>
              <a:sym typeface="Comic Sans MS"/>
            </a:endParaRPr>
          </a:p>
          <a:p>
            <a:pPr marL="0" lvl="0" indent="0" algn="l" rtl="0">
              <a:spcBef>
                <a:spcPts val="0"/>
              </a:spcBef>
              <a:spcAft>
                <a:spcPts val="0"/>
              </a:spcAft>
              <a:buNone/>
            </a:pPr>
            <a:r>
              <a:rPr lang="en-GB" sz="1200">
                <a:latin typeface="Comic Sans MS"/>
                <a:ea typeface="Comic Sans MS"/>
                <a:cs typeface="Comic Sans MS"/>
                <a:sym typeface="Comic Sans MS"/>
              </a:rPr>
              <a:t>Testing – 11 and 16 (used to be 7 and 14 but changed under Labour)</a:t>
            </a:r>
            <a:endParaRPr sz="1200">
              <a:latin typeface="Comic Sans MS"/>
              <a:ea typeface="Comic Sans MS"/>
              <a:cs typeface="Comic Sans MS"/>
              <a:sym typeface="Comic Sans MS"/>
            </a:endParaRPr>
          </a:p>
          <a:p>
            <a:pPr marL="0" lvl="0" indent="0" algn="l" rtl="0">
              <a:spcBef>
                <a:spcPts val="0"/>
              </a:spcBef>
              <a:spcAft>
                <a:spcPts val="0"/>
              </a:spcAft>
              <a:buNone/>
            </a:pPr>
            <a:r>
              <a:rPr lang="en-GB" sz="1200">
                <a:latin typeface="Comic Sans MS"/>
                <a:ea typeface="Comic Sans MS"/>
                <a:cs typeface="Comic Sans MS"/>
                <a:sym typeface="Comic Sans MS"/>
              </a:rPr>
              <a:t>National targets are set in order to monitor if the system is working (raise standards by identifying problems = intervention) </a:t>
            </a:r>
            <a:endParaRPr sz="1200">
              <a:latin typeface="Comic Sans MS"/>
              <a:ea typeface="Comic Sans MS"/>
              <a:cs typeface="Comic Sans MS"/>
              <a:sym typeface="Comic Sans MS"/>
            </a:endParaRPr>
          </a:p>
          <a:p>
            <a:pPr marL="0" lvl="0" indent="0" algn="l" rtl="0">
              <a:spcBef>
                <a:spcPts val="0"/>
              </a:spcBef>
              <a:spcAft>
                <a:spcPts val="0"/>
              </a:spcAft>
              <a:buNone/>
            </a:pPr>
            <a:r>
              <a:rPr lang="en-GB" sz="1200">
                <a:latin typeface="Comic Sans MS"/>
                <a:ea typeface="Comic Sans MS"/>
                <a:cs typeface="Comic Sans MS"/>
                <a:sym typeface="Comic Sans MS"/>
              </a:rPr>
              <a:t>Parents have more choice because they can compare the results of different schools. </a:t>
            </a:r>
            <a:endParaRPr sz="1200">
              <a:latin typeface="Comic Sans MS"/>
              <a:ea typeface="Comic Sans MS"/>
              <a:cs typeface="Comic Sans MS"/>
              <a:sym typeface="Comic Sans MS"/>
            </a:endParaRPr>
          </a:p>
          <a:p>
            <a:pPr marL="0" lvl="0" indent="0" algn="l" rtl="0">
              <a:spcBef>
                <a:spcPts val="0"/>
              </a:spcBef>
              <a:spcAft>
                <a:spcPts val="0"/>
              </a:spcAft>
              <a:buNone/>
            </a:pPr>
            <a:r>
              <a:rPr lang="en-GB" sz="1200" b="1">
                <a:latin typeface="Comic Sans MS"/>
                <a:ea typeface="Comic Sans MS"/>
                <a:cs typeface="Comic Sans MS"/>
                <a:sym typeface="Comic Sans MS"/>
              </a:rPr>
              <a:t>Formula Funding </a:t>
            </a:r>
            <a:endParaRPr sz="1200" b="1">
              <a:latin typeface="Comic Sans MS"/>
              <a:ea typeface="Comic Sans MS"/>
              <a:cs typeface="Comic Sans MS"/>
              <a:sym typeface="Comic Sans MS"/>
            </a:endParaRPr>
          </a:p>
          <a:p>
            <a:pPr marL="0" lvl="0" indent="0" algn="l" rtl="0">
              <a:spcBef>
                <a:spcPts val="0"/>
              </a:spcBef>
              <a:spcAft>
                <a:spcPts val="0"/>
              </a:spcAft>
              <a:buNone/>
            </a:pPr>
            <a:r>
              <a:rPr lang="en-GB" sz="1200">
                <a:latin typeface="Comic Sans MS"/>
                <a:ea typeface="Comic Sans MS"/>
                <a:cs typeface="Comic Sans MS"/>
                <a:sym typeface="Comic Sans MS"/>
              </a:rPr>
              <a:t>Schools and colleges are funded by a formula which is based on the </a:t>
            </a:r>
            <a:r>
              <a:rPr lang="en-GB" sz="1200" u="sng">
                <a:latin typeface="Comic Sans MS"/>
                <a:ea typeface="Comic Sans MS"/>
                <a:cs typeface="Comic Sans MS"/>
                <a:sym typeface="Comic Sans MS"/>
              </a:rPr>
              <a:t>number of students they attract</a:t>
            </a:r>
            <a:r>
              <a:rPr lang="en-GB" sz="1200">
                <a:latin typeface="Comic Sans MS"/>
                <a:ea typeface="Comic Sans MS"/>
                <a:cs typeface="Comic Sans MS"/>
                <a:sym typeface="Comic Sans MS"/>
              </a:rPr>
              <a:t>. The aim of this initiative is to drive up standards by rewarding successful schools (competition) </a:t>
            </a:r>
            <a:endParaRPr sz="1200">
              <a:latin typeface="Comic Sans MS"/>
              <a:ea typeface="Comic Sans MS"/>
              <a:cs typeface="Comic Sans MS"/>
              <a:sym typeface="Comic Sans MS"/>
            </a:endParaRPr>
          </a:p>
          <a:p>
            <a:pPr marL="0" lvl="0" indent="0" algn="l" rtl="0">
              <a:spcBef>
                <a:spcPts val="0"/>
              </a:spcBef>
              <a:spcAft>
                <a:spcPts val="0"/>
              </a:spcAft>
              <a:buNone/>
            </a:pPr>
            <a:r>
              <a:rPr lang="en-GB" sz="1200" b="1">
                <a:latin typeface="Comic Sans MS"/>
                <a:ea typeface="Comic Sans MS"/>
                <a:cs typeface="Comic Sans MS"/>
                <a:sym typeface="Comic Sans MS"/>
              </a:rPr>
              <a:t>Open enrolment </a:t>
            </a:r>
            <a:endParaRPr sz="1200" b="1">
              <a:latin typeface="Comic Sans MS"/>
              <a:ea typeface="Comic Sans MS"/>
              <a:cs typeface="Comic Sans MS"/>
              <a:sym typeface="Comic Sans MS"/>
            </a:endParaRPr>
          </a:p>
          <a:p>
            <a:pPr marL="0" lvl="0" indent="0" algn="l" rtl="0">
              <a:spcBef>
                <a:spcPts val="0"/>
              </a:spcBef>
              <a:spcAft>
                <a:spcPts val="0"/>
              </a:spcAft>
              <a:buNone/>
            </a:pPr>
            <a:r>
              <a:rPr lang="en-GB" sz="1200">
                <a:latin typeface="Comic Sans MS"/>
                <a:ea typeface="Comic Sans MS"/>
                <a:cs typeface="Comic Sans MS"/>
                <a:sym typeface="Comic Sans MS"/>
              </a:rPr>
              <a:t>Parents are allowed to express a preference for the school of their choice. The idea behind this is that </a:t>
            </a:r>
            <a:r>
              <a:rPr lang="en-GB" sz="1200" u="sng">
                <a:latin typeface="Comic Sans MS"/>
                <a:ea typeface="Comic Sans MS"/>
                <a:cs typeface="Comic Sans MS"/>
                <a:sym typeface="Comic Sans MS"/>
              </a:rPr>
              <a:t>schools would have to compete with each other to attract pupils thus raising standards</a:t>
            </a:r>
            <a:r>
              <a:rPr lang="en-GB" sz="1200">
                <a:latin typeface="Comic Sans MS"/>
                <a:ea typeface="Comic Sans MS"/>
                <a:cs typeface="Comic Sans MS"/>
                <a:sym typeface="Comic Sans MS"/>
              </a:rPr>
              <a:t> </a:t>
            </a:r>
            <a:endParaRPr sz="1200">
              <a:latin typeface="Comic Sans MS"/>
              <a:ea typeface="Comic Sans MS"/>
              <a:cs typeface="Comic Sans MS"/>
              <a:sym typeface="Comic Sans MS"/>
            </a:endParaRPr>
          </a:p>
          <a:p>
            <a:pPr marL="0" lvl="0" indent="0" algn="l" rtl="0">
              <a:spcBef>
                <a:spcPts val="0"/>
              </a:spcBef>
              <a:spcAft>
                <a:spcPts val="0"/>
              </a:spcAft>
              <a:buNone/>
            </a:pPr>
            <a:r>
              <a:rPr lang="en-GB" sz="1200" b="1">
                <a:latin typeface="Comic Sans MS"/>
                <a:ea typeface="Comic Sans MS"/>
                <a:cs typeface="Comic Sans MS"/>
                <a:sym typeface="Comic Sans MS"/>
              </a:rPr>
              <a:t>Ofsted</a:t>
            </a:r>
            <a:endParaRPr sz="1200" b="1">
              <a:latin typeface="Comic Sans MS"/>
              <a:ea typeface="Comic Sans MS"/>
              <a:cs typeface="Comic Sans MS"/>
              <a:sym typeface="Comic Sans MS"/>
            </a:endParaRPr>
          </a:p>
          <a:p>
            <a:pPr marL="0" lvl="0" indent="0" algn="l" rtl="0">
              <a:spcBef>
                <a:spcPts val="0"/>
              </a:spcBef>
              <a:spcAft>
                <a:spcPts val="0"/>
              </a:spcAft>
              <a:buNone/>
            </a:pPr>
            <a:r>
              <a:rPr lang="en-GB" sz="1200">
                <a:latin typeface="Comic Sans MS"/>
                <a:ea typeface="Comic Sans MS"/>
                <a:cs typeface="Comic Sans MS"/>
                <a:sym typeface="Comic Sans MS"/>
              </a:rPr>
              <a:t>To ensure that schools, colleges and local education authorities were doing a good job by publishing their reports and requesting action to be taken </a:t>
            </a:r>
            <a:endParaRPr sz="1200">
              <a:latin typeface="Comic Sans MS"/>
              <a:ea typeface="Comic Sans MS"/>
              <a:cs typeface="Comic Sans MS"/>
              <a:sym typeface="Comic Sans MS"/>
            </a:endParaRPr>
          </a:p>
          <a:p>
            <a:pPr marL="0" lvl="0" indent="0" algn="l" rtl="0">
              <a:spcBef>
                <a:spcPts val="0"/>
              </a:spcBef>
              <a:spcAft>
                <a:spcPts val="0"/>
              </a:spcAft>
              <a:buNone/>
            </a:pPr>
            <a:r>
              <a:rPr lang="en-GB" sz="1200" b="1">
                <a:latin typeface="Comic Sans MS"/>
                <a:ea typeface="Comic Sans MS"/>
                <a:cs typeface="Comic Sans MS"/>
                <a:sym typeface="Comic Sans MS"/>
              </a:rPr>
              <a:t>Vocational Education </a:t>
            </a:r>
            <a:endParaRPr sz="1200" b="1">
              <a:latin typeface="Comic Sans MS"/>
              <a:ea typeface="Comic Sans MS"/>
              <a:cs typeface="Comic Sans MS"/>
              <a:sym typeface="Comic Sans MS"/>
            </a:endParaRPr>
          </a:p>
          <a:p>
            <a:pPr marL="0" lvl="0" indent="0" algn="l" rtl="0">
              <a:spcBef>
                <a:spcPts val="0"/>
              </a:spcBef>
              <a:spcAft>
                <a:spcPts val="0"/>
              </a:spcAft>
              <a:buNone/>
            </a:pPr>
            <a:r>
              <a:rPr lang="en-GB" sz="1200">
                <a:latin typeface="Comic Sans MS"/>
                <a:ea typeface="Comic Sans MS"/>
                <a:cs typeface="Comic Sans MS"/>
                <a:sym typeface="Comic Sans MS"/>
              </a:rPr>
              <a:t>Aimed at </a:t>
            </a:r>
            <a:r>
              <a:rPr lang="en-GB" sz="1200" u="sng">
                <a:latin typeface="Comic Sans MS"/>
                <a:ea typeface="Comic Sans MS"/>
                <a:cs typeface="Comic Sans MS"/>
                <a:sym typeface="Comic Sans MS"/>
              </a:rPr>
              <a:t>meeting the needs of industry</a:t>
            </a:r>
            <a:r>
              <a:rPr lang="en-GB" sz="1200">
                <a:latin typeface="Comic Sans MS"/>
                <a:ea typeface="Comic Sans MS"/>
                <a:cs typeface="Comic Sans MS"/>
                <a:sym typeface="Comic Sans MS"/>
              </a:rPr>
              <a:t> by ensuring that students leave school with the skills and qualities needed for working life. This included BTEC’s, apprenticeships, NVQ’s etc </a:t>
            </a:r>
            <a:endParaRPr>
              <a:solidFill>
                <a:schemeClr val="dk1"/>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9"/>
          <p:cNvSpPr/>
          <p:nvPr/>
        </p:nvSpPr>
        <p:spPr>
          <a:xfrm>
            <a:off x="2951100" y="89000"/>
            <a:ext cx="32418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1" i="0" u="sng" strike="noStrike" cap="none">
                <a:solidFill>
                  <a:srgbClr val="000000"/>
                </a:solidFill>
                <a:latin typeface="Comic Sans MS"/>
                <a:ea typeface="Comic Sans MS"/>
                <a:cs typeface="Comic Sans MS"/>
                <a:sym typeface="Comic Sans MS"/>
              </a:rPr>
              <a:t>Marketisation</a:t>
            </a:r>
            <a:endParaRPr sz="12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p:txBody>
      </p:sp>
      <p:sp>
        <p:nvSpPr>
          <p:cNvPr id="119" name="Google Shape;119;p9"/>
          <p:cNvSpPr/>
          <p:nvPr/>
        </p:nvSpPr>
        <p:spPr>
          <a:xfrm>
            <a:off x="227850" y="698875"/>
            <a:ext cx="8688300" cy="1528800"/>
          </a:xfrm>
          <a:prstGeom prst="rect">
            <a:avLst/>
          </a:prstGeom>
          <a:solidFill>
            <a:srgbClr val="EEEEEE"/>
          </a:solidFill>
          <a:ln w="3810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Comic Sans MS"/>
                <a:ea typeface="Comic Sans MS"/>
                <a:cs typeface="Comic Sans MS"/>
                <a:sym typeface="Comic Sans MS"/>
              </a:rPr>
              <a:t>Formula Funding </a:t>
            </a:r>
            <a:endParaRPr sz="1000" b="1"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mic Sans MS"/>
                <a:ea typeface="Comic Sans MS"/>
                <a:cs typeface="Comic Sans MS"/>
                <a:sym typeface="Comic Sans MS"/>
              </a:rPr>
              <a:t>Schools are allocated funds by a formula based on how many pupils they attract. As a result, popular schools get more funds and so can afford better-qualified teachers and better facilities. Again, their popularity allows them to be more selective and attracts more able or ambitious, generally middle-class, applicants. </a:t>
            </a:r>
            <a:endParaRPr sz="10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mic Sans MS"/>
                <a:ea typeface="Comic Sans MS"/>
                <a:cs typeface="Comic Sans MS"/>
                <a:sym typeface="Comic Sans MS"/>
              </a:rPr>
              <a:t>On the other hand, unpopular schools lose income and find it difficult to match the teacher skills and facilities of their more successful rivals. Thus, popular schools with good results thrive; unpopular schools fail to attract pupils and their funding is further reduced. </a:t>
            </a:r>
            <a:endParaRPr sz="1000" b="0" i="0" u="none" strike="noStrike" cap="none">
              <a:solidFill>
                <a:schemeClr val="dk1"/>
              </a:solidFill>
              <a:latin typeface="Comic Sans MS"/>
              <a:ea typeface="Comic Sans MS"/>
              <a:cs typeface="Comic Sans MS"/>
              <a:sym typeface="Comic Sans MS"/>
            </a:endParaRPr>
          </a:p>
        </p:txBody>
      </p:sp>
      <p:pic>
        <p:nvPicPr>
          <p:cNvPr id="120" name="Google Shape;120;p9"/>
          <p:cNvPicPr preferRelativeResize="0"/>
          <p:nvPr/>
        </p:nvPicPr>
        <p:blipFill rotWithShape="1">
          <a:blip r:embed="rId3">
            <a:alphaModFix/>
          </a:blip>
          <a:srcRect/>
          <a:stretch/>
        </p:blipFill>
        <p:spPr>
          <a:xfrm>
            <a:off x="936500" y="2418150"/>
            <a:ext cx="1733550" cy="1038225"/>
          </a:xfrm>
          <a:prstGeom prst="rect">
            <a:avLst/>
          </a:prstGeom>
          <a:noFill/>
          <a:ln>
            <a:noFill/>
          </a:ln>
        </p:spPr>
      </p:pic>
      <p:pic>
        <p:nvPicPr>
          <p:cNvPr id="121" name="Google Shape;121;p9"/>
          <p:cNvPicPr preferRelativeResize="0"/>
          <p:nvPr/>
        </p:nvPicPr>
        <p:blipFill rotWithShape="1">
          <a:blip r:embed="rId4">
            <a:alphaModFix/>
          </a:blip>
          <a:srcRect/>
          <a:stretch/>
        </p:blipFill>
        <p:spPr>
          <a:xfrm>
            <a:off x="3700463" y="2380050"/>
            <a:ext cx="1743075" cy="1114425"/>
          </a:xfrm>
          <a:prstGeom prst="rect">
            <a:avLst/>
          </a:prstGeom>
          <a:noFill/>
          <a:ln>
            <a:noFill/>
          </a:ln>
        </p:spPr>
      </p:pic>
      <p:pic>
        <p:nvPicPr>
          <p:cNvPr id="122" name="Google Shape;122;p9"/>
          <p:cNvPicPr preferRelativeResize="0"/>
          <p:nvPr/>
        </p:nvPicPr>
        <p:blipFill rotWithShape="1">
          <a:blip r:embed="rId5">
            <a:alphaModFix/>
          </a:blip>
          <a:srcRect/>
          <a:stretch/>
        </p:blipFill>
        <p:spPr>
          <a:xfrm>
            <a:off x="6473975" y="2389575"/>
            <a:ext cx="1866900" cy="1095375"/>
          </a:xfrm>
          <a:prstGeom prst="rect">
            <a:avLst/>
          </a:prstGeom>
          <a:noFill/>
          <a:ln>
            <a:noFill/>
          </a:ln>
        </p:spPr>
      </p:pic>
      <p:sp>
        <p:nvSpPr>
          <p:cNvPr id="123" name="Google Shape;123;p9"/>
          <p:cNvSpPr/>
          <p:nvPr/>
        </p:nvSpPr>
        <p:spPr>
          <a:xfrm>
            <a:off x="382000" y="3578775"/>
            <a:ext cx="2738400" cy="139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Comic Sans MS"/>
                <a:ea typeface="Comic Sans MS"/>
                <a:cs typeface="Comic Sans MS"/>
                <a:sym typeface="Comic Sans MS"/>
              </a:rPr>
              <a:t>Privileged Skilled Choosers </a:t>
            </a:r>
            <a:r>
              <a:rPr lang="en-GB" sz="1000" b="0" i="0" u="none" strike="noStrike" cap="none">
                <a:solidFill>
                  <a:srgbClr val="000000"/>
                </a:solidFill>
                <a:latin typeface="Comic Sans MS"/>
                <a:ea typeface="Comic Sans MS"/>
                <a:cs typeface="Comic Sans MS"/>
                <a:sym typeface="Comic Sans MS"/>
              </a:rPr>
              <a:t>are mainly middle class parents who use their economic and cultural capital to choose schools for their children. </a:t>
            </a:r>
            <a:endParaRPr sz="10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omic Sans MS"/>
                <a:ea typeface="Comic Sans MS"/>
                <a:cs typeface="Comic Sans MS"/>
                <a:sym typeface="Comic Sans MS"/>
              </a:rPr>
              <a:t>They use league tables and Ofsted reports and know how the education system works, giving their children an advantage. </a:t>
            </a:r>
            <a:endParaRPr sz="1000" b="0" i="0" u="none" strike="noStrike" cap="none">
              <a:solidFill>
                <a:srgbClr val="000000"/>
              </a:solidFill>
              <a:latin typeface="Comic Sans MS"/>
              <a:ea typeface="Comic Sans MS"/>
              <a:cs typeface="Comic Sans MS"/>
              <a:sym typeface="Comic Sans MS"/>
            </a:endParaRPr>
          </a:p>
        </p:txBody>
      </p:sp>
      <p:sp>
        <p:nvSpPr>
          <p:cNvPr id="124" name="Google Shape;124;p9"/>
          <p:cNvSpPr/>
          <p:nvPr/>
        </p:nvSpPr>
        <p:spPr>
          <a:xfrm>
            <a:off x="3202813" y="3578775"/>
            <a:ext cx="2738400" cy="139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Comic Sans MS"/>
                <a:ea typeface="Comic Sans MS"/>
                <a:cs typeface="Comic Sans MS"/>
                <a:sym typeface="Comic Sans MS"/>
              </a:rPr>
              <a:t>Semi Skilled Choosers </a:t>
            </a:r>
            <a:r>
              <a:rPr lang="en-GB" sz="1000" b="0" i="0" u="none" strike="noStrike" cap="none">
                <a:solidFill>
                  <a:srgbClr val="000000"/>
                </a:solidFill>
                <a:latin typeface="Comic Sans MS"/>
                <a:ea typeface="Comic Sans MS"/>
                <a:cs typeface="Comic Sans MS"/>
                <a:sym typeface="Comic Sans MS"/>
              </a:rPr>
              <a:t>are parents who are mainly working class but are ambitious for their children. However, they lack the knowledge needed to understand the education system, often having to rely on other people’s opinions. </a:t>
            </a:r>
            <a:endParaRPr sz="1000" b="0" i="0" u="none" strike="noStrike" cap="none">
              <a:solidFill>
                <a:srgbClr val="000000"/>
              </a:solidFill>
              <a:latin typeface="Comic Sans MS"/>
              <a:ea typeface="Comic Sans MS"/>
              <a:cs typeface="Comic Sans MS"/>
              <a:sym typeface="Comic Sans MS"/>
            </a:endParaRPr>
          </a:p>
        </p:txBody>
      </p:sp>
      <p:sp>
        <p:nvSpPr>
          <p:cNvPr id="125" name="Google Shape;125;p9"/>
          <p:cNvSpPr/>
          <p:nvPr/>
        </p:nvSpPr>
        <p:spPr>
          <a:xfrm>
            <a:off x="6023638" y="3578775"/>
            <a:ext cx="2738400" cy="139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Comic Sans MS"/>
                <a:ea typeface="Comic Sans MS"/>
                <a:cs typeface="Comic Sans MS"/>
                <a:sym typeface="Comic Sans MS"/>
              </a:rPr>
              <a:t>Disconnected Local Choosers </a:t>
            </a:r>
            <a:r>
              <a:rPr lang="en-GB" sz="1000" b="0" i="0" u="none" strike="noStrike" cap="none">
                <a:solidFill>
                  <a:srgbClr val="000000"/>
                </a:solidFill>
                <a:latin typeface="Comic Sans MS"/>
                <a:ea typeface="Comic Sans MS"/>
                <a:cs typeface="Comic Sans MS"/>
                <a:sym typeface="Comic Sans MS"/>
              </a:rPr>
              <a:t>are working class parents whose choices are limited by their lack of economic capital and knowledge. They find it difficult to understand schools’ admissions policies. Often the nearest school is their only option. </a:t>
            </a:r>
            <a:endParaRPr sz="10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p:nvPr/>
        </p:nvSpPr>
        <p:spPr>
          <a:xfrm>
            <a:off x="2951100" y="89000"/>
            <a:ext cx="32418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1" i="0" u="sng" strike="noStrike" cap="none">
                <a:solidFill>
                  <a:srgbClr val="000000"/>
                </a:solidFill>
                <a:latin typeface="Comic Sans MS"/>
                <a:ea typeface="Comic Sans MS"/>
                <a:cs typeface="Comic Sans MS"/>
                <a:sym typeface="Comic Sans MS"/>
              </a:rPr>
              <a:t>New Labour Policies (1997-2010)</a:t>
            </a:r>
            <a:endParaRPr sz="12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p:txBody>
      </p:sp>
      <p:sp>
        <p:nvSpPr>
          <p:cNvPr id="131" name="Google Shape;131;p10"/>
          <p:cNvSpPr/>
          <p:nvPr/>
        </p:nvSpPr>
        <p:spPr>
          <a:xfrm>
            <a:off x="227850" y="657325"/>
            <a:ext cx="8688300" cy="1799700"/>
          </a:xfrm>
          <a:prstGeom prst="rect">
            <a:avLst/>
          </a:prstGeom>
          <a:solidFill>
            <a:srgbClr val="EEEEEE"/>
          </a:solidFill>
          <a:ln w="3810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mic Sans MS"/>
                <a:ea typeface="Comic Sans MS"/>
                <a:cs typeface="Comic Sans MS"/>
                <a:sym typeface="Comic Sans MS"/>
              </a:rPr>
              <a:t>While marketisation policies have tended to increase inequality, the New Labour government also introduced a number of policies aimed at reducing it. These included:</a:t>
            </a:r>
            <a:endParaRPr sz="1000" b="0" i="0" u="none" strike="noStrike" cap="none">
              <a:solidFill>
                <a:schemeClr val="dk1"/>
              </a:solidFill>
              <a:latin typeface="Comic Sans MS"/>
              <a:ea typeface="Comic Sans MS"/>
              <a:cs typeface="Comic Sans MS"/>
              <a:sym typeface="Comic Sans MS"/>
            </a:endParaRPr>
          </a:p>
          <a:p>
            <a:pPr marL="457200" marR="0" lvl="0" indent="-292100" algn="l" rtl="0">
              <a:lnSpc>
                <a:spcPct val="100000"/>
              </a:lnSpc>
              <a:spcBef>
                <a:spcPts val="0"/>
              </a:spcBef>
              <a:spcAft>
                <a:spcPts val="0"/>
              </a:spcAft>
              <a:buClr>
                <a:schemeClr val="dk1"/>
              </a:buClr>
              <a:buSzPts val="1000"/>
              <a:buFont typeface="Comic Sans MS"/>
              <a:buChar char="●"/>
            </a:pPr>
            <a:r>
              <a:rPr lang="en-GB" sz="1000" b="0" i="0" u="none" strike="noStrike" cap="none">
                <a:solidFill>
                  <a:schemeClr val="dk1"/>
                </a:solidFill>
                <a:latin typeface="Comic Sans MS"/>
                <a:ea typeface="Comic Sans MS"/>
                <a:cs typeface="Comic Sans MS"/>
                <a:sym typeface="Comic Sans MS"/>
              </a:rPr>
              <a:t>Designating some deprived areas as Education Action Zones and providing them with additional resources. </a:t>
            </a:r>
            <a:endParaRPr sz="1000" b="0" i="0" u="none" strike="noStrike" cap="none">
              <a:solidFill>
                <a:schemeClr val="dk1"/>
              </a:solidFill>
              <a:latin typeface="Comic Sans MS"/>
              <a:ea typeface="Comic Sans MS"/>
              <a:cs typeface="Comic Sans MS"/>
              <a:sym typeface="Comic Sans MS"/>
            </a:endParaRPr>
          </a:p>
          <a:p>
            <a:pPr marL="457200" marR="0" lvl="0" indent="-292100" algn="l" rtl="0">
              <a:lnSpc>
                <a:spcPct val="100000"/>
              </a:lnSpc>
              <a:spcBef>
                <a:spcPts val="0"/>
              </a:spcBef>
              <a:spcAft>
                <a:spcPts val="0"/>
              </a:spcAft>
              <a:buClr>
                <a:schemeClr val="dk1"/>
              </a:buClr>
              <a:buSzPts val="1000"/>
              <a:buFont typeface="Comic Sans MS"/>
              <a:buChar char="●"/>
            </a:pPr>
            <a:r>
              <a:rPr lang="en-GB" sz="1000" b="0" i="0" u="none" strike="noStrike" cap="none">
                <a:solidFill>
                  <a:schemeClr val="dk1"/>
                </a:solidFill>
                <a:latin typeface="Comic Sans MS"/>
                <a:ea typeface="Comic Sans MS"/>
                <a:cs typeface="Comic Sans MS"/>
                <a:sym typeface="Comic Sans MS"/>
              </a:rPr>
              <a:t>The Aim Higher programme to raise aspirations of groups who are under-represented at university</a:t>
            </a:r>
            <a:endParaRPr sz="1000" b="0" i="0" u="none" strike="noStrike" cap="none">
              <a:solidFill>
                <a:schemeClr val="dk1"/>
              </a:solidFill>
              <a:latin typeface="Comic Sans MS"/>
              <a:ea typeface="Comic Sans MS"/>
              <a:cs typeface="Comic Sans MS"/>
              <a:sym typeface="Comic Sans MS"/>
            </a:endParaRPr>
          </a:p>
          <a:p>
            <a:pPr marL="457200" marR="0" lvl="0" indent="-292100" algn="l" rtl="0">
              <a:lnSpc>
                <a:spcPct val="100000"/>
              </a:lnSpc>
              <a:spcBef>
                <a:spcPts val="0"/>
              </a:spcBef>
              <a:spcAft>
                <a:spcPts val="0"/>
              </a:spcAft>
              <a:buClr>
                <a:schemeClr val="dk1"/>
              </a:buClr>
              <a:buSzPts val="1000"/>
              <a:buFont typeface="Comic Sans MS"/>
              <a:buChar char="●"/>
            </a:pPr>
            <a:r>
              <a:rPr lang="en-GB" sz="1000" b="0" i="0" u="none" strike="noStrike" cap="none">
                <a:solidFill>
                  <a:schemeClr val="dk1"/>
                </a:solidFill>
                <a:latin typeface="Comic Sans MS"/>
                <a:ea typeface="Comic Sans MS"/>
                <a:cs typeface="Comic Sans MS"/>
                <a:sym typeface="Comic Sans MS"/>
              </a:rPr>
              <a:t>Education Maintenance Allowances, payments to students from low income backgrounds to encourage them to stay in education after 16 </a:t>
            </a:r>
            <a:endParaRPr sz="10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mic Sans MS"/>
                <a:ea typeface="Comic Sans MS"/>
                <a:cs typeface="Comic Sans MS"/>
                <a:sym typeface="Comic Sans MS"/>
              </a:rPr>
              <a:t>However, critics see a contradiction between Labour’s policies to tackle inequality and their policies to promote marketisation. For example, despite introducing EMAs to encourage working-class students to stay in education, they also introduced fees for higher education which may deter them</a:t>
            </a:r>
            <a:endParaRPr sz="1000" b="0" i="0" u="none" strike="noStrike" cap="none">
              <a:solidFill>
                <a:schemeClr val="dk1"/>
              </a:solidFill>
              <a:latin typeface="Comic Sans MS"/>
              <a:ea typeface="Comic Sans MS"/>
              <a:cs typeface="Comic Sans MS"/>
              <a:sym typeface="Comic Sans MS"/>
            </a:endParaRPr>
          </a:p>
        </p:txBody>
      </p:sp>
      <p:sp>
        <p:nvSpPr>
          <p:cNvPr id="132" name="Google Shape;132;p10"/>
          <p:cNvSpPr/>
          <p:nvPr/>
        </p:nvSpPr>
        <p:spPr>
          <a:xfrm>
            <a:off x="2951100" y="2567850"/>
            <a:ext cx="32418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1" i="0" u="sng" strike="noStrike" cap="none">
                <a:solidFill>
                  <a:srgbClr val="000000"/>
                </a:solidFill>
                <a:latin typeface="Comic Sans MS"/>
                <a:ea typeface="Comic Sans MS"/>
                <a:cs typeface="Comic Sans MS"/>
                <a:sym typeface="Comic Sans MS"/>
              </a:rPr>
              <a:t>Coalition Policies from 2010</a:t>
            </a:r>
            <a:endParaRPr sz="12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p:txBody>
      </p:sp>
      <p:sp>
        <p:nvSpPr>
          <p:cNvPr id="133" name="Google Shape;133;p10"/>
          <p:cNvSpPr/>
          <p:nvPr/>
        </p:nvSpPr>
        <p:spPr>
          <a:xfrm>
            <a:off x="227850" y="3172150"/>
            <a:ext cx="8688300" cy="1799700"/>
          </a:xfrm>
          <a:prstGeom prst="rect">
            <a:avLst/>
          </a:prstGeom>
          <a:solidFill>
            <a:srgbClr val="EEEEEE"/>
          </a:solidFill>
          <a:ln w="3810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457200" marR="0" lvl="0" indent="-292100" algn="ctr" rtl="0">
              <a:lnSpc>
                <a:spcPct val="100000"/>
              </a:lnSpc>
              <a:spcBef>
                <a:spcPts val="0"/>
              </a:spcBef>
              <a:spcAft>
                <a:spcPts val="0"/>
              </a:spcAft>
              <a:buClr>
                <a:schemeClr val="dk1"/>
              </a:buClr>
              <a:buSzPts val="1000"/>
              <a:buFont typeface="Comic Sans MS"/>
              <a:buChar char="●"/>
            </a:pPr>
            <a:r>
              <a:rPr lang="en-GB" sz="1000" b="0" i="0" u="none" strike="noStrike" cap="none">
                <a:solidFill>
                  <a:schemeClr val="dk1"/>
                </a:solidFill>
                <a:latin typeface="Comic Sans MS"/>
                <a:ea typeface="Comic Sans MS"/>
                <a:cs typeface="Comic Sans MS"/>
                <a:sym typeface="Comic Sans MS"/>
              </a:rPr>
              <a:t>Academies: all schools were encouraged to leave local authority control and become academies. Funding was taken from local authority budgets and given directly to academies, they were also given control over their own curriculum. </a:t>
            </a:r>
            <a:endParaRPr sz="1000" b="0" i="0" u="none" strike="noStrike" cap="none">
              <a:solidFill>
                <a:schemeClr val="dk1"/>
              </a:solidFill>
              <a:latin typeface="Comic Sans MS"/>
              <a:ea typeface="Comic Sans MS"/>
              <a:cs typeface="Comic Sans MS"/>
              <a:sym typeface="Comic Sans MS"/>
            </a:endParaRPr>
          </a:p>
          <a:p>
            <a:pPr marL="457200" marR="0" lvl="0" indent="-292100" algn="ctr" rtl="0">
              <a:lnSpc>
                <a:spcPct val="100000"/>
              </a:lnSpc>
              <a:spcBef>
                <a:spcPts val="0"/>
              </a:spcBef>
              <a:spcAft>
                <a:spcPts val="0"/>
              </a:spcAft>
              <a:buClr>
                <a:schemeClr val="dk1"/>
              </a:buClr>
              <a:buSzPts val="1000"/>
              <a:buFont typeface="Comic Sans MS"/>
              <a:buChar char="●"/>
            </a:pPr>
            <a:r>
              <a:rPr lang="en-GB" sz="1000" b="0" i="0" u="none" strike="noStrike" cap="none">
                <a:solidFill>
                  <a:schemeClr val="dk1"/>
                </a:solidFill>
                <a:latin typeface="Comic Sans MS"/>
                <a:ea typeface="Comic Sans MS"/>
                <a:cs typeface="Comic Sans MS"/>
                <a:sym typeface="Comic Sans MS"/>
              </a:rPr>
              <a:t>Free Schools: are set up and run by parents, teachers, faith organisations or businesses rather than the local authority. Supporters of free schools claim that they improve standards by taking control away from the state and giving control to parents. However, some sociologists argue that free schools only benefit middle class children by being strict in their selection processes. </a:t>
            </a:r>
            <a:endParaRPr sz="10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c85b166fe4_0_2"/>
          <p:cNvSpPr/>
          <p:nvPr/>
        </p:nvSpPr>
        <p:spPr>
          <a:xfrm>
            <a:off x="2951100" y="89000"/>
            <a:ext cx="32418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1" u="sng">
                <a:latin typeface="Comic Sans MS"/>
                <a:ea typeface="Comic Sans MS"/>
                <a:cs typeface="Comic Sans MS"/>
                <a:sym typeface="Comic Sans MS"/>
              </a:rPr>
              <a:t>Effects of </a:t>
            </a:r>
            <a:r>
              <a:rPr lang="en-GB" sz="1200" b="1" i="0" u="sng" strike="noStrike" cap="none">
                <a:solidFill>
                  <a:srgbClr val="000000"/>
                </a:solidFill>
                <a:latin typeface="Comic Sans MS"/>
                <a:ea typeface="Comic Sans MS"/>
                <a:cs typeface="Comic Sans MS"/>
                <a:sym typeface="Comic Sans MS"/>
              </a:rPr>
              <a:t>Marketisation</a:t>
            </a:r>
            <a:endParaRPr sz="12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p:txBody>
      </p:sp>
      <p:sp>
        <p:nvSpPr>
          <p:cNvPr id="139" name="Google Shape;139;g2c85b166fe4_0_2"/>
          <p:cNvSpPr/>
          <p:nvPr/>
        </p:nvSpPr>
        <p:spPr>
          <a:xfrm>
            <a:off x="227850" y="657325"/>
            <a:ext cx="8688300" cy="4046700"/>
          </a:xfrm>
          <a:prstGeom prst="rect">
            <a:avLst/>
          </a:prstGeom>
          <a:solidFill>
            <a:srgbClr val="EEEEEE"/>
          </a:solidFill>
          <a:ln w="3810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GB" sz="1000">
                <a:solidFill>
                  <a:srgbClr val="1A1A1A"/>
                </a:solidFill>
                <a:latin typeface="Comic Sans MS"/>
                <a:ea typeface="Comic Sans MS"/>
                <a:cs typeface="Comic Sans MS"/>
                <a:sym typeface="Comic Sans MS"/>
              </a:rPr>
              <a:t>The overall effect was a shift in the value framework of schools from comprehensive to market values.</a:t>
            </a:r>
            <a:endParaRPr sz="1000">
              <a:solidFill>
                <a:srgbClr val="1A1A1A"/>
              </a:solidFill>
              <a:latin typeface="Comic Sans MS"/>
              <a:ea typeface="Comic Sans MS"/>
              <a:cs typeface="Comic Sans MS"/>
              <a:sym typeface="Comic Sans MS"/>
            </a:endParaRPr>
          </a:p>
          <a:p>
            <a:pPr marL="0" lvl="0" indent="0" algn="l" rtl="0">
              <a:lnSpc>
                <a:spcPct val="115000"/>
              </a:lnSpc>
              <a:spcBef>
                <a:spcPts val="2100"/>
              </a:spcBef>
              <a:spcAft>
                <a:spcPts val="0"/>
              </a:spcAft>
              <a:buClr>
                <a:schemeClr val="dk1"/>
              </a:buClr>
              <a:buSzPts val="1100"/>
              <a:buFont typeface="Arial"/>
              <a:buNone/>
            </a:pPr>
            <a:r>
              <a:rPr lang="en-GB" sz="1000">
                <a:solidFill>
                  <a:srgbClr val="1A1A1A"/>
                </a:solidFill>
                <a:latin typeface="Comic Sans MS"/>
                <a:ea typeface="Comic Sans MS"/>
                <a:cs typeface="Comic Sans MS"/>
                <a:sym typeface="Comic Sans MS"/>
              </a:rPr>
              <a:t>The publication of league tables meant that schools were more keen to attract those more able students who could boost their position in the league tables. There was more of a focus on what prospective students could do for the school rather than what the school could do for the students.</a:t>
            </a:r>
            <a:endParaRPr sz="1000">
              <a:solidFill>
                <a:srgbClr val="1A1A1A"/>
              </a:solidFill>
              <a:latin typeface="Comic Sans MS"/>
              <a:ea typeface="Comic Sans MS"/>
              <a:cs typeface="Comic Sans MS"/>
              <a:sym typeface="Comic Sans MS"/>
            </a:endParaRPr>
          </a:p>
          <a:p>
            <a:pPr marL="0" lvl="0" indent="0" algn="l" rtl="0">
              <a:lnSpc>
                <a:spcPct val="115000"/>
              </a:lnSpc>
              <a:spcBef>
                <a:spcPts val="2100"/>
              </a:spcBef>
              <a:spcAft>
                <a:spcPts val="0"/>
              </a:spcAft>
              <a:buClr>
                <a:schemeClr val="dk1"/>
              </a:buClr>
              <a:buSzPts val="1100"/>
              <a:buFont typeface="Arial"/>
              <a:buNone/>
            </a:pPr>
            <a:r>
              <a:rPr lang="en-GB" sz="1000">
                <a:solidFill>
                  <a:srgbClr val="1A1A1A"/>
                </a:solidFill>
                <a:latin typeface="Comic Sans MS"/>
                <a:ea typeface="Comic Sans MS"/>
                <a:cs typeface="Comic Sans MS"/>
                <a:sym typeface="Comic Sans MS"/>
              </a:rPr>
              <a:t>Some schools had introduced setting and streaming so as to more effectively focus resources on those students who were judged likely to succeed and some schools had started to view students like commodities.</a:t>
            </a:r>
            <a:endParaRPr sz="1000">
              <a:solidFill>
                <a:srgbClr val="1A1A1A"/>
              </a:solidFill>
              <a:latin typeface="Comic Sans MS"/>
              <a:ea typeface="Comic Sans MS"/>
              <a:cs typeface="Comic Sans MS"/>
              <a:sym typeface="Comic Sans MS"/>
            </a:endParaRPr>
          </a:p>
          <a:p>
            <a:pPr marL="0" lvl="0" indent="0" algn="l" rtl="0">
              <a:lnSpc>
                <a:spcPct val="115000"/>
              </a:lnSpc>
              <a:spcBef>
                <a:spcPts val="2100"/>
              </a:spcBef>
              <a:spcAft>
                <a:spcPts val="0"/>
              </a:spcAft>
              <a:buClr>
                <a:schemeClr val="dk1"/>
              </a:buClr>
              <a:buSzPts val="1100"/>
              <a:buFont typeface="Arial"/>
              <a:buNone/>
            </a:pPr>
            <a:r>
              <a:rPr lang="en-GB" sz="1000">
                <a:solidFill>
                  <a:srgbClr val="1A1A1A"/>
                </a:solidFill>
                <a:latin typeface="Comic Sans MS"/>
                <a:ea typeface="Comic Sans MS"/>
                <a:cs typeface="Comic Sans MS"/>
                <a:sym typeface="Comic Sans MS"/>
              </a:rPr>
              <a:t>Schools were also putting more resources into marketing to promote a positive image of the school: producing glossy brochures to attract parents and staff were expected to spend more time on marketing activities, mainly opening days and evenings.</a:t>
            </a:r>
            <a:endParaRPr sz="1000">
              <a:solidFill>
                <a:srgbClr val="1A1A1A"/>
              </a:solidFill>
              <a:latin typeface="Comic Sans MS"/>
              <a:ea typeface="Comic Sans MS"/>
              <a:cs typeface="Comic Sans MS"/>
              <a:sym typeface="Comic Sans MS"/>
            </a:endParaRPr>
          </a:p>
          <a:p>
            <a:pPr marL="0" lvl="0" indent="0" algn="l" rtl="0">
              <a:lnSpc>
                <a:spcPct val="115000"/>
              </a:lnSpc>
              <a:spcBef>
                <a:spcPts val="2100"/>
              </a:spcBef>
              <a:spcAft>
                <a:spcPts val="0"/>
              </a:spcAft>
              <a:buClr>
                <a:schemeClr val="dk1"/>
              </a:buClr>
              <a:buSzPts val="1100"/>
              <a:buFont typeface="Arial"/>
              <a:buNone/>
            </a:pPr>
            <a:r>
              <a:rPr lang="en-GB" sz="1000">
                <a:solidFill>
                  <a:srgbClr val="1A1A1A"/>
                </a:solidFill>
                <a:latin typeface="Comic Sans MS"/>
                <a:ea typeface="Comic Sans MS"/>
                <a:cs typeface="Comic Sans MS"/>
                <a:sym typeface="Comic Sans MS"/>
              </a:rPr>
              <a:t>Neighbouring schools had stopped cooperating with each other and there was a new attitude of suspicion and hostility in some cases.</a:t>
            </a:r>
            <a:endParaRPr sz="1000">
              <a:solidFill>
                <a:srgbClr val="1A1A1A"/>
              </a:solidFill>
              <a:latin typeface="Comic Sans MS"/>
              <a:ea typeface="Comic Sans MS"/>
              <a:cs typeface="Comic Sans MS"/>
              <a:sym typeface="Comic Sans MS"/>
            </a:endParaRPr>
          </a:p>
          <a:p>
            <a:pPr marL="0" lvl="0" indent="0" algn="l" rtl="0">
              <a:lnSpc>
                <a:spcPct val="115000"/>
              </a:lnSpc>
              <a:spcBef>
                <a:spcPts val="2100"/>
              </a:spcBef>
              <a:spcAft>
                <a:spcPts val="0"/>
              </a:spcAft>
              <a:buClr>
                <a:schemeClr val="dk1"/>
              </a:buClr>
              <a:buSzPts val="1100"/>
              <a:buFont typeface="Arial"/>
              <a:buNone/>
            </a:pPr>
            <a:r>
              <a:rPr lang="en-GB" sz="1000">
                <a:solidFill>
                  <a:srgbClr val="1A1A1A"/>
                </a:solidFill>
                <a:latin typeface="Comic Sans MS"/>
                <a:ea typeface="Comic Sans MS"/>
                <a:cs typeface="Comic Sans MS"/>
                <a:sym typeface="Comic Sans MS"/>
              </a:rPr>
              <a:t>Schools lower down the league tables were more obsessed with trying to attract pupils, while the more successful schools were able to be more complacent and selective with the students they chose.</a:t>
            </a:r>
            <a:endParaRPr sz="1000">
              <a:solidFill>
                <a:srgbClr val="1A1A1A"/>
              </a:solidFill>
              <a:latin typeface="Comic Sans MS"/>
              <a:ea typeface="Comic Sans MS"/>
              <a:cs typeface="Comic Sans MS"/>
              <a:sym typeface="Comic Sans MS"/>
            </a:endParaRPr>
          </a:p>
          <a:p>
            <a:pPr marL="0" lvl="0" indent="0" algn="l" rtl="0">
              <a:lnSpc>
                <a:spcPct val="115000"/>
              </a:lnSpc>
              <a:spcBef>
                <a:spcPts val="2100"/>
              </a:spcBef>
              <a:spcAft>
                <a:spcPts val="2100"/>
              </a:spcAft>
              <a:buNone/>
            </a:pPr>
            <a:r>
              <a:rPr lang="en-GB" sz="1000">
                <a:solidFill>
                  <a:srgbClr val="1A1A1A"/>
                </a:solidFill>
                <a:latin typeface="Comic Sans MS"/>
                <a:ea typeface="Comic Sans MS"/>
                <a:cs typeface="Comic Sans MS"/>
                <a:sym typeface="Comic Sans MS"/>
              </a:rPr>
              <a:t>Budgetary concerns such as cutting costs were becoming more important than educational and social issues.</a:t>
            </a:r>
            <a:endParaRPr sz="800">
              <a:solidFill>
                <a:schemeClr val="dk1"/>
              </a:solidFill>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p:nvPr/>
        </p:nvSpPr>
        <p:spPr>
          <a:xfrm>
            <a:off x="1040700" y="1143450"/>
            <a:ext cx="7062600" cy="2856600"/>
          </a:xfrm>
          <a:prstGeom prst="rect">
            <a:avLst/>
          </a:prstGeom>
          <a:solidFill>
            <a:srgbClr val="CFE2F3"/>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000000"/>
                </a:solidFill>
                <a:latin typeface="Comic Sans MS"/>
                <a:ea typeface="Comic Sans MS"/>
                <a:cs typeface="Comic Sans MS"/>
                <a:sym typeface="Comic Sans MS"/>
              </a:rPr>
              <a:t>Perspectives of Education</a:t>
            </a:r>
            <a:endParaRPr sz="30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c82e364981_3_11"/>
          <p:cNvSpPr/>
          <p:nvPr/>
        </p:nvSpPr>
        <p:spPr>
          <a:xfrm>
            <a:off x="265625" y="265850"/>
            <a:ext cx="87522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The Hidden Curriculum</a:t>
            </a:r>
            <a:endParaRPr sz="2000" b="1" i="0" u="sng" strike="noStrike" cap="none">
              <a:solidFill>
                <a:srgbClr val="000000"/>
              </a:solidFill>
              <a:latin typeface="Comic Sans MS"/>
              <a:ea typeface="Comic Sans MS"/>
              <a:cs typeface="Comic Sans MS"/>
              <a:sym typeface="Comic Sans MS"/>
            </a:endParaRPr>
          </a:p>
        </p:txBody>
      </p:sp>
      <p:sp>
        <p:nvSpPr>
          <p:cNvPr id="150" name="Google Shape;150;g2c82e364981_3_11"/>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chemeClr val="dk1"/>
                </a:solidFill>
                <a:latin typeface="Comic Sans MS"/>
                <a:ea typeface="Comic Sans MS"/>
                <a:cs typeface="Comic Sans MS"/>
                <a:sym typeface="Comic Sans MS"/>
              </a:rPr>
              <a:t>The hidden curriculum refers to learning that takes place outside of particular subjects or lessons as part of general school or college life. It generally involves students learning rules, routines and expectations. </a:t>
            </a:r>
            <a:endParaRPr sz="12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2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200" b="1">
                <a:solidFill>
                  <a:schemeClr val="dk1"/>
                </a:solidFill>
                <a:latin typeface="Comic Sans MS"/>
                <a:ea typeface="Comic Sans MS"/>
                <a:cs typeface="Comic Sans MS"/>
                <a:sym typeface="Comic Sans MS"/>
              </a:rPr>
              <a:t>Marxism </a:t>
            </a:r>
            <a:endParaRPr sz="1200" b="1">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200">
                <a:solidFill>
                  <a:srgbClr val="282828"/>
                </a:solidFill>
                <a:latin typeface="Comic Sans MS"/>
                <a:ea typeface="Comic Sans MS"/>
                <a:cs typeface="Comic Sans MS"/>
                <a:sym typeface="Comic Sans MS"/>
              </a:rPr>
              <a:t>According to Marxists the hidden curriculum reinforces social inequality and maintains ruling class ideology. Education encourages students to blindly accept capitalist values, through the hidden curriculum.</a:t>
            </a:r>
            <a:endParaRPr sz="1200" b="1">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200" b="1">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GB" sz="1200" b="1">
                <a:solidFill>
                  <a:schemeClr val="dk1"/>
                </a:solidFill>
                <a:latin typeface="Comic Sans MS"/>
                <a:ea typeface="Comic Sans MS"/>
                <a:cs typeface="Comic Sans MS"/>
                <a:sym typeface="Comic Sans MS"/>
              </a:rPr>
              <a:t>Functionalism </a:t>
            </a:r>
            <a:endParaRPr sz="1200" b="1">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GB" sz="1200">
                <a:solidFill>
                  <a:srgbClr val="282828"/>
                </a:solidFill>
                <a:latin typeface="Comic Sans MS"/>
                <a:ea typeface="Comic Sans MS"/>
                <a:cs typeface="Comic Sans MS"/>
                <a:sym typeface="Comic Sans MS"/>
              </a:rPr>
              <a:t>The functionalist point of view is concerned with how the hidden curriculum creates consensus. </a:t>
            </a:r>
            <a:endParaRPr sz="1200">
              <a:solidFill>
                <a:srgbClr val="282828"/>
              </a:solidFill>
              <a:latin typeface="Comic Sans MS"/>
              <a:ea typeface="Comic Sans MS"/>
              <a:cs typeface="Comic Sans MS"/>
              <a:sym typeface="Comic Sans MS"/>
            </a:endParaRPr>
          </a:p>
          <a:p>
            <a:pPr marL="0" lvl="0" indent="0" algn="l" rtl="0">
              <a:spcBef>
                <a:spcPts val="0"/>
              </a:spcBef>
              <a:spcAft>
                <a:spcPts val="0"/>
              </a:spcAft>
              <a:buNone/>
            </a:pPr>
            <a:r>
              <a:rPr lang="en-GB" sz="1200">
                <a:solidFill>
                  <a:srgbClr val="282828"/>
                </a:solidFill>
                <a:latin typeface="Comic Sans MS"/>
                <a:ea typeface="Comic Sans MS"/>
                <a:cs typeface="Comic Sans MS"/>
                <a:sym typeface="Comic Sans MS"/>
              </a:rPr>
              <a:t>They argued that the hidden curriculum instils personal responsibility, competitiveness, and creativity. The hidden curriculum also teaches students the norms and values of society. </a:t>
            </a:r>
            <a:endParaRPr sz="1200">
              <a:solidFill>
                <a:srgbClr val="282828"/>
              </a:solidFill>
              <a:latin typeface="Comic Sans MS"/>
              <a:ea typeface="Comic Sans MS"/>
              <a:cs typeface="Comic Sans MS"/>
              <a:sym typeface="Comic Sans MS"/>
            </a:endParaRPr>
          </a:p>
          <a:p>
            <a:pPr marL="0" lvl="0" indent="0" algn="l" rtl="0">
              <a:spcBef>
                <a:spcPts val="0"/>
              </a:spcBef>
              <a:spcAft>
                <a:spcPts val="0"/>
              </a:spcAft>
              <a:buNone/>
            </a:pPr>
            <a:endParaRPr sz="1200">
              <a:solidFill>
                <a:srgbClr val="282828"/>
              </a:solidFill>
              <a:latin typeface="Comic Sans MS"/>
              <a:ea typeface="Comic Sans MS"/>
              <a:cs typeface="Comic Sans MS"/>
              <a:sym typeface="Comic Sans MS"/>
            </a:endParaRPr>
          </a:p>
          <a:p>
            <a:pPr marL="0" lvl="0" indent="0" algn="l" rtl="0">
              <a:spcBef>
                <a:spcPts val="0"/>
              </a:spcBef>
              <a:spcAft>
                <a:spcPts val="0"/>
              </a:spcAft>
              <a:buNone/>
            </a:pPr>
            <a:r>
              <a:rPr lang="en-GB" sz="1200" b="1">
                <a:solidFill>
                  <a:srgbClr val="282828"/>
                </a:solidFill>
                <a:latin typeface="Comic Sans MS"/>
                <a:ea typeface="Comic Sans MS"/>
                <a:cs typeface="Comic Sans MS"/>
                <a:sym typeface="Comic Sans MS"/>
              </a:rPr>
              <a:t>Feminism </a:t>
            </a:r>
            <a:endParaRPr sz="1200" b="1">
              <a:solidFill>
                <a:srgbClr val="282828"/>
              </a:solidFill>
              <a:latin typeface="Comic Sans MS"/>
              <a:ea typeface="Comic Sans MS"/>
              <a:cs typeface="Comic Sans MS"/>
              <a:sym typeface="Comic Sans MS"/>
            </a:endParaRPr>
          </a:p>
          <a:p>
            <a:pPr marL="0" marR="1676400" lvl="0" indent="0" algn="l" rtl="0">
              <a:lnSpc>
                <a:spcPct val="115000"/>
              </a:lnSpc>
              <a:spcBef>
                <a:spcPts val="0"/>
              </a:spcBef>
              <a:spcAft>
                <a:spcPts val="0"/>
              </a:spcAft>
              <a:buNone/>
            </a:pPr>
            <a:r>
              <a:rPr lang="en-GB" sz="1200" b="1">
                <a:solidFill>
                  <a:srgbClr val="1F2937"/>
                </a:solidFill>
                <a:latin typeface="Comic Sans MS"/>
                <a:ea typeface="Comic Sans MS"/>
                <a:cs typeface="Comic Sans MS"/>
                <a:sym typeface="Comic Sans MS"/>
              </a:rPr>
              <a:t>Feminists see the education system as transmitting patriarchal values.</a:t>
            </a:r>
            <a:endParaRPr sz="1200" b="1">
              <a:solidFill>
                <a:srgbClr val="1F2937"/>
              </a:solidFill>
              <a:latin typeface="Comic Sans MS"/>
              <a:ea typeface="Comic Sans MS"/>
              <a:cs typeface="Comic Sans MS"/>
              <a:sym typeface="Comic Sans MS"/>
            </a:endParaRPr>
          </a:p>
          <a:p>
            <a:pPr marL="0" marR="1676400" lvl="0" indent="0" algn="l" rtl="0">
              <a:lnSpc>
                <a:spcPct val="115000"/>
              </a:lnSpc>
              <a:spcBef>
                <a:spcPts val="900"/>
              </a:spcBef>
              <a:spcAft>
                <a:spcPts val="900"/>
              </a:spcAft>
              <a:buClr>
                <a:schemeClr val="dk1"/>
              </a:buClr>
              <a:buSzPts val="1100"/>
              <a:buFont typeface="Arial"/>
              <a:buNone/>
            </a:pPr>
            <a:r>
              <a:rPr lang="en-GB" sz="1200">
                <a:solidFill>
                  <a:srgbClr val="1F2937"/>
                </a:solidFill>
                <a:latin typeface="Comic Sans MS"/>
                <a:ea typeface="Comic Sans MS"/>
                <a:cs typeface="Comic Sans MS"/>
                <a:sym typeface="Comic Sans MS"/>
              </a:rPr>
              <a:t>For example, Heaton and Lawson (1996) argued that the hidden curriculum taught patriarchal values in schools. They noted traditional family structures in textbooks (along with many other gender stereotypes, subjects aimed towards specific genders, gender divisions in PE and sport and the gender division of labour in schools (predominantly female teachers and male managers).</a:t>
            </a:r>
            <a:endParaRPr sz="1200" b="1">
              <a:solidFill>
                <a:srgbClr val="282828"/>
              </a:solidFill>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2"/>
          <p:cNvSpPr/>
          <p:nvPr/>
        </p:nvSpPr>
        <p:spPr>
          <a:xfrm>
            <a:off x="265625" y="265850"/>
            <a:ext cx="86358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The Functionalist Perspective </a:t>
            </a:r>
            <a:endParaRPr sz="2000" b="1" i="0" u="sng" strike="noStrike" cap="none">
              <a:solidFill>
                <a:srgbClr val="000000"/>
              </a:solidFill>
              <a:latin typeface="Comic Sans MS"/>
              <a:ea typeface="Comic Sans MS"/>
              <a:cs typeface="Comic Sans MS"/>
              <a:sym typeface="Comic Sans MS"/>
            </a:endParaRPr>
          </a:p>
        </p:txBody>
      </p:sp>
      <p:sp>
        <p:nvSpPr>
          <p:cNvPr id="156" name="Google Shape;156;p12"/>
          <p:cNvSpPr/>
          <p:nvPr/>
        </p:nvSpPr>
        <p:spPr>
          <a:xfrm>
            <a:off x="265625" y="1983700"/>
            <a:ext cx="8635800" cy="2055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GB" sz="2000" b="0" i="0" u="none" strike="noStrike" cap="none">
                <a:solidFill>
                  <a:schemeClr val="dk1"/>
                </a:solidFill>
                <a:latin typeface="Comic Sans MS"/>
                <a:ea typeface="Comic Sans MS"/>
                <a:cs typeface="Comic Sans MS"/>
                <a:sym typeface="Comic Sans MS"/>
              </a:rPr>
              <a:t>The functionalist perspective proposes that all elements of society are </a:t>
            </a:r>
            <a:r>
              <a:rPr lang="en-GB" sz="2000" b="1" i="0" u="none" strike="noStrike" cap="none">
                <a:solidFill>
                  <a:schemeClr val="dk1"/>
                </a:solidFill>
                <a:latin typeface="Comic Sans MS"/>
                <a:ea typeface="Comic Sans MS"/>
                <a:cs typeface="Comic Sans MS"/>
                <a:sym typeface="Comic Sans MS"/>
              </a:rPr>
              <a:t>cohesive </a:t>
            </a:r>
            <a:r>
              <a:rPr lang="en-GB" sz="2000" b="0" i="0" u="none" strike="noStrike" cap="none">
                <a:solidFill>
                  <a:schemeClr val="dk1"/>
                </a:solidFill>
                <a:latin typeface="Comic Sans MS"/>
                <a:ea typeface="Comic Sans MS"/>
                <a:cs typeface="Comic Sans MS"/>
                <a:sym typeface="Comic Sans MS"/>
              </a:rPr>
              <a:t>(work together). All elements of society are positive, and are needed in order for everything to run smoothly. </a:t>
            </a:r>
            <a:endParaRPr sz="20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3"/>
          <p:cNvSpPr/>
          <p:nvPr/>
        </p:nvSpPr>
        <p:spPr>
          <a:xfrm>
            <a:off x="265625" y="265850"/>
            <a:ext cx="60348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Durkheim </a:t>
            </a:r>
            <a:endParaRPr sz="2000" b="1" i="0" u="sng" strike="noStrike" cap="none">
              <a:solidFill>
                <a:srgbClr val="000000"/>
              </a:solidFill>
              <a:latin typeface="Comic Sans MS"/>
              <a:ea typeface="Comic Sans MS"/>
              <a:cs typeface="Comic Sans MS"/>
              <a:sym typeface="Comic Sans MS"/>
            </a:endParaRPr>
          </a:p>
        </p:txBody>
      </p:sp>
      <p:sp>
        <p:nvSpPr>
          <p:cNvPr id="162" name="Google Shape;162;p13"/>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GB" sz="1300" b="0" i="0" u="none" strike="noStrike" cap="none">
                <a:solidFill>
                  <a:schemeClr val="dk1"/>
                </a:solidFill>
                <a:latin typeface="Comic Sans MS"/>
                <a:ea typeface="Comic Sans MS"/>
                <a:cs typeface="Comic Sans MS"/>
                <a:sym typeface="Comic Sans MS"/>
              </a:rPr>
              <a:t>Durkheim proposed that school provides children with three key life skills; social solidarity,  skills for work, and society in miniature. </a:t>
            </a:r>
            <a:endParaRPr sz="1300" b="0" i="0" u="none" strike="noStrike" cap="none">
              <a:solidFill>
                <a:schemeClr val="dk1"/>
              </a:solidFill>
              <a:latin typeface="Comic Sans MS"/>
              <a:ea typeface="Comic Sans MS"/>
              <a:cs typeface="Comic Sans MS"/>
              <a:sym typeface="Comic Sans MS"/>
            </a:endParaRPr>
          </a:p>
          <a:p>
            <a:pPr marL="0" marR="0" lvl="0" indent="0" algn="l" rtl="0">
              <a:lnSpc>
                <a:spcPct val="115000"/>
              </a:lnSpc>
              <a:spcBef>
                <a:spcPts val="0"/>
              </a:spcBef>
              <a:spcAft>
                <a:spcPts val="0"/>
              </a:spcAft>
              <a:buClr>
                <a:schemeClr val="dk1"/>
              </a:buClr>
              <a:buSzPts val="1100"/>
              <a:buFont typeface="Arial"/>
              <a:buNone/>
            </a:pPr>
            <a:endParaRPr sz="13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rgbClr val="000000"/>
                </a:solidFill>
                <a:latin typeface="Comic Sans MS"/>
                <a:ea typeface="Comic Sans MS"/>
                <a:cs typeface="Comic Sans MS"/>
                <a:sym typeface="Comic Sans MS"/>
              </a:rPr>
              <a:t>Social Solidarity: </a:t>
            </a:r>
            <a:r>
              <a:rPr lang="en-GB" sz="1300" b="0" i="0" u="none" strike="noStrike" cap="none">
                <a:solidFill>
                  <a:srgbClr val="000000"/>
                </a:solidFill>
                <a:latin typeface="Comic Sans MS"/>
                <a:ea typeface="Comic Sans MS"/>
                <a:cs typeface="Comic Sans MS"/>
                <a:sym typeface="Comic Sans MS"/>
              </a:rPr>
              <a:t>The main function of education is the transmission of society’s norms and values. In order for society to function, individuals need to see themselves as part of the wider community. Subjects such as history instil a sense of ‘shared past’ and a commitment to wider society. </a:t>
            </a:r>
            <a:endParaRPr sz="13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rgbClr val="000000"/>
                </a:solidFill>
                <a:latin typeface="Comic Sans MS"/>
                <a:ea typeface="Comic Sans MS"/>
                <a:cs typeface="Comic Sans MS"/>
                <a:sym typeface="Comic Sans MS"/>
              </a:rPr>
              <a:t>Skills for Work: </a:t>
            </a:r>
            <a:r>
              <a:rPr lang="en-GB" sz="1300" b="0" i="0" u="none" strike="noStrike" cap="none">
                <a:solidFill>
                  <a:srgbClr val="000000"/>
                </a:solidFill>
                <a:latin typeface="Comic Sans MS"/>
                <a:ea typeface="Comic Sans MS"/>
                <a:cs typeface="Comic Sans MS"/>
                <a:sym typeface="Comic Sans MS"/>
              </a:rPr>
              <a:t>In complex industrial societies, the production of goods and services involves cooperation between a number of different specialists. The education system provides people with skills in order to be able to fit in with the world of work. </a:t>
            </a:r>
            <a:endParaRPr sz="13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rgbClr val="000000"/>
                </a:solidFill>
                <a:latin typeface="Comic Sans MS"/>
                <a:ea typeface="Comic Sans MS"/>
                <a:cs typeface="Comic Sans MS"/>
                <a:sym typeface="Comic Sans MS"/>
              </a:rPr>
              <a:t>Society in Miniature: </a:t>
            </a:r>
            <a:r>
              <a:rPr lang="en-GB" sz="1300" b="0" i="0" u="none" strike="noStrike" cap="none">
                <a:solidFill>
                  <a:srgbClr val="000000"/>
                </a:solidFill>
                <a:latin typeface="Comic Sans MS"/>
                <a:ea typeface="Comic Sans MS"/>
                <a:cs typeface="Comic Sans MS"/>
                <a:sym typeface="Comic Sans MS"/>
              </a:rPr>
              <a:t>Schools prepare children for wider society where they will have to cooperate with people who are neither family nor friends. School provides children with a set of rules and this prepares them for following society’s rules. </a:t>
            </a:r>
            <a:endParaRPr sz="1300" b="0" i="0" u="none" strike="noStrike" cap="none">
              <a:solidFill>
                <a:srgbClr val="000000"/>
              </a:solidFill>
              <a:latin typeface="Comic Sans MS"/>
              <a:ea typeface="Comic Sans MS"/>
              <a:cs typeface="Comic Sans MS"/>
              <a:sym typeface="Comic Sans MS"/>
            </a:endParaRPr>
          </a:p>
        </p:txBody>
      </p:sp>
      <p:sp>
        <p:nvSpPr>
          <p:cNvPr id="163" name="Google Shape;163;p13"/>
          <p:cNvSpPr/>
          <p:nvPr/>
        </p:nvSpPr>
        <p:spPr>
          <a:xfrm>
            <a:off x="6487025" y="265850"/>
            <a:ext cx="24402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Functionalist</a:t>
            </a:r>
            <a:endParaRPr sz="2000" b="0" i="0" u="none" strike="noStrike" cap="none">
              <a:solidFill>
                <a:srgbClr val="000000"/>
              </a:solidFill>
              <a:latin typeface="Comic Sans MS"/>
              <a:ea typeface="Comic Sans MS"/>
              <a:cs typeface="Comic Sans MS"/>
              <a:sym typeface="Comic Sans MS"/>
            </a:endParaRPr>
          </a:p>
        </p:txBody>
      </p:sp>
      <p:pic>
        <p:nvPicPr>
          <p:cNvPr id="164" name="Google Shape;164;p13"/>
          <p:cNvPicPr preferRelativeResize="0"/>
          <p:nvPr/>
        </p:nvPicPr>
        <p:blipFill rotWithShape="1">
          <a:blip r:embed="rId3">
            <a:alphaModFix/>
          </a:blip>
          <a:srcRect/>
          <a:stretch/>
        </p:blipFill>
        <p:spPr>
          <a:xfrm>
            <a:off x="6487025" y="1342725"/>
            <a:ext cx="2440200" cy="33298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4"/>
          <p:cNvSpPr/>
          <p:nvPr/>
        </p:nvSpPr>
        <p:spPr>
          <a:xfrm>
            <a:off x="265625" y="265850"/>
            <a:ext cx="87522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Evaluation of Durkheim </a:t>
            </a:r>
            <a:endParaRPr sz="2000" b="1" i="0" u="sng" strike="noStrike" cap="none">
              <a:solidFill>
                <a:srgbClr val="000000"/>
              </a:solidFill>
              <a:latin typeface="Comic Sans MS"/>
              <a:ea typeface="Comic Sans MS"/>
              <a:cs typeface="Comic Sans MS"/>
              <a:sym typeface="Comic Sans MS"/>
            </a:endParaRPr>
          </a:p>
        </p:txBody>
      </p:sp>
      <p:sp>
        <p:nvSpPr>
          <p:cNvPr id="170" name="Google Shape;170;p14"/>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000000"/>
              </a:buClr>
              <a:buSzPts val="1800"/>
              <a:buFont typeface="Comic Sans MS"/>
              <a:buChar char="●"/>
            </a:pPr>
            <a:r>
              <a:rPr lang="en-GB" sz="1800" b="0" i="0" u="none" strike="noStrike" cap="none">
                <a:solidFill>
                  <a:srgbClr val="000000"/>
                </a:solidFill>
                <a:latin typeface="Comic Sans MS"/>
                <a:ea typeface="Comic Sans MS"/>
                <a:cs typeface="Comic Sans MS"/>
                <a:sym typeface="Comic Sans MS"/>
              </a:rPr>
              <a:t>Durkheim seems to be assuming that there is a shared culture that can be transmitted through education and the hidden curriculum. In a multicultural society, there may not be one single culture to be transmitted. </a:t>
            </a:r>
            <a:endParaRPr sz="1800" b="0" i="0" u="none" strike="noStrike" cap="none">
              <a:solidFill>
                <a:srgbClr val="000000"/>
              </a:solidFill>
              <a:latin typeface="Comic Sans MS"/>
              <a:ea typeface="Comic Sans MS"/>
              <a:cs typeface="Comic Sans MS"/>
              <a:sym typeface="Comic Sans MS"/>
            </a:endParaRPr>
          </a:p>
          <a:p>
            <a:pPr marL="457200" marR="0" lvl="0" indent="-342900" algn="l" rtl="0">
              <a:lnSpc>
                <a:spcPct val="100000"/>
              </a:lnSpc>
              <a:spcBef>
                <a:spcPts val="0"/>
              </a:spcBef>
              <a:spcAft>
                <a:spcPts val="0"/>
              </a:spcAft>
              <a:buClr>
                <a:srgbClr val="000000"/>
              </a:buClr>
              <a:buSzPts val="1800"/>
              <a:buFont typeface="Comic Sans MS"/>
              <a:buChar char="●"/>
            </a:pPr>
            <a:r>
              <a:rPr lang="en-GB" sz="1800" b="0" i="0" u="none" strike="noStrike" cap="none">
                <a:solidFill>
                  <a:srgbClr val="000000"/>
                </a:solidFill>
                <a:latin typeface="Comic Sans MS"/>
                <a:ea typeface="Comic Sans MS"/>
                <a:cs typeface="Comic Sans MS"/>
                <a:sym typeface="Comic Sans MS"/>
              </a:rPr>
              <a:t>The education system may not adequately teach specialised skills useful in the workplace. </a:t>
            </a:r>
            <a:endParaRPr sz="1800" b="0" i="0" u="none" strike="noStrike" cap="none">
              <a:solidFill>
                <a:srgbClr val="000000"/>
              </a:solidFill>
              <a:latin typeface="Comic Sans MS"/>
              <a:ea typeface="Comic Sans MS"/>
              <a:cs typeface="Comic Sans MS"/>
              <a:sym typeface="Comic Sans MS"/>
            </a:endParaRPr>
          </a:p>
          <a:p>
            <a:pPr marL="457200" marR="0" lvl="0" indent="-342900" algn="l" rtl="0">
              <a:lnSpc>
                <a:spcPct val="100000"/>
              </a:lnSpc>
              <a:spcBef>
                <a:spcPts val="0"/>
              </a:spcBef>
              <a:spcAft>
                <a:spcPts val="0"/>
              </a:spcAft>
              <a:buClr>
                <a:srgbClr val="000000"/>
              </a:buClr>
              <a:buSzPts val="1800"/>
              <a:buFont typeface="Comic Sans MS"/>
              <a:buChar char="●"/>
            </a:pPr>
            <a:r>
              <a:rPr lang="en-GB" sz="1800" b="0" i="0" u="none" strike="noStrike" cap="none">
                <a:solidFill>
                  <a:srgbClr val="000000"/>
                </a:solidFill>
                <a:latin typeface="Comic Sans MS"/>
                <a:ea typeface="Comic Sans MS"/>
                <a:cs typeface="Comic Sans MS"/>
                <a:sym typeface="Comic Sans MS"/>
              </a:rPr>
              <a:t>Marxists would argue that the culture being transmitted through the education system is one that benefits the ruling class and not society as a whole. </a:t>
            </a:r>
            <a:endParaRPr sz="1800" b="0" i="0" u="none" strike="noStrike" cap="none">
              <a:solidFill>
                <a:srgbClr val="000000"/>
              </a:solidFill>
              <a:latin typeface="Comic Sans MS"/>
              <a:ea typeface="Comic Sans MS"/>
              <a:cs typeface="Comic Sans MS"/>
              <a:sym typeface="Comic Sans MS"/>
            </a:endParaRPr>
          </a:p>
          <a:p>
            <a:pPr marL="457200" marR="0" lvl="0" indent="-342900" algn="l" rtl="0">
              <a:lnSpc>
                <a:spcPct val="100000"/>
              </a:lnSpc>
              <a:spcBef>
                <a:spcPts val="0"/>
              </a:spcBef>
              <a:spcAft>
                <a:spcPts val="0"/>
              </a:spcAft>
              <a:buClr>
                <a:srgbClr val="000000"/>
              </a:buClr>
              <a:buSzPts val="1800"/>
              <a:buFont typeface="Comic Sans MS"/>
              <a:buChar char="●"/>
            </a:pPr>
            <a:r>
              <a:rPr lang="en-GB" sz="1800" b="0" i="0" u="none" strike="noStrike" cap="none">
                <a:solidFill>
                  <a:srgbClr val="000000"/>
                </a:solidFill>
                <a:latin typeface="Comic Sans MS"/>
                <a:ea typeface="Comic Sans MS"/>
                <a:cs typeface="Comic Sans MS"/>
                <a:sym typeface="Comic Sans MS"/>
              </a:rPr>
              <a:t>Feminists would argue that the culture being transmitted is patriarchal. </a:t>
            </a:r>
            <a:endParaRPr sz="1800" b="0" i="0" u="none" strike="noStrike" cap="none">
              <a:solidFill>
                <a:srgbClr val="000000"/>
              </a:solidFill>
              <a:latin typeface="Comic Sans MS"/>
              <a:ea typeface="Comic Sans MS"/>
              <a:cs typeface="Comic Sans MS"/>
              <a:sym typeface="Comic Sans MS"/>
            </a:endParaRPr>
          </a:p>
          <a:p>
            <a:pPr marL="457200" marR="0" lvl="0" indent="-342900" algn="l" rtl="0">
              <a:lnSpc>
                <a:spcPct val="100000"/>
              </a:lnSpc>
              <a:spcBef>
                <a:spcPts val="0"/>
              </a:spcBef>
              <a:spcAft>
                <a:spcPts val="0"/>
              </a:spcAft>
              <a:buClr>
                <a:srgbClr val="000000"/>
              </a:buClr>
              <a:buSzPts val="1800"/>
              <a:buFont typeface="Comic Sans MS"/>
              <a:buChar char="●"/>
            </a:pPr>
            <a:r>
              <a:rPr lang="en-GB" sz="1800" b="0" i="0" u="none" strike="noStrike" cap="none">
                <a:solidFill>
                  <a:srgbClr val="000000"/>
                </a:solidFill>
                <a:latin typeface="Comic Sans MS"/>
                <a:ea typeface="Comic Sans MS"/>
                <a:cs typeface="Comic Sans MS"/>
                <a:sym typeface="Comic Sans MS"/>
              </a:rPr>
              <a:t>Durkheim assumes that students in education will come to accept the values of society that are being taught. This may not be the case for all students. </a:t>
            </a:r>
            <a:endParaRPr sz="18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5"/>
          <p:cNvSpPr/>
          <p:nvPr/>
        </p:nvSpPr>
        <p:spPr>
          <a:xfrm>
            <a:off x="265625" y="265850"/>
            <a:ext cx="60348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Parsons </a:t>
            </a:r>
            <a:endParaRPr sz="2000" b="1" i="0" u="sng" strike="noStrike" cap="none">
              <a:solidFill>
                <a:srgbClr val="000000"/>
              </a:solidFill>
              <a:latin typeface="Comic Sans MS"/>
              <a:ea typeface="Comic Sans MS"/>
              <a:cs typeface="Comic Sans MS"/>
              <a:sym typeface="Comic Sans MS"/>
            </a:endParaRPr>
          </a:p>
        </p:txBody>
      </p:sp>
      <p:sp>
        <p:nvSpPr>
          <p:cNvPr id="176" name="Google Shape;176;p15"/>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chemeClr val="dk1"/>
                </a:solidFill>
                <a:latin typeface="Comic Sans MS"/>
                <a:ea typeface="Comic Sans MS"/>
                <a:cs typeface="Comic Sans MS"/>
                <a:sym typeface="Comic Sans MS"/>
              </a:rPr>
              <a:t>Universalistic Values: </a:t>
            </a:r>
            <a:r>
              <a:rPr lang="en-GB" sz="1300" b="0" i="0" u="none" strike="noStrike" cap="none">
                <a:solidFill>
                  <a:schemeClr val="dk1"/>
                </a:solidFill>
                <a:latin typeface="Comic Sans MS"/>
                <a:ea typeface="Comic Sans MS"/>
                <a:cs typeface="Comic Sans MS"/>
                <a:sym typeface="Comic Sans MS"/>
              </a:rPr>
              <a:t>Parsons argues that schools prepare children for entry into the wider society by treating everyone according to the same universalistic standards. This is different to the particularistic standards that apply in the family. The child’s status in the family is ascribed- it is given to them and they are judged as being ‘good ‘ or bad’ in accordance to the family’s values. However, in wider society people are judged according to universalistic standards which are applied in the same way to everyone. People’s status in society is achieved, for example as a result of educational qualifications and hard work. The education system prepares children for this transition. </a:t>
            </a:r>
            <a:endParaRPr sz="13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chemeClr val="dk1"/>
                </a:solidFill>
                <a:latin typeface="Comic Sans MS"/>
                <a:ea typeface="Comic Sans MS"/>
                <a:cs typeface="Comic Sans MS"/>
                <a:sym typeface="Comic Sans MS"/>
              </a:rPr>
              <a:t>Value Consensus: </a:t>
            </a:r>
            <a:r>
              <a:rPr lang="en-GB" sz="1300" b="0" i="0" u="none" strike="noStrike" cap="none">
                <a:solidFill>
                  <a:schemeClr val="dk1"/>
                </a:solidFill>
                <a:latin typeface="Comic Sans MS"/>
                <a:ea typeface="Comic Sans MS"/>
                <a:cs typeface="Comic Sans MS"/>
                <a:sym typeface="Comic Sans MS"/>
              </a:rPr>
              <a:t>Students are encouraged to value high achievement and the rewards that this brings. Students are also encouraged to believe that they are competing with each other on equal terms in the classroom. Therefore, higher achieving students are seen as deserin their success and the lower achievers accept their lower status as fair. </a:t>
            </a:r>
            <a:endParaRPr sz="1300" b="0" i="0" u="none" strike="noStrike" cap="none">
              <a:solidFill>
                <a:schemeClr val="dk1"/>
              </a:solidFill>
              <a:latin typeface="Comic Sans MS"/>
              <a:ea typeface="Comic Sans MS"/>
              <a:cs typeface="Comic Sans MS"/>
              <a:sym typeface="Comic Sans MS"/>
            </a:endParaRPr>
          </a:p>
        </p:txBody>
      </p:sp>
      <p:sp>
        <p:nvSpPr>
          <p:cNvPr id="177" name="Google Shape;177;p15"/>
          <p:cNvSpPr/>
          <p:nvPr/>
        </p:nvSpPr>
        <p:spPr>
          <a:xfrm>
            <a:off x="6487025" y="265850"/>
            <a:ext cx="24402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Functionalist</a:t>
            </a:r>
            <a:endParaRPr sz="2000" b="0" i="0" u="none" strike="noStrike" cap="none">
              <a:solidFill>
                <a:srgbClr val="000000"/>
              </a:solidFill>
              <a:latin typeface="Comic Sans MS"/>
              <a:ea typeface="Comic Sans MS"/>
              <a:cs typeface="Comic Sans MS"/>
              <a:sym typeface="Comic Sans MS"/>
            </a:endParaRPr>
          </a:p>
        </p:txBody>
      </p:sp>
      <p:pic>
        <p:nvPicPr>
          <p:cNvPr id="178" name="Google Shape;178;p15"/>
          <p:cNvPicPr preferRelativeResize="0"/>
          <p:nvPr/>
        </p:nvPicPr>
        <p:blipFill rotWithShape="1">
          <a:blip r:embed="rId3">
            <a:alphaModFix/>
          </a:blip>
          <a:srcRect/>
          <a:stretch/>
        </p:blipFill>
        <p:spPr>
          <a:xfrm>
            <a:off x="6487025" y="1098450"/>
            <a:ext cx="2440200" cy="36470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p:nvPr/>
        </p:nvSpPr>
        <p:spPr>
          <a:xfrm>
            <a:off x="2153250" y="109875"/>
            <a:ext cx="4837500" cy="10746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2500"/>
              <a:buFont typeface="Arial"/>
              <a:buNone/>
            </a:pPr>
            <a:r>
              <a:rPr lang="en-GB" sz="2500" b="1" i="0" u="sng" strike="noStrike" cap="none">
                <a:solidFill>
                  <a:srgbClr val="000000"/>
                </a:solidFill>
                <a:latin typeface="Comic Sans MS"/>
                <a:ea typeface="Comic Sans MS"/>
                <a:cs typeface="Comic Sans MS"/>
                <a:sym typeface="Comic Sans MS"/>
              </a:rPr>
              <a:t>Topic Content </a:t>
            </a:r>
            <a:endParaRPr sz="25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p:txBody>
      </p:sp>
      <p:sp>
        <p:nvSpPr>
          <p:cNvPr id="60" name="Google Shape;60;p2"/>
          <p:cNvSpPr/>
          <p:nvPr/>
        </p:nvSpPr>
        <p:spPr>
          <a:xfrm>
            <a:off x="185275" y="1353725"/>
            <a:ext cx="2741700" cy="3660600"/>
          </a:xfrm>
          <a:prstGeom prst="rect">
            <a:avLst/>
          </a:prstGeom>
          <a:solidFill>
            <a:srgbClr val="F4CCC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1" i="0" u="sng" strike="noStrike" cap="none">
                <a:solidFill>
                  <a:srgbClr val="000000"/>
                </a:solidFill>
                <a:latin typeface="Comic Sans MS"/>
                <a:ea typeface="Comic Sans MS"/>
                <a:cs typeface="Comic Sans MS"/>
                <a:sym typeface="Comic Sans MS"/>
              </a:rPr>
              <a:t>Education Policy </a:t>
            </a:r>
            <a:endParaRPr sz="16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600"/>
              <a:buFont typeface="Arial"/>
              <a:buNone/>
            </a:pPr>
            <a:endParaRPr sz="1600" b="1" i="0" u="sng" strike="noStrike" cap="none">
              <a:solidFill>
                <a:srgbClr val="000000"/>
              </a:solidFill>
              <a:latin typeface="Comic Sans MS"/>
              <a:ea typeface="Comic Sans MS"/>
              <a:cs typeface="Comic Sans MS"/>
              <a:sym typeface="Comic Sans MS"/>
            </a:endParaRPr>
          </a:p>
          <a:p>
            <a:pPr marL="457200" marR="0" lvl="0" indent="-330200" algn="l" rtl="0">
              <a:lnSpc>
                <a:spcPct val="100000"/>
              </a:lnSpc>
              <a:spcBef>
                <a:spcPts val="0"/>
              </a:spcBef>
              <a:spcAft>
                <a:spcPts val="0"/>
              </a:spcAft>
              <a:buClr>
                <a:srgbClr val="000000"/>
              </a:buClr>
              <a:buSzPts val="1600"/>
              <a:buFont typeface="Comic Sans MS"/>
              <a:buAutoNum type="arabicPeriod"/>
            </a:pPr>
            <a:r>
              <a:rPr lang="en-GB" sz="1600" b="0" i="0" u="none" strike="noStrike" cap="none">
                <a:solidFill>
                  <a:srgbClr val="000000"/>
                </a:solidFill>
                <a:latin typeface="Comic Sans MS"/>
                <a:ea typeface="Comic Sans MS"/>
                <a:cs typeface="Comic Sans MS"/>
                <a:sym typeface="Comic Sans MS"/>
              </a:rPr>
              <a:t>Types of Schools</a:t>
            </a:r>
            <a:endParaRPr sz="1600" b="0" i="0" u="none" strike="noStrike" cap="none">
              <a:solidFill>
                <a:srgbClr val="000000"/>
              </a:solidFill>
              <a:latin typeface="Comic Sans MS"/>
              <a:ea typeface="Comic Sans MS"/>
              <a:cs typeface="Comic Sans MS"/>
              <a:sym typeface="Comic Sans MS"/>
            </a:endParaRPr>
          </a:p>
          <a:p>
            <a:pPr marL="457200" marR="0" lvl="0" indent="-330200" algn="l" rtl="0">
              <a:lnSpc>
                <a:spcPct val="100000"/>
              </a:lnSpc>
              <a:spcBef>
                <a:spcPts val="0"/>
              </a:spcBef>
              <a:spcAft>
                <a:spcPts val="0"/>
              </a:spcAft>
              <a:buClr>
                <a:srgbClr val="000000"/>
              </a:buClr>
              <a:buSzPts val="1600"/>
              <a:buFont typeface="Comic Sans MS"/>
              <a:buAutoNum type="arabicPeriod"/>
            </a:pPr>
            <a:r>
              <a:rPr lang="en-GB" sz="1600" b="0" i="0" u="none" strike="noStrike" cap="none">
                <a:solidFill>
                  <a:srgbClr val="000000"/>
                </a:solidFill>
                <a:latin typeface="Comic Sans MS"/>
                <a:ea typeface="Comic Sans MS"/>
                <a:cs typeface="Comic Sans MS"/>
                <a:sym typeface="Comic Sans MS"/>
              </a:rPr>
              <a:t>State and Private Schools </a:t>
            </a:r>
            <a:endParaRPr sz="1600" b="0" i="0" u="none" strike="noStrike" cap="none">
              <a:solidFill>
                <a:srgbClr val="000000"/>
              </a:solidFill>
              <a:latin typeface="Comic Sans MS"/>
              <a:ea typeface="Comic Sans MS"/>
              <a:cs typeface="Comic Sans MS"/>
              <a:sym typeface="Comic Sans MS"/>
            </a:endParaRPr>
          </a:p>
          <a:p>
            <a:pPr marL="457200" marR="0" lvl="0" indent="-330200" algn="l" rtl="0">
              <a:lnSpc>
                <a:spcPct val="100000"/>
              </a:lnSpc>
              <a:spcBef>
                <a:spcPts val="0"/>
              </a:spcBef>
              <a:spcAft>
                <a:spcPts val="0"/>
              </a:spcAft>
              <a:buClr>
                <a:srgbClr val="000000"/>
              </a:buClr>
              <a:buSzPts val="1600"/>
              <a:buFont typeface="Comic Sans MS"/>
              <a:buAutoNum type="arabicPeriod"/>
            </a:pPr>
            <a:r>
              <a:rPr lang="en-GB" sz="1600" b="0" i="0" u="none" strike="noStrike" cap="none">
                <a:solidFill>
                  <a:srgbClr val="000000"/>
                </a:solidFill>
                <a:latin typeface="Comic Sans MS"/>
                <a:ea typeface="Comic Sans MS"/>
                <a:cs typeface="Comic Sans MS"/>
                <a:sym typeface="Comic Sans MS"/>
              </a:rPr>
              <a:t>The Tripartite System </a:t>
            </a:r>
            <a:endParaRPr sz="1600" b="0" i="0" u="none" strike="noStrike" cap="none">
              <a:solidFill>
                <a:srgbClr val="000000"/>
              </a:solidFill>
              <a:latin typeface="Comic Sans MS"/>
              <a:ea typeface="Comic Sans MS"/>
              <a:cs typeface="Comic Sans MS"/>
              <a:sym typeface="Comic Sans MS"/>
            </a:endParaRPr>
          </a:p>
          <a:p>
            <a:pPr marL="457200" marR="0" lvl="0" indent="-330200" algn="l" rtl="0">
              <a:lnSpc>
                <a:spcPct val="100000"/>
              </a:lnSpc>
              <a:spcBef>
                <a:spcPts val="0"/>
              </a:spcBef>
              <a:spcAft>
                <a:spcPts val="0"/>
              </a:spcAft>
              <a:buClr>
                <a:srgbClr val="000000"/>
              </a:buClr>
              <a:buSzPts val="1600"/>
              <a:buFont typeface="Comic Sans MS"/>
              <a:buAutoNum type="arabicPeriod"/>
            </a:pPr>
            <a:r>
              <a:rPr lang="en-GB" sz="1600" b="0" i="0" u="none" strike="noStrike" cap="none">
                <a:solidFill>
                  <a:srgbClr val="000000"/>
                </a:solidFill>
                <a:latin typeface="Comic Sans MS"/>
                <a:ea typeface="Comic Sans MS"/>
                <a:cs typeface="Comic Sans MS"/>
                <a:sym typeface="Comic Sans MS"/>
              </a:rPr>
              <a:t>The Comprehensive System </a:t>
            </a:r>
            <a:endParaRPr sz="1600" b="0" i="0" u="none" strike="noStrike" cap="none">
              <a:solidFill>
                <a:srgbClr val="000000"/>
              </a:solidFill>
              <a:latin typeface="Comic Sans MS"/>
              <a:ea typeface="Comic Sans MS"/>
              <a:cs typeface="Comic Sans MS"/>
              <a:sym typeface="Comic Sans MS"/>
            </a:endParaRPr>
          </a:p>
          <a:p>
            <a:pPr marL="457200" marR="0" lvl="0" indent="-330200" algn="l" rtl="0">
              <a:lnSpc>
                <a:spcPct val="100000"/>
              </a:lnSpc>
              <a:spcBef>
                <a:spcPts val="0"/>
              </a:spcBef>
              <a:spcAft>
                <a:spcPts val="0"/>
              </a:spcAft>
              <a:buClr>
                <a:srgbClr val="000000"/>
              </a:buClr>
              <a:buSzPts val="1600"/>
              <a:buFont typeface="Comic Sans MS"/>
              <a:buAutoNum type="arabicPeriod"/>
            </a:pPr>
            <a:r>
              <a:rPr lang="en-GB" sz="1600" b="0" i="0" u="none" strike="noStrike" cap="none">
                <a:solidFill>
                  <a:srgbClr val="000000"/>
                </a:solidFill>
                <a:latin typeface="Comic Sans MS"/>
                <a:ea typeface="Comic Sans MS"/>
                <a:cs typeface="Comic Sans MS"/>
                <a:sym typeface="Comic Sans MS"/>
              </a:rPr>
              <a:t>The Education Reform Act </a:t>
            </a:r>
            <a:endParaRPr sz="1600" b="0" i="0" u="none" strike="noStrike" cap="none">
              <a:solidFill>
                <a:srgbClr val="000000"/>
              </a:solidFill>
              <a:latin typeface="Comic Sans MS"/>
              <a:ea typeface="Comic Sans MS"/>
              <a:cs typeface="Comic Sans MS"/>
              <a:sym typeface="Comic Sans MS"/>
            </a:endParaRPr>
          </a:p>
          <a:p>
            <a:pPr marL="457200" marR="0" lvl="0" indent="-330200" algn="l" rtl="0">
              <a:lnSpc>
                <a:spcPct val="100000"/>
              </a:lnSpc>
              <a:spcBef>
                <a:spcPts val="0"/>
              </a:spcBef>
              <a:spcAft>
                <a:spcPts val="0"/>
              </a:spcAft>
              <a:buClr>
                <a:srgbClr val="000000"/>
              </a:buClr>
              <a:buSzPts val="1600"/>
              <a:buFont typeface="Comic Sans MS"/>
              <a:buAutoNum type="arabicPeriod"/>
            </a:pPr>
            <a:r>
              <a:rPr lang="en-GB" sz="1600" b="0" i="0" u="none" strike="noStrike" cap="none">
                <a:solidFill>
                  <a:srgbClr val="000000"/>
                </a:solidFill>
                <a:latin typeface="Comic Sans MS"/>
                <a:ea typeface="Comic Sans MS"/>
                <a:cs typeface="Comic Sans MS"/>
                <a:sym typeface="Comic Sans MS"/>
              </a:rPr>
              <a:t>Marketisation and Parentocracy </a:t>
            </a:r>
            <a:endParaRPr sz="1600" b="0" i="0" u="none" strike="noStrike" cap="none">
              <a:solidFill>
                <a:srgbClr val="000000"/>
              </a:solidFill>
              <a:latin typeface="Comic Sans MS"/>
              <a:ea typeface="Comic Sans MS"/>
              <a:cs typeface="Comic Sans MS"/>
              <a:sym typeface="Comic Sans MS"/>
            </a:endParaRPr>
          </a:p>
          <a:p>
            <a:pPr marL="457200" marR="0" lvl="0" indent="-330200" algn="l" rtl="0">
              <a:lnSpc>
                <a:spcPct val="100000"/>
              </a:lnSpc>
              <a:spcBef>
                <a:spcPts val="0"/>
              </a:spcBef>
              <a:spcAft>
                <a:spcPts val="0"/>
              </a:spcAft>
              <a:buClr>
                <a:srgbClr val="000000"/>
              </a:buClr>
              <a:buSzPts val="1600"/>
              <a:buFont typeface="Comic Sans MS"/>
              <a:buAutoNum type="arabicPeriod"/>
            </a:pPr>
            <a:r>
              <a:rPr lang="en-GB" sz="1600" b="0" i="0" u="none" strike="noStrike" cap="none">
                <a:solidFill>
                  <a:srgbClr val="000000"/>
                </a:solidFill>
                <a:latin typeface="Comic Sans MS"/>
                <a:ea typeface="Comic Sans MS"/>
                <a:cs typeface="Comic Sans MS"/>
                <a:sym typeface="Comic Sans MS"/>
              </a:rPr>
              <a:t>New Labour Policies </a:t>
            </a:r>
            <a:endParaRPr sz="1600" b="0" i="0" u="none" strike="noStrike" cap="none">
              <a:solidFill>
                <a:srgbClr val="000000"/>
              </a:solidFill>
              <a:latin typeface="Comic Sans MS"/>
              <a:ea typeface="Comic Sans MS"/>
              <a:cs typeface="Comic Sans MS"/>
              <a:sym typeface="Comic Sans MS"/>
            </a:endParaRPr>
          </a:p>
        </p:txBody>
      </p:sp>
      <p:sp>
        <p:nvSpPr>
          <p:cNvPr id="61" name="Google Shape;61;p2"/>
          <p:cNvSpPr/>
          <p:nvPr/>
        </p:nvSpPr>
        <p:spPr>
          <a:xfrm>
            <a:off x="3156675" y="2141975"/>
            <a:ext cx="2856600" cy="2084100"/>
          </a:xfrm>
          <a:prstGeom prst="rect">
            <a:avLst/>
          </a:prstGeom>
          <a:solidFill>
            <a:srgbClr val="CFE2F3"/>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GB" sz="1700" b="1" i="0" u="sng" strike="noStrike" cap="none">
                <a:solidFill>
                  <a:srgbClr val="000000"/>
                </a:solidFill>
                <a:latin typeface="Comic Sans MS"/>
                <a:ea typeface="Comic Sans MS"/>
                <a:cs typeface="Comic Sans MS"/>
                <a:sym typeface="Comic Sans MS"/>
              </a:rPr>
              <a:t>Perspectives </a:t>
            </a:r>
            <a:endParaRPr sz="17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Comic Sans MS"/>
              <a:ea typeface="Comic Sans MS"/>
              <a:cs typeface="Comic Sans MS"/>
              <a:sym typeface="Comic Sans MS"/>
            </a:endParaRPr>
          </a:p>
          <a:p>
            <a:pPr marL="457200" marR="0" lvl="0" indent="-336550" algn="l" rtl="0">
              <a:lnSpc>
                <a:spcPct val="100000"/>
              </a:lnSpc>
              <a:spcBef>
                <a:spcPts val="0"/>
              </a:spcBef>
              <a:spcAft>
                <a:spcPts val="0"/>
              </a:spcAft>
              <a:buClr>
                <a:srgbClr val="000000"/>
              </a:buClr>
              <a:buSzPts val="1700"/>
              <a:buFont typeface="Comic Sans MS"/>
              <a:buAutoNum type="arabicPeriod"/>
            </a:pPr>
            <a:r>
              <a:rPr lang="en-GB" sz="1700" b="0" i="0" u="none" strike="noStrike" cap="none">
                <a:solidFill>
                  <a:srgbClr val="000000"/>
                </a:solidFill>
                <a:latin typeface="Comic Sans MS"/>
                <a:ea typeface="Comic Sans MS"/>
                <a:cs typeface="Comic Sans MS"/>
                <a:sym typeface="Comic Sans MS"/>
              </a:rPr>
              <a:t>The Hidden Curriculum </a:t>
            </a:r>
            <a:endParaRPr sz="1700" b="0" i="0" u="none" strike="noStrike" cap="none">
              <a:solidFill>
                <a:srgbClr val="000000"/>
              </a:solidFill>
              <a:latin typeface="Comic Sans MS"/>
              <a:ea typeface="Comic Sans MS"/>
              <a:cs typeface="Comic Sans MS"/>
              <a:sym typeface="Comic Sans MS"/>
            </a:endParaRPr>
          </a:p>
          <a:p>
            <a:pPr marL="457200" marR="0" lvl="0" indent="-336550" algn="l" rtl="0">
              <a:lnSpc>
                <a:spcPct val="100000"/>
              </a:lnSpc>
              <a:spcBef>
                <a:spcPts val="0"/>
              </a:spcBef>
              <a:spcAft>
                <a:spcPts val="0"/>
              </a:spcAft>
              <a:buClr>
                <a:srgbClr val="000000"/>
              </a:buClr>
              <a:buSzPts val="1700"/>
              <a:buFont typeface="Comic Sans MS"/>
              <a:buAutoNum type="arabicPeriod"/>
            </a:pPr>
            <a:r>
              <a:rPr lang="en-GB" sz="1700" b="0" i="0" u="none" strike="noStrike" cap="none">
                <a:solidFill>
                  <a:srgbClr val="000000"/>
                </a:solidFill>
                <a:latin typeface="Comic Sans MS"/>
                <a:ea typeface="Comic Sans MS"/>
                <a:cs typeface="Comic Sans MS"/>
                <a:sym typeface="Comic Sans MS"/>
              </a:rPr>
              <a:t>Functionalist </a:t>
            </a:r>
            <a:endParaRPr sz="1700" b="0" i="0" u="none" strike="noStrike" cap="none">
              <a:solidFill>
                <a:srgbClr val="000000"/>
              </a:solidFill>
              <a:latin typeface="Comic Sans MS"/>
              <a:ea typeface="Comic Sans MS"/>
              <a:cs typeface="Comic Sans MS"/>
              <a:sym typeface="Comic Sans MS"/>
            </a:endParaRPr>
          </a:p>
          <a:p>
            <a:pPr marL="457200" marR="0" lvl="0" indent="-336550" algn="l" rtl="0">
              <a:lnSpc>
                <a:spcPct val="100000"/>
              </a:lnSpc>
              <a:spcBef>
                <a:spcPts val="0"/>
              </a:spcBef>
              <a:spcAft>
                <a:spcPts val="0"/>
              </a:spcAft>
              <a:buClr>
                <a:srgbClr val="000000"/>
              </a:buClr>
              <a:buSzPts val="1700"/>
              <a:buFont typeface="Comic Sans MS"/>
              <a:buAutoNum type="arabicPeriod"/>
            </a:pPr>
            <a:r>
              <a:rPr lang="en-GB" sz="1700" b="0" i="0" u="none" strike="noStrike" cap="none">
                <a:solidFill>
                  <a:srgbClr val="000000"/>
                </a:solidFill>
                <a:latin typeface="Comic Sans MS"/>
                <a:ea typeface="Comic Sans MS"/>
                <a:cs typeface="Comic Sans MS"/>
                <a:sym typeface="Comic Sans MS"/>
              </a:rPr>
              <a:t>Marxist</a:t>
            </a:r>
            <a:endParaRPr sz="1700" b="0" i="0" u="none" strike="noStrike" cap="none">
              <a:solidFill>
                <a:srgbClr val="000000"/>
              </a:solidFill>
              <a:latin typeface="Comic Sans MS"/>
              <a:ea typeface="Comic Sans MS"/>
              <a:cs typeface="Comic Sans MS"/>
              <a:sym typeface="Comic Sans MS"/>
            </a:endParaRPr>
          </a:p>
        </p:txBody>
      </p:sp>
      <p:sp>
        <p:nvSpPr>
          <p:cNvPr id="62" name="Google Shape;62;p2"/>
          <p:cNvSpPr/>
          <p:nvPr/>
        </p:nvSpPr>
        <p:spPr>
          <a:xfrm>
            <a:off x="6242975" y="1353725"/>
            <a:ext cx="2741700" cy="3660600"/>
          </a:xfrm>
          <a:prstGeom prst="rect">
            <a:avLst/>
          </a:prstGeom>
          <a:solidFill>
            <a:srgbClr val="FCE5CD"/>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GB" sz="1700" b="1" i="0" u="sng" strike="noStrike" cap="none">
                <a:solidFill>
                  <a:schemeClr val="dk1"/>
                </a:solidFill>
                <a:latin typeface="Comic Sans MS"/>
                <a:ea typeface="Comic Sans MS"/>
                <a:cs typeface="Comic Sans MS"/>
                <a:sym typeface="Comic Sans MS"/>
              </a:rPr>
              <a:t>Inequality in Education </a:t>
            </a:r>
            <a:endParaRPr sz="1700" b="1" i="0" u="sng"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omic Sans MS"/>
              <a:ea typeface="Comic Sans MS"/>
              <a:cs typeface="Comic Sans MS"/>
              <a:sym typeface="Comic Sans MS"/>
            </a:endParaRPr>
          </a:p>
          <a:p>
            <a:pPr marL="457200" marR="0" lvl="0" indent="-336550" algn="l" rtl="0">
              <a:lnSpc>
                <a:spcPct val="100000"/>
              </a:lnSpc>
              <a:spcBef>
                <a:spcPts val="0"/>
              </a:spcBef>
              <a:spcAft>
                <a:spcPts val="0"/>
              </a:spcAft>
              <a:buClr>
                <a:schemeClr val="dk1"/>
              </a:buClr>
              <a:buSzPts val="1700"/>
              <a:buFont typeface="Comic Sans MS"/>
              <a:buAutoNum type="arabicPeriod"/>
            </a:pPr>
            <a:r>
              <a:rPr lang="en-GB" sz="1700" b="0" i="0" u="none" strike="noStrike" cap="none">
                <a:solidFill>
                  <a:schemeClr val="dk1"/>
                </a:solidFill>
                <a:latin typeface="Comic Sans MS"/>
                <a:ea typeface="Comic Sans MS"/>
                <a:cs typeface="Comic Sans MS"/>
                <a:sym typeface="Comic Sans MS"/>
              </a:rPr>
              <a:t>Subcultures and Labelling </a:t>
            </a:r>
            <a:endParaRPr sz="1700" b="0" i="0" u="none" strike="noStrike" cap="none">
              <a:solidFill>
                <a:schemeClr val="dk1"/>
              </a:solidFill>
              <a:latin typeface="Comic Sans MS"/>
              <a:ea typeface="Comic Sans MS"/>
              <a:cs typeface="Comic Sans MS"/>
              <a:sym typeface="Comic Sans MS"/>
            </a:endParaRPr>
          </a:p>
          <a:p>
            <a:pPr marL="457200" marR="0" lvl="0" indent="-336550" algn="l" rtl="0">
              <a:lnSpc>
                <a:spcPct val="100000"/>
              </a:lnSpc>
              <a:spcBef>
                <a:spcPts val="0"/>
              </a:spcBef>
              <a:spcAft>
                <a:spcPts val="0"/>
              </a:spcAft>
              <a:buClr>
                <a:schemeClr val="dk1"/>
              </a:buClr>
              <a:buSzPts val="1700"/>
              <a:buFont typeface="Comic Sans MS"/>
              <a:buAutoNum type="arabicPeriod"/>
            </a:pPr>
            <a:r>
              <a:rPr lang="en-GB" sz="1700" b="0" i="0" u="none" strike="noStrike" cap="none">
                <a:solidFill>
                  <a:schemeClr val="dk1"/>
                </a:solidFill>
                <a:latin typeface="Comic Sans MS"/>
                <a:ea typeface="Comic Sans MS"/>
                <a:cs typeface="Comic Sans MS"/>
                <a:sym typeface="Comic Sans MS"/>
              </a:rPr>
              <a:t>Setting, Streaming and Mixed Ability </a:t>
            </a:r>
            <a:endParaRPr sz="1700" b="0" i="0" u="none" strike="noStrike" cap="none">
              <a:solidFill>
                <a:schemeClr val="dk1"/>
              </a:solidFill>
              <a:latin typeface="Comic Sans MS"/>
              <a:ea typeface="Comic Sans MS"/>
              <a:cs typeface="Comic Sans MS"/>
              <a:sym typeface="Comic Sans MS"/>
            </a:endParaRPr>
          </a:p>
          <a:p>
            <a:pPr marL="457200" marR="0" lvl="0" indent="-336550" algn="l" rtl="0">
              <a:lnSpc>
                <a:spcPct val="100000"/>
              </a:lnSpc>
              <a:spcBef>
                <a:spcPts val="0"/>
              </a:spcBef>
              <a:spcAft>
                <a:spcPts val="0"/>
              </a:spcAft>
              <a:buClr>
                <a:schemeClr val="dk1"/>
              </a:buClr>
              <a:buSzPts val="1700"/>
              <a:buFont typeface="Comic Sans MS"/>
              <a:buAutoNum type="arabicPeriod"/>
            </a:pPr>
            <a:r>
              <a:rPr lang="en-GB" sz="1700" b="0" i="0" u="none" strike="noStrike" cap="none">
                <a:solidFill>
                  <a:schemeClr val="dk1"/>
                </a:solidFill>
                <a:latin typeface="Comic Sans MS"/>
                <a:ea typeface="Comic Sans MS"/>
                <a:cs typeface="Comic Sans MS"/>
                <a:sym typeface="Comic Sans MS"/>
              </a:rPr>
              <a:t>Inequality and Gender</a:t>
            </a:r>
            <a:endParaRPr sz="1700" b="0" i="0" u="none" strike="noStrike" cap="none">
              <a:solidFill>
                <a:schemeClr val="dk1"/>
              </a:solidFill>
              <a:latin typeface="Comic Sans MS"/>
              <a:ea typeface="Comic Sans MS"/>
              <a:cs typeface="Comic Sans MS"/>
              <a:sym typeface="Comic Sans MS"/>
            </a:endParaRPr>
          </a:p>
          <a:p>
            <a:pPr marL="457200" marR="0" lvl="0" indent="-336550" algn="l" rtl="0">
              <a:lnSpc>
                <a:spcPct val="100000"/>
              </a:lnSpc>
              <a:spcBef>
                <a:spcPts val="0"/>
              </a:spcBef>
              <a:spcAft>
                <a:spcPts val="0"/>
              </a:spcAft>
              <a:buClr>
                <a:schemeClr val="dk1"/>
              </a:buClr>
              <a:buSzPts val="1700"/>
              <a:buFont typeface="Comic Sans MS"/>
              <a:buAutoNum type="arabicPeriod"/>
            </a:pPr>
            <a:r>
              <a:rPr lang="en-GB" sz="1700" b="0" i="0" u="none" strike="noStrike" cap="none">
                <a:solidFill>
                  <a:schemeClr val="dk1"/>
                </a:solidFill>
                <a:latin typeface="Comic Sans MS"/>
                <a:ea typeface="Comic Sans MS"/>
                <a:cs typeface="Comic Sans MS"/>
                <a:sym typeface="Comic Sans MS"/>
              </a:rPr>
              <a:t>Inequality and Class </a:t>
            </a:r>
            <a:endParaRPr sz="1700" b="0" i="0" u="none" strike="noStrike" cap="none">
              <a:solidFill>
                <a:schemeClr val="dk1"/>
              </a:solidFill>
              <a:latin typeface="Comic Sans MS"/>
              <a:ea typeface="Comic Sans MS"/>
              <a:cs typeface="Comic Sans MS"/>
              <a:sym typeface="Comic Sans MS"/>
            </a:endParaRPr>
          </a:p>
          <a:p>
            <a:pPr marL="457200" marR="0" lvl="0" indent="-336550" algn="l" rtl="0">
              <a:lnSpc>
                <a:spcPct val="100000"/>
              </a:lnSpc>
              <a:spcBef>
                <a:spcPts val="0"/>
              </a:spcBef>
              <a:spcAft>
                <a:spcPts val="0"/>
              </a:spcAft>
              <a:buClr>
                <a:schemeClr val="dk1"/>
              </a:buClr>
              <a:buSzPts val="1700"/>
              <a:buFont typeface="Comic Sans MS"/>
              <a:buAutoNum type="arabicPeriod"/>
            </a:pPr>
            <a:r>
              <a:rPr lang="en-GB" sz="1700" b="0" i="0" u="none" strike="noStrike" cap="none">
                <a:solidFill>
                  <a:schemeClr val="dk1"/>
                </a:solidFill>
                <a:latin typeface="Comic Sans MS"/>
                <a:ea typeface="Comic Sans MS"/>
                <a:cs typeface="Comic Sans MS"/>
                <a:sym typeface="Comic Sans MS"/>
              </a:rPr>
              <a:t>Inequality and Ethnicity </a:t>
            </a:r>
            <a:endParaRPr sz="17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6"/>
          <p:cNvSpPr/>
          <p:nvPr/>
        </p:nvSpPr>
        <p:spPr>
          <a:xfrm>
            <a:off x="265625" y="265850"/>
            <a:ext cx="60348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Parsons </a:t>
            </a:r>
            <a:endParaRPr sz="2000" b="1" i="0" u="sng" strike="noStrike" cap="none">
              <a:solidFill>
                <a:srgbClr val="000000"/>
              </a:solidFill>
              <a:latin typeface="Comic Sans MS"/>
              <a:ea typeface="Comic Sans MS"/>
              <a:cs typeface="Comic Sans MS"/>
              <a:sym typeface="Comic Sans MS"/>
            </a:endParaRPr>
          </a:p>
        </p:txBody>
      </p:sp>
      <p:sp>
        <p:nvSpPr>
          <p:cNvPr id="184" name="Google Shape;184;p16"/>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Comic Sans MS"/>
                <a:ea typeface="Comic Sans MS"/>
                <a:cs typeface="Comic Sans MS"/>
                <a:sym typeface="Comic Sans MS"/>
              </a:rPr>
              <a:t>Meritocracy: </a:t>
            </a:r>
            <a:r>
              <a:rPr lang="en-GB" sz="1600" b="0" i="0" u="none" strike="noStrike" cap="none">
                <a:solidFill>
                  <a:schemeClr val="dk1"/>
                </a:solidFill>
                <a:latin typeface="Comic Sans MS"/>
                <a:ea typeface="Comic Sans MS"/>
                <a:cs typeface="Comic Sans MS"/>
                <a:sym typeface="Comic Sans MS"/>
              </a:rPr>
              <a:t>Parsons saw the education system as being a meritocracy. Students’ achievements are based on their abilities and efforts and not on social class, gender or ethnicity. The education system is seen as treating everyone equally with status being on merit alone. Parsons saw education as mirroring wider society, which he felt was increasingly based on achieved status. </a:t>
            </a:r>
            <a:endParaRPr sz="16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Comic Sans MS"/>
                <a:ea typeface="Comic Sans MS"/>
                <a:cs typeface="Comic Sans MS"/>
                <a:sym typeface="Comic Sans MS"/>
              </a:rPr>
              <a:t>Role Allocation: </a:t>
            </a:r>
            <a:r>
              <a:rPr lang="en-GB" sz="1600" b="0" i="0" u="none" strike="noStrike" cap="none">
                <a:solidFill>
                  <a:schemeClr val="dk1"/>
                </a:solidFill>
                <a:latin typeface="Comic Sans MS"/>
                <a:ea typeface="Comic Sans MS"/>
                <a:cs typeface="Comic Sans MS"/>
                <a:sym typeface="Comic Sans MS"/>
              </a:rPr>
              <a:t>Parsons argued that the education system is an effective device for sorting people out so that they are matched to the correct job for their abilities. Based on their qualifications, the most able should reach the top jobs in society. This is seen as fair, as the system is meritocratic. </a:t>
            </a:r>
            <a:endParaRPr sz="1600" b="0" i="0" u="none" strike="noStrike" cap="none">
              <a:solidFill>
                <a:schemeClr val="dk1"/>
              </a:solidFill>
              <a:latin typeface="Comic Sans MS"/>
              <a:ea typeface="Comic Sans MS"/>
              <a:cs typeface="Comic Sans MS"/>
              <a:sym typeface="Comic Sans MS"/>
            </a:endParaRPr>
          </a:p>
        </p:txBody>
      </p:sp>
      <p:sp>
        <p:nvSpPr>
          <p:cNvPr id="185" name="Google Shape;185;p16"/>
          <p:cNvSpPr/>
          <p:nvPr/>
        </p:nvSpPr>
        <p:spPr>
          <a:xfrm>
            <a:off x="6487025" y="265850"/>
            <a:ext cx="24402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Functionalist</a:t>
            </a:r>
            <a:endParaRPr sz="2000" b="0" i="0" u="none" strike="noStrike" cap="none">
              <a:solidFill>
                <a:srgbClr val="000000"/>
              </a:solidFill>
              <a:latin typeface="Comic Sans MS"/>
              <a:ea typeface="Comic Sans MS"/>
              <a:cs typeface="Comic Sans MS"/>
              <a:sym typeface="Comic Sans MS"/>
            </a:endParaRPr>
          </a:p>
        </p:txBody>
      </p:sp>
      <p:pic>
        <p:nvPicPr>
          <p:cNvPr id="186" name="Google Shape;186;p16"/>
          <p:cNvPicPr preferRelativeResize="0"/>
          <p:nvPr/>
        </p:nvPicPr>
        <p:blipFill rotWithShape="1">
          <a:blip r:embed="rId3">
            <a:alphaModFix/>
          </a:blip>
          <a:srcRect/>
          <a:stretch/>
        </p:blipFill>
        <p:spPr>
          <a:xfrm>
            <a:off x="6487025" y="1098450"/>
            <a:ext cx="2440200" cy="36470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7"/>
          <p:cNvSpPr/>
          <p:nvPr/>
        </p:nvSpPr>
        <p:spPr>
          <a:xfrm>
            <a:off x="265625" y="265850"/>
            <a:ext cx="87522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Evaluation of Parsons </a:t>
            </a:r>
            <a:endParaRPr sz="2000" b="1" i="0" u="sng" strike="noStrike" cap="none">
              <a:solidFill>
                <a:srgbClr val="000000"/>
              </a:solidFill>
              <a:latin typeface="Comic Sans MS"/>
              <a:ea typeface="Comic Sans MS"/>
              <a:cs typeface="Comic Sans MS"/>
              <a:sym typeface="Comic Sans MS"/>
            </a:endParaRPr>
          </a:p>
        </p:txBody>
      </p:sp>
      <p:sp>
        <p:nvSpPr>
          <p:cNvPr id="192" name="Google Shape;192;p17"/>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000000"/>
              </a:buClr>
              <a:buSzPts val="1800"/>
              <a:buFont typeface="Comic Sans MS"/>
              <a:buChar char="●"/>
            </a:pPr>
            <a:r>
              <a:rPr lang="en-GB" sz="1800" b="0" i="0" u="none" strike="noStrike" cap="none">
                <a:solidFill>
                  <a:srgbClr val="000000"/>
                </a:solidFill>
                <a:latin typeface="Comic Sans MS"/>
                <a:ea typeface="Comic Sans MS"/>
                <a:cs typeface="Comic Sans MS"/>
                <a:sym typeface="Comic Sans MS"/>
              </a:rPr>
              <a:t>Like Durkheim, Parsons is accused of not fully considering whose values are being transmitted via the education system. Marxists, for example, would see these as the values of dominant groups in society. </a:t>
            </a:r>
            <a:endParaRPr sz="1800" b="0" i="0" u="none" strike="noStrike" cap="none">
              <a:solidFill>
                <a:srgbClr val="000000"/>
              </a:solidFill>
              <a:latin typeface="Comic Sans MS"/>
              <a:ea typeface="Comic Sans MS"/>
              <a:cs typeface="Comic Sans MS"/>
              <a:sym typeface="Comic Sans MS"/>
            </a:endParaRPr>
          </a:p>
          <a:p>
            <a:pPr marL="457200" marR="0" lvl="0" indent="-342900" algn="l" rtl="0">
              <a:lnSpc>
                <a:spcPct val="100000"/>
              </a:lnSpc>
              <a:spcBef>
                <a:spcPts val="0"/>
              </a:spcBef>
              <a:spcAft>
                <a:spcPts val="0"/>
              </a:spcAft>
              <a:buClr>
                <a:srgbClr val="000000"/>
              </a:buClr>
              <a:buSzPts val="1800"/>
              <a:buFont typeface="Comic Sans MS"/>
              <a:buChar char="●"/>
            </a:pPr>
            <a:r>
              <a:rPr lang="en-GB" sz="1800" b="0" i="0" u="none" strike="noStrike" cap="none">
                <a:solidFill>
                  <a:srgbClr val="000000"/>
                </a:solidFill>
                <a:latin typeface="Comic Sans MS"/>
                <a:ea typeface="Comic Sans MS"/>
                <a:cs typeface="Comic Sans MS"/>
                <a:sym typeface="Comic Sans MS"/>
              </a:rPr>
              <a:t>Many sociologists have questioned the idea that the education system is meritocratic. Feminists, for example, argue that gender can have an influence on achievement and subject choice and that the system does not provide equality of opportunity. </a:t>
            </a:r>
            <a:endParaRPr sz="1800" b="0" i="0" u="none" strike="noStrike" cap="none">
              <a:solidFill>
                <a:srgbClr val="000000"/>
              </a:solidFill>
              <a:latin typeface="Comic Sans MS"/>
              <a:ea typeface="Comic Sans MS"/>
              <a:cs typeface="Comic Sans MS"/>
              <a:sym typeface="Comic Sans MS"/>
            </a:endParaRPr>
          </a:p>
          <a:p>
            <a:pPr marL="457200" marR="0" lvl="0" indent="-342900" algn="l" rtl="0">
              <a:lnSpc>
                <a:spcPct val="100000"/>
              </a:lnSpc>
              <a:spcBef>
                <a:spcPts val="0"/>
              </a:spcBef>
              <a:spcAft>
                <a:spcPts val="0"/>
              </a:spcAft>
              <a:buClr>
                <a:srgbClr val="000000"/>
              </a:buClr>
              <a:buSzPts val="1800"/>
              <a:buFont typeface="Comic Sans MS"/>
              <a:buChar char="●"/>
            </a:pPr>
            <a:r>
              <a:rPr lang="en-GB" sz="1800" b="0" i="0" u="none" strike="noStrike" cap="none">
                <a:solidFill>
                  <a:srgbClr val="000000"/>
                </a:solidFill>
                <a:latin typeface="Comic Sans MS"/>
                <a:ea typeface="Comic Sans MS"/>
                <a:cs typeface="Comic Sans MS"/>
                <a:sym typeface="Comic Sans MS"/>
              </a:rPr>
              <a:t>Role allocation has been criticised in the basis that those with the best qualifications do not always get the top jobs and many of the highest financially achieving individuals in society left school with few qualifications. </a:t>
            </a:r>
            <a:endParaRPr sz="18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p:nvPr/>
        </p:nvSpPr>
        <p:spPr>
          <a:xfrm>
            <a:off x="265625" y="265850"/>
            <a:ext cx="86358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The Marxist Perspective </a:t>
            </a:r>
            <a:endParaRPr sz="2000" b="1" i="0" u="sng" strike="noStrike" cap="none">
              <a:solidFill>
                <a:srgbClr val="000000"/>
              </a:solidFill>
              <a:latin typeface="Comic Sans MS"/>
              <a:ea typeface="Comic Sans MS"/>
              <a:cs typeface="Comic Sans MS"/>
              <a:sym typeface="Comic Sans MS"/>
            </a:endParaRPr>
          </a:p>
        </p:txBody>
      </p:sp>
      <p:sp>
        <p:nvSpPr>
          <p:cNvPr id="198" name="Google Shape;198;p18"/>
          <p:cNvSpPr/>
          <p:nvPr/>
        </p:nvSpPr>
        <p:spPr>
          <a:xfrm>
            <a:off x="265625" y="1693875"/>
            <a:ext cx="8635800" cy="2600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GB" sz="1900" b="0" i="0" u="none" strike="noStrike" cap="none">
                <a:solidFill>
                  <a:schemeClr val="dk1"/>
                </a:solidFill>
                <a:latin typeface="Comic Sans MS"/>
                <a:ea typeface="Comic Sans MS"/>
                <a:cs typeface="Comic Sans MS"/>
                <a:sym typeface="Comic Sans MS"/>
              </a:rPr>
              <a:t>The Marxist perspective proposes that society is unfairly biased against the working class as they are continually exploited by the upper-classes. This applies across many areas, including in the workplace, in the family and in education. Marxists see education as a form of informal social control that creates obedient and passive workers for the capitalist economy. </a:t>
            </a:r>
            <a:endParaRPr sz="19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0"/>
          <p:cNvSpPr/>
          <p:nvPr/>
        </p:nvSpPr>
        <p:spPr>
          <a:xfrm>
            <a:off x="265625" y="265850"/>
            <a:ext cx="60348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Bowles and Gintis: Myth of Meritocracy  </a:t>
            </a:r>
            <a:endParaRPr sz="2000" b="1" i="0" u="sng" strike="noStrike" cap="none">
              <a:solidFill>
                <a:srgbClr val="000000"/>
              </a:solidFill>
              <a:latin typeface="Comic Sans MS"/>
              <a:ea typeface="Comic Sans MS"/>
              <a:cs typeface="Comic Sans MS"/>
              <a:sym typeface="Comic Sans MS"/>
            </a:endParaRPr>
          </a:p>
        </p:txBody>
      </p:sp>
      <p:sp>
        <p:nvSpPr>
          <p:cNvPr id="204" name="Google Shape;204;p20"/>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omic Sans MS"/>
                <a:ea typeface="Comic Sans MS"/>
                <a:cs typeface="Comic Sans MS"/>
                <a:sym typeface="Comic Sans MS"/>
              </a:rPr>
              <a:t>Unlike functionalists, Bowles and Gintis reject the idea that the education system is meritocratic. Instead, they argue that we are led to believe that it treats people fairly and equally, as this prevents people questioning the system. Bowles and Gintis describe this as the ‘myth of meritocracy’. They argue that social class background and not intelligence or educational achievement, is the main factor affecting someone’s income. However, the system disguises this fact and leads us to believe that those with the highest incomes deserve to be in this position as a result of their ability and qualifications. </a:t>
            </a:r>
            <a:endParaRPr sz="1800" b="0" i="0" u="none" strike="noStrike" cap="none">
              <a:solidFill>
                <a:schemeClr val="dk1"/>
              </a:solidFill>
              <a:latin typeface="Comic Sans MS"/>
              <a:ea typeface="Comic Sans MS"/>
              <a:cs typeface="Comic Sans MS"/>
              <a:sym typeface="Comic Sans MS"/>
            </a:endParaRPr>
          </a:p>
        </p:txBody>
      </p:sp>
      <p:sp>
        <p:nvSpPr>
          <p:cNvPr id="205" name="Google Shape;205;p20"/>
          <p:cNvSpPr/>
          <p:nvPr/>
        </p:nvSpPr>
        <p:spPr>
          <a:xfrm>
            <a:off x="6487025" y="265850"/>
            <a:ext cx="24402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Marxists</a:t>
            </a:r>
            <a:endParaRPr sz="2000" b="0" i="0" u="none" strike="noStrike" cap="none">
              <a:solidFill>
                <a:srgbClr val="000000"/>
              </a:solidFill>
              <a:latin typeface="Comic Sans MS"/>
              <a:ea typeface="Comic Sans MS"/>
              <a:cs typeface="Comic Sans MS"/>
              <a:sym typeface="Comic Sans MS"/>
            </a:endParaRPr>
          </a:p>
        </p:txBody>
      </p:sp>
      <p:pic>
        <p:nvPicPr>
          <p:cNvPr id="206" name="Google Shape;206;p20"/>
          <p:cNvPicPr preferRelativeResize="0"/>
          <p:nvPr/>
        </p:nvPicPr>
        <p:blipFill rotWithShape="1">
          <a:blip r:embed="rId3">
            <a:alphaModFix/>
          </a:blip>
          <a:srcRect b="7500"/>
          <a:stretch/>
        </p:blipFill>
        <p:spPr>
          <a:xfrm>
            <a:off x="6437750" y="1830125"/>
            <a:ext cx="2538750" cy="1662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9"/>
          <p:cNvSpPr/>
          <p:nvPr/>
        </p:nvSpPr>
        <p:spPr>
          <a:xfrm>
            <a:off x="265625" y="265850"/>
            <a:ext cx="60348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Bowles and Gintis </a:t>
            </a:r>
            <a:endParaRPr sz="2000" b="1" i="0" u="sng" strike="noStrike" cap="none">
              <a:solidFill>
                <a:srgbClr val="000000"/>
              </a:solidFill>
              <a:latin typeface="Comic Sans MS"/>
              <a:ea typeface="Comic Sans MS"/>
              <a:cs typeface="Comic Sans MS"/>
              <a:sym typeface="Comic Sans MS"/>
            </a:endParaRPr>
          </a:p>
        </p:txBody>
      </p:sp>
      <p:sp>
        <p:nvSpPr>
          <p:cNvPr id="212" name="Google Shape;212;p19"/>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dk1"/>
                </a:solidFill>
                <a:latin typeface="Comic Sans MS"/>
                <a:ea typeface="Comic Sans MS"/>
                <a:cs typeface="Comic Sans MS"/>
                <a:sym typeface="Comic Sans MS"/>
              </a:rPr>
              <a:t>Bowles and Gintis argue that there is a close link, or correspondence, between the relationships and interactions expected and valued in schools and those expected and valued in the workplace. </a:t>
            </a:r>
            <a:endParaRPr sz="13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dk1"/>
                </a:solidFill>
                <a:latin typeface="Comic Sans MS"/>
                <a:ea typeface="Comic Sans MS"/>
                <a:cs typeface="Comic Sans MS"/>
                <a:sym typeface="Comic Sans MS"/>
              </a:rPr>
              <a:t>They describe this as the </a:t>
            </a:r>
            <a:r>
              <a:rPr lang="en-GB" sz="1300" b="1" i="0" u="none" strike="noStrike" cap="none">
                <a:solidFill>
                  <a:schemeClr val="dk1"/>
                </a:solidFill>
                <a:latin typeface="Comic Sans MS"/>
                <a:ea typeface="Comic Sans MS"/>
                <a:cs typeface="Comic Sans MS"/>
                <a:sym typeface="Comic Sans MS"/>
              </a:rPr>
              <a:t>correspondence principle. </a:t>
            </a:r>
            <a:r>
              <a:rPr lang="en-GB" sz="1300" b="0" i="0" u="none" strike="noStrike" cap="none">
                <a:solidFill>
                  <a:schemeClr val="dk1"/>
                </a:solidFill>
                <a:latin typeface="Comic Sans MS"/>
                <a:ea typeface="Comic Sans MS"/>
                <a:cs typeface="Comic Sans MS"/>
                <a:sym typeface="Comic Sans MS"/>
              </a:rPr>
              <a:t>For Bowles and Gintis, the needs of the economy influence what happens in the education system. </a:t>
            </a:r>
            <a:endParaRPr sz="13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dk1"/>
                </a:solidFill>
                <a:latin typeface="Comic Sans MS"/>
                <a:ea typeface="Comic Sans MS"/>
                <a:cs typeface="Comic Sans MS"/>
                <a:sym typeface="Comic Sans MS"/>
              </a:rPr>
              <a:t>The correspondence principle operates through the hidden curriculum by teaching the values required by the capitalist system in the following ways:</a:t>
            </a:r>
            <a:endParaRPr sz="13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omic Sans MS"/>
              <a:ea typeface="Comic Sans MS"/>
              <a:cs typeface="Comic Sans MS"/>
              <a:sym typeface="Comic Sans MS"/>
            </a:endParaRPr>
          </a:p>
          <a:p>
            <a:pPr marL="457200" marR="0" lvl="0" indent="-311150" algn="l" rtl="0">
              <a:lnSpc>
                <a:spcPct val="100000"/>
              </a:lnSpc>
              <a:spcBef>
                <a:spcPts val="0"/>
              </a:spcBef>
              <a:spcAft>
                <a:spcPts val="0"/>
              </a:spcAft>
              <a:buClr>
                <a:schemeClr val="dk1"/>
              </a:buClr>
              <a:buSzPts val="1300"/>
              <a:buFont typeface="Comic Sans MS"/>
              <a:buChar char="●"/>
            </a:pPr>
            <a:r>
              <a:rPr lang="en-GB" sz="1300" b="0" i="0" u="none" strike="noStrike" cap="none">
                <a:solidFill>
                  <a:schemeClr val="dk1"/>
                </a:solidFill>
                <a:latin typeface="Comic Sans MS"/>
                <a:ea typeface="Comic Sans MS"/>
                <a:cs typeface="Comic Sans MS"/>
                <a:sym typeface="Comic Sans MS"/>
              </a:rPr>
              <a:t>Students learn to obey rules and not to question them. </a:t>
            </a:r>
            <a:endParaRPr sz="1300" b="0" i="0" u="none" strike="noStrike" cap="none">
              <a:solidFill>
                <a:schemeClr val="dk1"/>
              </a:solidFill>
              <a:latin typeface="Comic Sans MS"/>
              <a:ea typeface="Comic Sans MS"/>
              <a:cs typeface="Comic Sans MS"/>
              <a:sym typeface="Comic Sans MS"/>
            </a:endParaRPr>
          </a:p>
          <a:p>
            <a:pPr marL="457200" marR="0" lvl="0" indent="-311150" algn="l" rtl="0">
              <a:lnSpc>
                <a:spcPct val="100000"/>
              </a:lnSpc>
              <a:spcBef>
                <a:spcPts val="0"/>
              </a:spcBef>
              <a:spcAft>
                <a:spcPts val="0"/>
              </a:spcAft>
              <a:buClr>
                <a:schemeClr val="dk1"/>
              </a:buClr>
              <a:buSzPts val="1300"/>
              <a:buFont typeface="Comic Sans MS"/>
              <a:buChar char="●"/>
            </a:pPr>
            <a:r>
              <a:rPr lang="en-GB" sz="1300" b="0" i="0" u="none" strike="noStrike" cap="none">
                <a:solidFill>
                  <a:schemeClr val="dk1"/>
                </a:solidFill>
                <a:latin typeface="Comic Sans MS"/>
                <a:ea typeface="Comic Sans MS"/>
                <a:cs typeface="Comic Sans MS"/>
                <a:sym typeface="Comic Sans MS"/>
              </a:rPr>
              <a:t>Students learn to accept the hierarchy in schools, which prepares them for the workplace</a:t>
            </a:r>
            <a:endParaRPr sz="1300" b="0" i="0" u="none" strike="noStrike" cap="none">
              <a:solidFill>
                <a:schemeClr val="dk1"/>
              </a:solidFill>
              <a:latin typeface="Comic Sans MS"/>
              <a:ea typeface="Comic Sans MS"/>
              <a:cs typeface="Comic Sans MS"/>
              <a:sym typeface="Comic Sans MS"/>
            </a:endParaRPr>
          </a:p>
          <a:p>
            <a:pPr marL="457200" marR="0" lvl="0" indent="-311150" algn="l" rtl="0">
              <a:lnSpc>
                <a:spcPct val="100000"/>
              </a:lnSpc>
              <a:spcBef>
                <a:spcPts val="0"/>
              </a:spcBef>
              <a:spcAft>
                <a:spcPts val="0"/>
              </a:spcAft>
              <a:buClr>
                <a:schemeClr val="dk1"/>
              </a:buClr>
              <a:buSzPts val="1300"/>
              <a:buFont typeface="Comic Sans MS"/>
              <a:buChar char="●"/>
            </a:pPr>
            <a:r>
              <a:rPr lang="en-GB" sz="1300" b="0" i="0" u="none" strike="noStrike" cap="none">
                <a:solidFill>
                  <a:schemeClr val="dk1"/>
                </a:solidFill>
                <a:latin typeface="Comic Sans MS"/>
                <a:ea typeface="Comic Sans MS"/>
                <a:cs typeface="Comic Sans MS"/>
                <a:sym typeface="Comic Sans MS"/>
              </a:rPr>
              <a:t>Students learn to be motivated by external rewards in the form of exam results and grades, rather than enjoying the subject. This prepares them for the workplace, where work is also likely not be be intrinsically satisfying. </a:t>
            </a:r>
            <a:endParaRPr sz="1300" b="0" i="0" u="none" strike="noStrike" cap="none">
              <a:solidFill>
                <a:schemeClr val="dk1"/>
              </a:solidFill>
              <a:latin typeface="Comic Sans MS"/>
              <a:ea typeface="Comic Sans MS"/>
              <a:cs typeface="Comic Sans MS"/>
              <a:sym typeface="Comic Sans MS"/>
            </a:endParaRPr>
          </a:p>
          <a:p>
            <a:pPr marL="457200" marR="0" lvl="0" indent="-311150" algn="l" rtl="0">
              <a:lnSpc>
                <a:spcPct val="100000"/>
              </a:lnSpc>
              <a:spcBef>
                <a:spcPts val="0"/>
              </a:spcBef>
              <a:spcAft>
                <a:spcPts val="0"/>
              </a:spcAft>
              <a:buClr>
                <a:schemeClr val="dk1"/>
              </a:buClr>
              <a:buSzPts val="1300"/>
              <a:buFont typeface="Comic Sans MS"/>
              <a:buChar char="●"/>
            </a:pPr>
            <a:r>
              <a:rPr lang="en-GB" sz="1300" b="0" i="0" u="none" strike="noStrike" cap="none">
                <a:solidFill>
                  <a:schemeClr val="dk1"/>
                </a:solidFill>
                <a:latin typeface="Comic Sans MS"/>
                <a:ea typeface="Comic Sans MS"/>
                <a:cs typeface="Comic Sans MS"/>
                <a:sym typeface="Comic Sans MS"/>
              </a:rPr>
              <a:t>Students learn to be competitive in schools through tests and grades, this prepares them to compete in the workplace. </a:t>
            </a:r>
            <a:endParaRPr sz="1300" b="0" i="0" u="none" strike="noStrike" cap="none">
              <a:solidFill>
                <a:schemeClr val="dk1"/>
              </a:solidFill>
              <a:latin typeface="Comic Sans MS"/>
              <a:ea typeface="Comic Sans MS"/>
              <a:cs typeface="Comic Sans MS"/>
              <a:sym typeface="Comic Sans MS"/>
            </a:endParaRPr>
          </a:p>
        </p:txBody>
      </p:sp>
      <p:sp>
        <p:nvSpPr>
          <p:cNvPr id="213" name="Google Shape;213;p19"/>
          <p:cNvSpPr/>
          <p:nvPr/>
        </p:nvSpPr>
        <p:spPr>
          <a:xfrm>
            <a:off x="6487025" y="265850"/>
            <a:ext cx="24402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Marxists</a:t>
            </a:r>
            <a:endParaRPr sz="2000" b="0" i="0" u="none" strike="noStrike" cap="none">
              <a:solidFill>
                <a:srgbClr val="000000"/>
              </a:solidFill>
              <a:latin typeface="Comic Sans MS"/>
              <a:ea typeface="Comic Sans MS"/>
              <a:cs typeface="Comic Sans MS"/>
              <a:sym typeface="Comic Sans MS"/>
            </a:endParaRPr>
          </a:p>
        </p:txBody>
      </p:sp>
      <p:pic>
        <p:nvPicPr>
          <p:cNvPr id="214" name="Google Shape;214;p19"/>
          <p:cNvPicPr preferRelativeResize="0"/>
          <p:nvPr/>
        </p:nvPicPr>
        <p:blipFill rotWithShape="1">
          <a:blip r:embed="rId3">
            <a:alphaModFix/>
          </a:blip>
          <a:srcRect b="7500"/>
          <a:stretch/>
        </p:blipFill>
        <p:spPr>
          <a:xfrm>
            <a:off x="6437750" y="1830125"/>
            <a:ext cx="2538750" cy="1662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1"/>
          <p:cNvSpPr/>
          <p:nvPr/>
        </p:nvSpPr>
        <p:spPr>
          <a:xfrm>
            <a:off x="265625" y="265850"/>
            <a:ext cx="8752200" cy="6174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Evaluation of Bowles and Gintis </a:t>
            </a:r>
            <a:endParaRPr sz="2000" b="1" i="0" u="sng" strike="noStrike" cap="none">
              <a:solidFill>
                <a:srgbClr val="000000"/>
              </a:solidFill>
              <a:latin typeface="Comic Sans MS"/>
              <a:ea typeface="Comic Sans MS"/>
              <a:cs typeface="Comic Sans MS"/>
              <a:sym typeface="Comic Sans MS"/>
            </a:endParaRPr>
          </a:p>
        </p:txBody>
      </p:sp>
      <p:sp>
        <p:nvSpPr>
          <p:cNvPr id="220" name="Google Shape;220;p21"/>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000000"/>
              </a:buClr>
              <a:buSzPts val="1800"/>
              <a:buFont typeface="Comic Sans MS"/>
              <a:buChar char="●"/>
            </a:pPr>
            <a:r>
              <a:rPr lang="en-GB" sz="1800" b="0" i="0" u="none" strike="noStrike" cap="none">
                <a:solidFill>
                  <a:srgbClr val="000000"/>
                </a:solidFill>
                <a:latin typeface="Comic Sans MS"/>
                <a:ea typeface="Comic Sans MS"/>
                <a:cs typeface="Comic Sans MS"/>
                <a:sym typeface="Comic Sans MS"/>
              </a:rPr>
              <a:t>Bowles and Gintis are accused of taking a deterministic view- they assume that students have no free will and passively accept the values taught via the hidden curriculum. However, many students reject the values of the school. </a:t>
            </a:r>
            <a:endParaRPr sz="1800" b="0" i="0" u="none" strike="noStrike" cap="none">
              <a:solidFill>
                <a:srgbClr val="000000"/>
              </a:solidFill>
              <a:latin typeface="Comic Sans MS"/>
              <a:ea typeface="Comic Sans MS"/>
              <a:cs typeface="Comic Sans MS"/>
              <a:sym typeface="Comic Sans MS"/>
            </a:endParaRPr>
          </a:p>
          <a:p>
            <a:pPr marL="457200" marR="0" lvl="0" indent="-342900" algn="l" rtl="0">
              <a:lnSpc>
                <a:spcPct val="100000"/>
              </a:lnSpc>
              <a:spcBef>
                <a:spcPts val="0"/>
              </a:spcBef>
              <a:spcAft>
                <a:spcPts val="0"/>
              </a:spcAft>
              <a:buClr>
                <a:srgbClr val="000000"/>
              </a:buClr>
              <a:buSzPts val="1800"/>
              <a:buFont typeface="Comic Sans MS"/>
              <a:buChar char="●"/>
            </a:pPr>
            <a:r>
              <a:rPr lang="en-GB" sz="1800" b="0" i="0" u="none" strike="noStrike" cap="none">
                <a:solidFill>
                  <a:srgbClr val="000000"/>
                </a:solidFill>
                <a:latin typeface="Comic Sans MS"/>
                <a:ea typeface="Comic Sans MS"/>
                <a:cs typeface="Comic Sans MS"/>
                <a:sym typeface="Comic Sans MS"/>
              </a:rPr>
              <a:t>Modern economies and businesses can be seen as requiring a different kind of workforce to the one Bowles and Gintis describe. Instead of passive and unthinking workers, businesses require creative and independent workers capable of taking on responsibility and developing new ideas as part of a team </a:t>
            </a:r>
            <a:endParaRPr sz="18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2"/>
          <p:cNvSpPr/>
          <p:nvPr/>
        </p:nvSpPr>
        <p:spPr>
          <a:xfrm>
            <a:off x="1040700" y="1143450"/>
            <a:ext cx="7062600" cy="2856600"/>
          </a:xfrm>
          <a:prstGeom prst="rect">
            <a:avLst/>
          </a:prstGeom>
          <a:solidFill>
            <a:srgbClr val="FCE5CD"/>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000000"/>
                </a:solidFill>
                <a:latin typeface="Comic Sans MS"/>
                <a:ea typeface="Comic Sans MS"/>
                <a:cs typeface="Comic Sans MS"/>
                <a:sym typeface="Comic Sans MS"/>
              </a:rPr>
              <a:t>Inequalities in Education </a:t>
            </a:r>
            <a:endParaRPr sz="30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7"/>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Educational Inequality and Class: The Trends</a:t>
            </a:r>
            <a:endParaRPr sz="2000" b="1" i="0" u="sng" strike="noStrike" cap="none">
              <a:solidFill>
                <a:srgbClr val="000000"/>
              </a:solidFill>
              <a:latin typeface="Comic Sans MS"/>
              <a:ea typeface="Comic Sans MS"/>
              <a:cs typeface="Comic Sans MS"/>
              <a:sym typeface="Comic Sans MS"/>
            </a:endParaRPr>
          </a:p>
        </p:txBody>
      </p:sp>
      <p:sp>
        <p:nvSpPr>
          <p:cNvPr id="231" name="Google Shape;231;p37"/>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omic Sans MS"/>
                <a:ea typeface="Comic Sans MS"/>
                <a:cs typeface="Comic Sans MS"/>
                <a:sym typeface="Comic Sans MS"/>
              </a:rPr>
              <a:t>When examining social class differences in achievement, the main comparison sociologists make is between working class and middle class pupils. Most sociologists use parental occupation to determine a pupil’s social class, for example:</a:t>
            </a: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omic Sans MS"/>
                <a:ea typeface="Comic Sans MS"/>
                <a:cs typeface="Comic Sans MS"/>
                <a:sym typeface="Comic Sans MS"/>
              </a:rPr>
              <a:t>Middle-class </a:t>
            </a:r>
            <a:r>
              <a:rPr lang="en-GB" sz="1100" b="0" i="0" u="none" strike="noStrike" cap="none">
                <a:solidFill>
                  <a:schemeClr val="dk1"/>
                </a:solidFill>
                <a:latin typeface="Comic Sans MS"/>
                <a:ea typeface="Comic Sans MS"/>
                <a:cs typeface="Comic Sans MS"/>
                <a:sym typeface="Comic Sans MS"/>
              </a:rPr>
              <a:t>or non-manual occupations include professionals such as doctors or teachers, together with managers and other ‘white collar’ office workers and owners of businesses. </a:t>
            </a: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omic Sans MS"/>
                <a:ea typeface="Comic Sans MS"/>
                <a:cs typeface="Comic Sans MS"/>
                <a:sym typeface="Comic Sans MS"/>
              </a:rPr>
              <a:t>Working-class </a:t>
            </a:r>
            <a:r>
              <a:rPr lang="en-GB" sz="1100" b="0" i="0" u="none" strike="noStrike" cap="none">
                <a:solidFill>
                  <a:schemeClr val="dk1"/>
                </a:solidFill>
                <a:latin typeface="Comic Sans MS"/>
                <a:ea typeface="Comic Sans MS"/>
                <a:cs typeface="Comic Sans MS"/>
                <a:sym typeface="Comic Sans MS"/>
              </a:rPr>
              <a:t>or manual occupations include skilled workers such as plumbers, semi-skilled workers such as lorry drivers, and unskilled or routine workers such as cleaners. </a:t>
            </a: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omic Sans MS"/>
              <a:ea typeface="Comic Sans MS"/>
              <a:cs typeface="Comic Sans MS"/>
              <a:sym typeface="Comic Sans MS"/>
            </a:endParaRPr>
          </a:p>
          <a:p>
            <a:pPr marL="0" marR="250836" lvl="0" indent="0" algn="l" rtl="0">
              <a:lnSpc>
                <a:spcPct val="115000"/>
              </a:lnSpc>
              <a:spcBef>
                <a:spcPts val="699"/>
              </a:spcBef>
              <a:spcAft>
                <a:spcPts val="0"/>
              </a:spcAft>
              <a:buClr>
                <a:schemeClr val="dk1"/>
              </a:buClr>
              <a:buSzPts val="1100"/>
              <a:buFont typeface="Arial"/>
              <a:buNone/>
            </a:pPr>
            <a:r>
              <a:rPr lang="en-GB" sz="1100" b="0" i="0" u="none" strike="noStrike" cap="none">
                <a:solidFill>
                  <a:schemeClr val="dk1"/>
                </a:solidFill>
                <a:latin typeface="Comic Sans MS"/>
                <a:ea typeface="Comic Sans MS"/>
                <a:cs typeface="Comic Sans MS"/>
                <a:sym typeface="Comic Sans MS"/>
              </a:rPr>
              <a:t>Inequality between classes in the education system starts in nursery and the gap between working class and middle class students widens as they progress through the educational system. </a:t>
            </a:r>
            <a:endParaRPr sz="1100" b="0" i="0" u="none" strike="noStrike" cap="none">
              <a:solidFill>
                <a:schemeClr val="dk1"/>
              </a:solidFill>
              <a:latin typeface="Comic Sans MS"/>
              <a:ea typeface="Comic Sans MS"/>
              <a:cs typeface="Comic Sans MS"/>
              <a:sym typeface="Comic Sans MS"/>
            </a:endParaRPr>
          </a:p>
          <a:p>
            <a:pPr marL="0" marR="250836" lvl="0" indent="0" algn="l" rtl="0">
              <a:lnSpc>
                <a:spcPct val="115000"/>
              </a:lnSpc>
              <a:spcBef>
                <a:spcPts val="699"/>
              </a:spcBef>
              <a:spcAft>
                <a:spcPts val="0"/>
              </a:spcAft>
              <a:buClr>
                <a:schemeClr val="dk1"/>
              </a:buClr>
              <a:buSzPts val="1100"/>
              <a:buFont typeface="Arial"/>
              <a:buNone/>
            </a:pPr>
            <a:r>
              <a:rPr lang="en-GB" sz="1100" b="1" i="0" u="none" strike="noStrike" cap="none">
                <a:solidFill>
                  <a:schemeClr val="dk1"/>
                </a:solidFill>
                <a:latin typeface="Comic Sans MS"/>
                <a:ea typeface="Comic Sans MS"/>
                <a:cs typeface="Comic Sans MS"/>
                <a:sym typeface="Comic Sans MS"/>
              </a:rPr>
              <a:t>Research has shown that working class pupils:</a:t>
            </a:r>
            <a:endParaRPr sz="1100" b="1" i="0" u="none" strike="noStrike" cap="none">
              <a:solidFill>
                <a:schemeClr val="dk1"/>
              </a:solidFill>
              <a:latin typeface="Comic Sans MS"/>
              <a:ea typeface="Comic Sans MS"/>
              <a:cs typeface="Comic Sans MS"/>
              <a:sym typeface="Comic Sans MS"/>
            </a:endParaRPr>
          </a:p>
          <a:p>
            <a:pPr marL="457200" marR="250836" lvl="0" indent="-298450" algn="l" rtl="0">
              <a:lnSpc>
                <a:spcPct val="115000"/>
              </a:lnSpc>
              <a:spcBef>
                <a:spcPts val="699"/>
              </a:spcBef>
              <a:spcAft>
                <a:spcPts val="0"/>
              </a:spcAft>
              <a:buClr>
                <a:schemeClr val="dk1"/>
              </a:buClr>
              <a:buSzPts val="1100"/>
              <a:buFont typeface="Comic Sans MS"/>
              <a:buChar char="●"/>
            </a:pPr>
            <a:r>
              <a:rPr lang="en-GB" sz="1100" b="0" i="0" u="none" strike="noStrike" cap="none">
                <a:solidFill>
                  <a:schemeClr val="dk1"/>
                </a:solidFill>
                <a:latin typeface="Comic Sans MS"/>
                <a:ea typeface="Comic Sans MS"/>
                <a:cs typeface="Comic Sans MS"/>
                <a:sym typeface="Comic Sans MS"/>
              </a:rPr>
              <a:t>Were more likely to fail the 11+ and go to secondary moderns in areas with the tripartite system. </a:t>
            </a:r>
            <a:endParaRPr sz="1100" b="0" i="0" u="none" strike="noStrike" cap="none">
              <a:solidFill>
                <a:schemeClr val="dk1"/>
              </a:solidFill>
              <a:latin typeface="Comic Sans MS"/>
              <a:ea typeface="Comic Sans MS"/>
              <a:cs typeface="Comic Sans MS"/>
              <a:sym typeface="Comic Sans MS"/>
            </a:endParaRPr>
          </a:p>
          <a:p>
            <a:pPr marL="457200" marR="250836" lvl="0" indent="-298450" algn="l" rtl="0">
              <a:lnSpc>
                <a:spcPct val="115000"/>
              </a:lnSpc>
              <a:spcBef>
                <a:spcPts val="0"/>
              </a:spcBef>
              <a:spcAft>
                <a:spcPts val="0"/>
              </a:spcAft>
              <a:buClr>
                <a:schemeClr val="dk1"/>
              </a:buClr>
              <a:buSzPts val="1100"/>
              <a:buFont typeface="Comic Sans MS"/>
              <a:buChar char="●"/>
            </a:pPr>
            <a:r>
              <a:rPr lang="en-GB" sz="1100" b="0" i="0" u="none" strike="noStrike" cap="none">
                <a:solidFill>
                  <a:schemeClr val="dk1"/>
                </a:solidFill>
                <a:latin typeface="Comic Sans MS"/>
                <a:ea typeface="Comic Sans MS"/>
                <a:cs typeface="Comic Sans MS"/>
                <a:sym typeface="Comic Sans MS"/>
              </a:rPr>
              <a:t>Are more likely to be non-readers when starting compulsory education. </a:t>
            </a:r>
            <a:endParaRPr sz="1100" b="0" i="0" u="none" strike="noStrike" cap="none">
              <a:solidFill>
                <a:schemeClr val="dk1"/>
              </a:solidFill>
              <a:latin typeface="Comic Sans MS"/>
              <a:ea typeface="Comic Sans MS"/>
              <a:cs typeface="Comic Sans MS"/>
              <a:sym typeface="Comic Sans MS"/>
            </a:endParaRPr>
          </a:p>
          <a:p>
            <a:pPr marL="457200" marR="250836" lvl="0" indent="-298450" algn="l" rtl="0">
              <a:lnSpc>
                <a:spcPct val="115000"/>
              </a:lnSpc>
              <a:spcBef>
                <a:spcPts val="0"/>
              </a:spcBef>
              <a:spcAft>
                <a:spcPts val="0"/>
              </a:spcAft>
              <a:buClr>
                <a:schemeClr val="dk1"/>
              </a:buClr>
              <a:buSzPts val="1100"/>
              <a:buFont typeface="Comic Sans MS"/>
              <a:buChar char="●"/>
            </a:pPr>
            <a:r>
              <a:rPr lang="en-GB" sz="1100" b="0" i="0" u="none" strike="noStrike" cap="none">
                <a:solidFill>
                  <a:schemeClr val="dk1"/>
                </a:solidFill>
                <a:latin typeface="Comic Sans MS"/>
                <a:ea typeface="Comic Sans MS"/>
                <a:cs typeface="Comic Sans MS"/>
                <a:sym typeface="Comic Sans MS"/>
              </a:rPr>
              <a:t>Get lower results in SATs</a:t>
            </a:r>
            <a:endParaRPr sz="1100" b="0" i="0" u="none" strike="noStrike" cap="none">
              <a:solidFill>
                <a:schemeClr val="dk1"/>
              </a:solidFill>
              <a:latin typeface="Comic Sans MS"/>
              <a:ea typeface="Comic Sans MS"/>
              <a:cs typeface="Comic Sans MS"/>
              <a:sym typeface="Comic Sans MS"/>
            </a:endParaRPr>
          </a:p>
          <a:p>
            <a:pPr marL="457200" marR="250836" lvl="0" indent="-298450" algn="l" rtl="0">
              <a:lnSpc>
                <a:spcPct val="115000"/>
              </a:lnSpc>
              <a:spcBef>
                <a:spcPts val="0"/>
              </a:spcBef>
              <a:spcAft>
                <a:spcPts val="0"/>
              </a:spcAft>
              <a:buClr>
                <a:schemeClr val="dk1"/>
              </a:buClr>
              <a:buSzPts val="1100"/>
              <a:buFont typeface="Comic Sans MS"/>
              <a:buChar char="●"/>
            </a:pPr>
            <a:r>
              <a:rPr lang="en-GB" sz="1100" b="0" i="0" u="none" strike="noStrike" cap="none">
                <a:solidFill>
                  <a:schemeClr val="dk1"/>
                </a:solidFill>
                <a:latin typeface="Comic Sans MS"/>
                <a:ea typeface="Comic Sans MS"/>
                <a:cs typeface="Comic Sans MS"/>
                <a:sym typeface="Comic Sans MS"/>
              </a:rPr>
              <a:t>Are more likely to be placed in lower streams </a:t>
            </a:r>
            <a:endParaRPr sz="1100" b="0" i="0" u="none" strike="noStrike" cap="none">
              <a:solidFill>
                <a:schemeClr val="dk1"/>
              </a:solidFill>
              <a:latin typeface="Comic Sans MS"/>
              <a:ea typeface="Comic Sans MS"/>
              <a:cs typeface="Comic Sans MS"/>
              <a:sym typeface="Comic Sans MS"/>
            </a:endParaRPr>
          </a:p>
          <a:p>
            <a:pPr marL="457200" marR="250836" lvl="0" indent="-298450" algn="l" rtl="0">
              <a:lnSpc>
                <a:spcPct val="115000"/>
              </a:lnSpc>
              <a:spcBef>
                <a:spcPts val="0"/>
              </a:spcBef>
              <a:spcAft>
                <a:spcPts val="0"/>
              </a:spcAft>
              <a:buClr>
                <a:schemeClr val="dk1"/>
              </a:buClr>
              <a:buSzPts val="1100"/>
              <a:buFont typeface="Comic Sans MS"/>
              <a:buChar char="●"/>
            </a:pPr>
            <a:r>
              <a:rPr lang="en-GB" sz="1100" b="0" i="0" u="none" strike="noStrike" cap="none">
                <a:solidFill>
                  <a:schemeClr val="dk1"/>
                </a:solidFill>
                <a:latin typeface="Comic Sans MS"/>
                <a:ea typeface="Comic Sans MS"/>
                <a:cs typeface="Comic Sans MS"/>
                <a:sym typeface="Comic Sans MS"/>
              </a:rPr>
              <a:t>Get poorer GCSE results </a:t>
            </a:r>
            <a:endParaRPr sz="1100" b="0" i="0" u="none" strike="noStrike" cap="none">
              <a:solidFill>
                <a:schemeClr val="dk1"/>
              </a:solidFill>
              <a:latin typeface="Comic Sans MS"/>
              <a:ea typeface="Comic Sans MS"/>
              <a:cs typeface="Comic Sans MS"/>
              <a:sym typeface="Comic Sans MS"/>
            </a:endParaRPr>
          </a:p>
          <a:p>
            <a:pPr marL="457200" marR="250836" lvl="0" indent="-298450" algn="l" rtl="0">
              <a:lnSpc>
                <a:spcPct val="115000"/>
              </a:lnSpc>
              <a:spcBef>
                <a:spcPts val="0"/>
              </a:spcBef>
              <a:spcAft>
                <a:spcPts val="0"/>
              </a:spcAft>
              <a:buClr>
                <a:schemeClr val="dk1"/>
              </a:buClr>
              <a:buSzPts val="1100"/>
              <a:buFont typeface="Comic Sans MS"/>
              <a:buChar char="●"/>
            </a:pPr>
            <a:r>
              <a:rPr lang="en-GB" sz="1100" b="0" i="0" u="none" strike="noStrike" cap="none">
                <a:solidFill>
                  <a:schemeClr val="dk1"/>
                </a:solidFill>
                <a:latin typeface="Comic Sans MS"/>
                <a:ea typeface="Comic Sans MS"/>
                <a:cs typeface="Comic Sans MS"/>
                <a:sym typeface="Comic Sans MS"/>
              </a:rPr>
              <a:t>Are more likely to leave school at 16</a:t>
            </a: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3"/>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Labelling, Setting, Deviant Subcultures </a:t>
            </a:r>
            <a:endParaRPr sz="2000" b="1" i="0" u="sng" strike="noStrike" cap="none">
              <a:solidFill>
                <a:srgbClr val="000000"/>
              </a:solidFill>
              <a:latin typeface="Comic Sans MS"/>
              <a:ea typeface="Comic Sans MS"/>
              <a:cs typeface="Comic Sans MS"/>
              <a:sym typeface="Comic Sans MS"/>
            </a:endParaRPr>
          </a:p>
        </p:txBody>
      </p:sp>
      <p:sp>
        <p:nvSpPr>
          <p:cNvPr id="237" name="Google Shape;237;p23"/>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Comic Sans MS"/>
                <a:ea typeface="Comic Sans MS"/>
                <a:cs typeface="Comic Sans MS"/>
                <a:sym typeface="Comic Sans MS"/>
              </a:rPr>
              <a:t>Teachers can make judgements about pupils based on early impressions and appearance. This is called labelling. </a:t>
            </a:r>
            <a:endParaRPr sz="1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Comic Sans MS"/>
                <a:ea typeface="Comic Sans MS"/>
                <a:cs typeface="Comic Sans MS"/>
                <a:sym typeface="Comic Sans MS"/>
              </a:rPr>
              <a:t>These can be </a:t>
            </a:r>
            <a:r>
              <a:rPr lang="en-GB" sz="1400" b="1" i="0" u="none" strike="noStrike" cap="none">
                <a:solidFill>
                  <a:schemeClr val="dk1"/>
                </a:solidFill>
                <a:latin typeface="Comic Sans MS"/>
                <a:ea typeface="Comic Sans MS"/>
                <a:cs typeface="Comic Sans MS"/>
                <a:sym typeface="Comic Sans MS"/>
              </a:rPr>
              <a:t>positive </a:t>
            </a:r>
            <a:r>
              <a:rPr lang="en-GB" sz="1400" b="0" i="0" u="none" strike="noStrike" cap="none">
                <a:solidFill>
                  <a:schemeClr val="dk1"/>
                </a:solidFill>
                <a:latin typeface="Comic Sans MS"/>
                <a:ea typeface="Comic Sans MS"/>
                <a:cs typeface="Comic Sans MS"/>
                <a:sym typeface="Comic Sans MS"/>
              </a:rPr>
              <a:t>labels (bright, hardworking) or </a:t>
            </a:r>
            <a:r>
              <a:rPr lang="en-GB" sz="1400" b="1" i="0" u="none" strike="noStrike" cap="none">
                <a:solidFill>
                  <a:schemeClr val="dk1"/>
                </a:solidFill>
                <a:latin typeface="Comic Sans MS"/>
                <a:ea typeface="Comic Sans MS"/>
                <a:cs typeface="Comic Sans MS"/>
                <a:sym typeface="Comic Sans MS"/>
              </a:rPr>
              <a:t>negative </a:t>
            </a:r>
            <a:r>
              <a:rPr lang="en-GB" sz="1400" b="0" i="0" u="none" strike="noStrike" cap="none">
                <a:solidFill>
                  <a:schemeClr val="dk1"/>
                </a:solidFill>
                <a:latin typeface="Comic Sans MS"/>
                <a:ea typeface="Comic Sans MS"/>
                <a:cs typeface="Comic Sans MS"/>
                <a:sym typeface="Comic Sans MS"/>
              </a:rPr>
              <a:t>labels (dim, lazy). Once given, it is very unlikely that the labeller will change their mind. </a:t>
            </a:r>
            <a:endParaRPr sz="1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Comic Sans MS"/>
                <a:ea typeface="Comic Sans MS"/>
                <a:cs typeface="Comic Sans MS"/>
                <a:sym typeface="Comic Sans MS"/>
              </a:rPr>
              <a:t>The reason that labelling is an issue is that it reinforces a message to a child, they will consistently hear that they are either a good, or even outstanding, student and play up to this, and likewise, if they are consistently labelled as ‘naughty’ or ‘unacceptable’, this could lead to something called a </a:t>
            </a:r>
            <a:r>
              <a:rPr lang="en-GB" sz="1400" b="1" i="0" u="none" strike="noStrike" cap="none">
                <a:solidFill>
                  <a:schemeClr val="dk1"/>
                </a:solidFill>
                <a:latin typeface="Comic Sans MS"/>
                <a:ea typeface="Comic Sans MS"/>
                <a:cs typeface="Comic Sans MS"/>
                <a:sym typeface="Comic Sans MS"/>
              </a:rPr>
              <a:t>self-fulfilling prophecy. </a:t>
            </a:r>
            <a:r>
              <a:rPr lang="en-GB" sz="1400" b="0" i="0" u="none" strike="noStrike" cap="none">
                <a:solidFill>
                  <a:schemeClr val="dk1"/>
                </a:solidFill>
                <a:latin typeface="Comic Sans MS"/>
                <a:ea typeface="Comic Sans MS"/>
                <a:cs typeface="Comic Sans MS"/>
                <a:sym typeface="Comic Sans MS"/>
              </a:rPr>
              <a:t>A self-fulfilling prophecy occurs when a student internalises the label they have been given and begin to act on it. Thus, becoming what they have been labelled. </a:t>
            </a:r>
            <a:endParaRPr sz="1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Comic Sans MS"/>
                <a:ea typeface="Comic Sans MS"/>
                <a:cs typeface="Comic Sans MS"/>
                <a:sym typeface="Comic Sans MS"/>
              </a:rPr>
              <a:t>In schools, there may be a group of pupils who have their own norms and values, different from the majority of pupils. These are generally </a:t>
            </a:r>
            <a:r>
              <a:rPr lang="en-GB" sz="1400" b="1" i="0" u="none" strike="noStrike" cap="none">
                <a:solidFill>
                  <a:schemeClr val="dk1"/>
                </a:solidFill>
                <a:latin typeface="Comic Sans MS"/>
                <a:ea typeface="Comic Sans MS"/>
                <a:cs typeface="Comic Sans MS"/>
                <a:sym typeface="Comic Sans MS"/>
              </a:rPr>
              <a:t>anti-school subcultures. </a:t>
            </a:r>
            <a:r>
              <a:rPr lang="en-GB" sz="1400" b="0" i="0" u="none" strike="noStrike" cap="none">
                <a:solidFill>
                  <a:schemeClr val="dk1"/>
                </a:solidFill>
                <a:latin typeface="Comic Sans MS"/>
                <a:ea typeface="Comic Sans MS"/>
                <a:cs typeface="Comic Sans MS"/>
                <a:sym typeface="Comic Sans MS"/>
              </a:rPr>
              <a:t>They feel that the rules do not apply to them, and that school is on the whole a waste of their time.  These are generally students who have been negatively labelled. </a:t>
            </a:r>
            <a:endParaRPr sz="1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4"/>
          <p:cNvSpPr/>
          <p:nvPr/>
        </p:nvSpPr>
        <p:spPr>
          <a:xfrm>
            <a:off x="265625" y="265850"/>
            <a:ext cx="60348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Paul Willis: Learning to Labour   </a:t>
            </a:r>
            <a:endParaRPr sz="2000" b="1" i="0" u="sng" strike="noStrike" cap="none">
              <a:solidFill>
                <a:srgbClr val="000000"/>
              </a:solidFill>
              <a:latin typeface="Comic Sans MS"/>
              <a:ea typeface="Comic Sans MS"/>
              <a:cs typeface="Comic Sans MS"/>
              <a:sym typeface="Comic Sans MS"/>
            </a:endParaRPr>
          </a:p>
        </p:txBody>
      </p:sp>
      <p:sp>
        <p:nvSpPr>
          <p:cNvPr id="243" name="Google Shape;243;p24"/>
          <p:cNvSpPr/>
          <p:nvPr/>
        </p:nvSpPr>
        <p:spPr>
          <a:xfrm>
            <a:off x="265625" y="1098450"/>
            <a:ext cx="60348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407490" lvl="0" indent="0" algn="l" rtl="0">
              <a:lnSpc>
                <a:spcPct val="121618"/>
              </a:lnSpc>
              <a:spcBef>
                <a:spcPts val="1052"/>
              </a:spcBef>
              <a:spcAft>
                <a:spcPts val="0"/>
              </a:spcAft>
              <a:buClr>
                <a:schemeClr val="dk1"/>
              </a:buClr>
              <a:buSzPts val="1100"/>
              <a:buFont typeface="Arial"/>
              <a:buNone/>
            </a:pPr>
            <a:r>
              <a:rPr lang="en-GB" sz="900" b="0" i="0" u="none" strike="noStrike" cap="none">
                <a:solidFill>
                  <a:schemeClr val="dk1"/>
                </a:solidFill>
                <a:latin typeface="Comic Sans MS"/>
                <a:ea typeface="Comic Sans MS"/>
                <a:cs typeface="Comic Sans MS"/>
                <a:sym typeface="Comic Sans MS"/>
              </a:rPr>
              <a:t>Paul Willis used a wide range of research methods - including observations and interviews - to really try and see education from the children's point of view. As a Marxist, he was  interested in conflict in education and why working-class children went on to do working class jobs. But he reached quite different conclusions from Bowles &amp; Gintis.  </a:t>
            </a:r>
            <a:endParaRPr sz="900" b="0" i="0" u="none" strike="noStrike" cap="none">
              <a:solidFill>
                <a:schemeClr val="dk1"/>
              </a:solidFill>
              <a:latin typeface="Comic Sans MS"/>
              <a:ea typeface="Comic Sans MS"/>
              <a:cs typeface="Comic Sans MS"/>
              <a:sym typeface="Comic Sans MS"/>
            </a:endParaRPr>
          </a:p>
          <a:p>
            <a:pPr marL="0" marR="449707" lvl="0" indent="0" algn="l" rtl="0">
              <a:lnSpc>
                <a:spcPct val="121509"/>
              </a:lnSpc>
              <a:spcBef>
                <a:spcPts val="692"/>
              </a:spcBef>
              <a:spcAft>
                <a:spcPts val="0"/>
              </a:spcAft>
              <a:buClr>
                <a:schemeClr val="dk1"/>
              </a:buClr>
              <a:buSzPts val="1100"/>
              <a:buFont typeface="Arial"/>
              <a:buNone/>
            </a:pPr>
            <a:r>
              <a:rPr lang="en-GB" sz="900" b="0" i="0" u="none" strike="noStrike" cap="none">
                <a:solidFill>
                  <a:schemeClr val="dk1"/>
                </a:solidFill>
                <a:latin typeface="Comic Sans MS"/>
                <a:ea typeface="Comic Sans MS"/>
                <a:cs typeface="Comic Sans MS"/>
                <a:sym typeface="Comic Sans MS"/>
              </a:rPr>
              <a:t>Willis' study of working-class boys in a Midlands school has become a classic. His study  focused on "the lads" - a group of working-class boys who were disruptive, misbehaved  and had a very negative attitude to education. They had formed what Willis called  an </a:t>
            </a:r>
            <a:r>
              <a:rPr lang="en-GB" sz="900" b="1" i="0" u="none" strike="noStrike" cap="none">
                <a:solidFill>
                  <a:schemeClr val="dk1"/>
                </a:solidFill>
                <a:latin typeface="Comic Sans MS"/>
                <a:ea typeface="Comic Sans MS"/>
                <a:cs typeface="Comic Sans MS"/>
                <a:sym typeface="Comic Sans MS"/>
              </a:rPr>
              <a:t>anti-school subculture</a:t>
            </a:r>
            <a:r>
              <a:rPr lang="en-GB" sz="900" b="0" i="0" u="none" strike="noStrike" cap="none">
                <a:solidFill>
                  <a:schemeClr val="dk1"/>
                </a:solidFill>
                <a:latin typeface="Comic Sans MS"/>
                <a:ea typeface="Comic Sans MS"/>
                <a:cs typeface="Comic Sans MS"/>
                <a:sym typeface="Comic Sans MS"/>
              </a:rPr>
              <a:t>. Within this subculture it was "cool" to "mess about" and to fail. It  really turned the values of the school on their head. From the perspective of this  subculture, children who the school viewed positively were the "ear'oles" ("swots"). The last  thing you wanted was praise from a teacher. Instead, children could get praise within the  group for truancy, bad behaviour and discriminatory attitudes (there was a lot of racism,  sexism and homophobia within the group).  </a:t>
            </a:r>
            <a:endParaRPr sz="900" b="0" i="0" u="none" strike="noStrike" cap="none">
              <a:solidFill>
                <a:schemeClr val="dk1"/>
              </a:solidFill>
              <a:latin typeface="Comic Sans MS"/>
              <a:ea typeface="Comic Sans MS"/>
              <a:cs typeface="Comic Sans MS"/>
              <a:sym typeface="Comic Sans MS"/>
            </a:endParaRPr>
          </a:p>
          <a:p>
            <a:pPr marL="0" marR="474698" lvl="0" indent="0" algn="l" rtl="0">
              <a:lnSpc>
                <a:spcPct val="121540"/>
              </a:lnSpc>
              <a:spcBef>
                <a:spcPts val="693"/>
              </a:spcBef>
              <a:spcAft>
                <a:spcPts val="0"/>
              </a:spcAft>
              <a:buClr>
                <a:schemeClr val="dk1"/>
              </a:buClr>
              <a:buSzPts val="1100"/>
              <a:buFont typeface="Arial"/>
              <a:buNone/>
            </a:pPr>
            <a:r>
              <a:rPr lang="en-GB" sz="900" b="0" i="0" u="none" strike="noStrike" cap="none">
                <a:solidFill>
                  <a:schemeClr val="dk1"/>
                </a:solidFill>
                <a:latin typeface="Comic Sans MS"/>
                <a:ea typeface="Comic Sans MS"/>
                <a:cs typeface="Comic Sans MS"/>
                <a:sym typeface="Comic Sans MS"/>
              </a:rPr>
              <a:t>With these findings, Willis does not only undermine the arguments of Parsons or Durkheim,  but also of his fellow Marxists, Bowles &amp; Gintis. First, he concluded that school was not  working very well as an agent of socialisation: there was no value consensus here: pupils  were actively rejecting the norms and values of society. As such, they were a long way  from the hard-working, docile, obedience workers suggested by Bowles &amp; Gintis! And yet  the outcome was much the same: the children of working-class parents going on to do  working-class jobs. In this study they played an active role in this: they thought school was  boring and pointless and was something they had to endure until they could go to work.  They had a similar attitude to work, and got through it using similar techniques: "messing  about" and "having a laff". </a:t>
            </a:r>
            <a:endParaRPr sz="1500" b="0" i="0" u="none" strike="noStrike" cap="none">
              <a:solidFill>
                <a:schemeClr val="dk1"/>
              </a:solidFill>
              <a:latin typeface="Comic Sans MS"/>
              <a:ea typeface="Comic Sans MS"/>
              <a:cs typeface="Comic Sans MS"/>
              <a:sym typeface="Comic Sans MS"/>
            </a:endParaRPr>
          </a:p>
        </p:txBody>
      </p:sp>
      <p:sp>
        <p:nvSpPr>
          <p:cNvPr id="244" name="Google Shape;244;p24"/>
          <p:cNvSpPr/>
          <p:nvPr/>
        </p:nvSpPr>
        <p:spPr>
          <a:xfrm>
            <a:off x="6487025" y="265850"/>
            <a:ext cx="2440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Marxists</a:t>
            </a:r>
            <a:endParaRPr sz="2000" b="0" i="0" u="none" strike="noStrike" cap="none">
              <a:solidFill>
                <a:srgbClr val="000000"/>
              </a:solidFill>
              <a:latin typeface="Comic Sans MS"/>
              <a:ea typeface="Comic Sans MS"/>
              <a:cs typeface="Comic Sans MS"/>
              <a:sym typeface="Comic Sans MS"/>
            </a:endParaRPr>
          </a:p>
        </p:txBody>
      </p:sp>
      <p:pic>
        <p:nvPicPr>
          <p:cNvPr id="245" name="Google Shape;245;p24"/>
          <p:cNvPicPr preferRelativeResize="0"/>
          <p:nvPr/>
        </p:nvPicPr>
        <p:blipFill rotWithShape="1">
          <a:blip r:embed="rId3">
            <a:alphaModFix/>
          </a:blip>
          <a:srcRect/>
          <a:stretch/>
        </p:blipFill>
        <p:spPr>
          <a:xfrm>
            <a:off x="6452825" y="1035650"/>
            <a:ext cx="2440200" cy="37958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3"/>
          <p:cNvSpPr/>
          <p:nvPr/>
        </p:nvSpPr>
        <p:spPr>
          <a:xfrm>
            <a:off x="1040700" y="1143450"/>
            <a:ext cx="7062600" cy="28566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rgbClr val="000000"/>
                </a:solidFill>
                <a:latin typeface="Comic Sans MS"/>
                <a:ea typeface="Comic Sans MS"/>
                <a:cs typeface="Comic Sans MS"/>
                <a:sym typeface="Comic Sans MS"/>
              </a:rPr>
              <a:t>Education Social Policy </a:t>
            </a:r>
            <a:endParaRPr sz="30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5"/>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Evaluation of Paul Willis </a:t>
            </a:r>
            <a:endParaRPr sz="2000" b="1" i="0" u="sng" strike="noStrike" cap="none">
              <a:solidFill>
                <a:srgbClr val="000000"/>
              </a:solidFill>
              <a:latin typeface="Comic Sans MS"/>
              <a:ea typeface="Comic Sans MS"/>
              <a:cs typeface="Comic Sans MS"/>
              <a:sym typeface="Comic Sans MS"/>
            </a:endParaRPr>
          </a:p>
        </p:txBody>
      </p:sp>
      <p:sp>
        <p:nvSpPr>
          <p:cNvPr id="251" name="Google Shape;251;p25"/>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marR="0" lvl="0" indent="-342900" algn="l" rtl="0">
              <a:lnSpc>
                <a:spcPct val="100000"/>
              </a:lnSpc>
              <a:spcBef>
                <a:spcPts val="0"/>
              </a:spcBef>
              <a:spcAft>
                <a:spcPts val="0"/>
              </a:spcAft>
              <a:buClr>
                <a:srgbClr val="000000"/>
              </a:buClr>
              <a:buSzPts val="1800"/>
              <a:buFont typeface="Comic Sans MS"/>
              <a:buChar char="●"/>
            </a:pPr>
            <a:r>
              <a:rPr lang="en-GB" sz="1800" b="0" i="0" u="none" strike="noStrike" cap="none">
                <a:solidFill>
                  <a:schemeClr val="dk1"/>
                </a:solidFill>
                <a:latin typeface="Comic Sans MS"/>
                <a:ea typeface="Comic Sans MS"/>
                <a:cs typeface="Comic Sans MS"/>
                <a:sym typeface="Comic Sans MS"/>
              </a:rPr>
              <a:t>Critics argue that Willis’ account of the ‘lads’ romanticises them, portraying them as working-class heroes despite their anti-social behaviour and sexist attitudes. </a:t>
            </a:r>
            <a:endParaRPr sz="1800" b="0" i="0" u="none" strike="noStrike" cap="none">
              <a:solidFill>
                <a:schemeClr val="dk1"/>
              </a:solidFill>
              <a:latin typeface="Comic Sans MS"/>
              <a:ea typeface="Comic Sans MS"/>
              <a:cs typeface="Comic Sans MS"/>
              <a:sym typeface="Comic Sans MS"/>
            </a:endParaRPr>
          </a:p>
          <a:p>
            <a:pPr marL="457200" marR="0" lvl="0" indent="-342900" algn="l" rtl="0">
              <a:lnSpc>
                <a:spcPct val="100000"/>
              </a:lnSpc>
              <a:spcBef>
                <a:spcPts val="0"/>
              </a:spcBef>
              <a:spcAft>
                <a:spcPts val="0"/>
              </a:spcAft>
              <a:buClr>
                <a:schemeClr val="dk1"/>
              </a:buClr>
              <a:buSzPts val="1800"/>
              <a:buFont typeface="Comic Sans MS"/>
              <a:buChar char="●"/>
            </a:pPr>
            <a:r>
              <a:rPr lang="en-GB" sz="1800" b="0" i="0" u="none" strike="noStrike" cap="none">
                <a:solidFill>
                  <a:schemeClr val="dk1"/>
                </a:solidFill>
                <a:latin typeface="Comic Sans MS"/>
                <a:ea typeface="Comic Sans MS"/>
                <a:cs typeface="Comic Sans MS"/>
                <a:sym typeface="Comic Sans MS"/>
              </a:rPr>
              <a:t>His small-scale study of only 12 boys in one school is also unlikely to be representative of other pupils’ experiences and it would be risky to generalise his findings. </a:t>
            </a:r>
            <a:endParaRPr sz="1800" b="0" i="0" u="none" strike="noStrike" cap="none">
              <a:solidFill>
                <a:schemeClr val="dk1"/>
              </a:solidFill>
              <a:latin typeface="Comic Sans MS"/>
              <a:ea typeface="Comic Sans MS"/>
              <a:cs typeface="Comic Sans MS"/>
              <a:sym typeface="Comic Sans MS"/>
            </a:endParaRPr>
          </a:p>
          <a:p>
            <a:pPr marL="457200" marR="0" lvl="0" indent="-342900" algn="l" rtl="0">
              <a:lnSpc>
                <a:spcPct val="100000"/>
              </a:lnSpc>
              <a:spcBef>
                <a:spcPts val="0"/>
              </a:spcBef>
              <a:spcAft>
                <a:spcPts val="0"/>
              </a:spcAft>
              <a:buClr>
                <a:schemeClr val="dk1"/>
              </a:buClr>
              <a:buSzPts val="1800"/>
              <a:buFont typeface="Comic Sans MS"/>
              <a:buChar char="●"/>
            </a:pPr>
            <a:r>
              <a:rPr lang="en-GB" sz="1800" b="0" i="0" u="none" strike="noStrike" cap="none">
                <a:solidFill>
                  <a:schemeClr val="dk1"/>
                </a:solidFill>
                <a:latin typeface="Comic Sans MS"/>
                <a:ea typeface="Comic Sans MS"/>
                <a:cs typeface="Comic Sans MS"/>
                <a:sym typeface="Comic Sans MS"/>
              </a:rPr>
              <a:t>The Hawthorne effect could also be at play here. As the boys knew that Willis was observing them, it is possible that they played up to this and changed their behaviour. Meaning that Willis’ findings may not be a valid representation of working class experiences of education. </a:t>
            </a:r>
            <a:endParaRPr sz="18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6"/>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Setting, Streaming and Mixed Ability Teaching </a:t>
            </a:r>
            <a:endParaRPr sz="2000" b="1" i="0" u="sng" strike="noStrike" cap="none">
              <a:solidFill>
                <a:srgbClr val="000000"/>
              </a:solidFill>
              <a:latin typeface="Comic Sans MS"/>
              <a:ea typeface="Comic Sans MS"/>
              <a:cs typeface="Comic Sans MS"/>
              <a:sym typeface="Comic Sans MS"/>
            </a:endParaRPr>
          </a:p>
        </p:txBody>
      </p:sp>
      <p:sp>
        <p:nvSpPr>
          <p:cNvPr id="257" name="Google Shape;257;p26"/>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omic Sans MS"/>
                <a:ea typeface="Comic Sans MS"/>
                <a:cs typeface="Comic Sans MS"/>
                <a:sym typeface="Comic Sans MS"/>
              </a:rPr>
              <a:t>There are three main ways in which students are split into teaching groups at secondary school; setting, streaming and mixed ability. </a:t>
            </a:r>
            <a:endParaRPr sz="16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omic Sans MS"/>
                <a:ea typeface="Comic Sans MS"/>
                <a:cs typeface="Comic Sans MS"/>
                <a:sym typeface="Comic Sans MS"/>
              </a:rPr>
              <a:t>Setting: When you are placed in different classes based on ability. </a:t>
            </a:r>
            <a:endParaRPr sz="16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omic Sans MS"/>
                <a:ea typeface="Comic Sans MS"/>
                <a:cs typeface="Comic Sans MS"/>
                <a:sym typeface="Comic Sans MS"/>
              </a:rPr>
              <a:t>Streaming: In the same class for all subjects based on average ability. </a:t>
            </a:r>
            <a:endParaRPr sz="16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omic Sans MS"/>
                <a:ea typeface="Comic Sans MS"/>
                <a:cs typeface="Comic Sans MS"/>
                <a:sym typeface="Comic Sans MS"/>
              </a:rPr>
              <a:t>Mixed Ability: Students of different abilities all working in the same class. </a:t>
            </a:r>
            <a:endParaRPr sz="16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7"/>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Streaming and Anti-School Subcultures: Ball</a:t>
            </a:r>
            <a:endParaRPr sz="2000" b="1" i="0" u="sng" strike="noStrike" cap="none">
              <a:solidFill>
                <a:srgbClr val="000000"/>
              </a:solidFill>
              <a:latin typeface="Comic Sans MS"/>
              <a:ea typeface="Comic Sans MS"/>
              <a:cs typeface="Comic Sans MS"/>
              <a:sym typeface="Comic Sans MS"/>
            </a:endParaRPr>
          </a:p>
        </p:txBody>
      </p:sp>
      <p:sp>
        <p:nvSpPr>
          <p:cNvPr id="263" name="Google Shape;263;p27"/>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GB" sz="1100" b="0" i="0" u="none" strike="noStrike" cap="none">
                <a:solidFill>
                  <a:schemeClr val="dk1"/>
                </a:solidFill>
                <a:latin typeface="Comic Sans MS"/>
                <a:ea typeface="Comic Sans MS"/>
                <a:cs typeface="Comic Sans MS"/>
                <a:sym typeface="Comic Sans MS"/>
              </a:rPr>
              <a:t>One of the effects of streaming and labelling is to divide pupils into those in the top streams ‘the high achievers’ and those in the bottom streams ‘the failures’. </a:t>
            </a: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15000"/>
              </a:lnSpc>
              <a:spcBef>
                <a:spcPts val="0"/>
              </a:spcBef>
              <a:spcAft>
                <a:spcPts val="0"/>
              </a:spcAft>
              <a:buClr>
                <a:schemeClr val="dk1"/>
              </a:buClr>
              <a:buSzPts val="1100"/>
              <a:buFont typeface="Arial"/>
              <a:buNone/>
            </a:pPr>
            <a:r>
              <a:rPr lang="en-GB" sz="1100" b="0" i="0" u="none" strike="noStrike" cap="none">
                <a:solidFill>
                  <a:schemeClr val="dk1"/>
                </a:solidFill>
                <a:latin typeface="Comic Sans MS"/>
                <a:ea typeface="Comic Sans MS"/>
                <a:cs typeface="Comic Sans MS"/>
                <a:sym typeface="Comic Sans MS"/>
              </a:rPr>
              <a:t>Studies like those of </a:t>
            </a:r>
            <a:r>
              <a:rPr lang="en-GB" sz="1100" b="1" i="0" u="none" strike="noStrike" cap="none">
                <a:solidFill>
                  <a:schemeClr val="dk1"/>
                </a:solidFill>
                <a:latin typeface="Comic Sans MS"/>
                <a:ea typeface="Comic Sans MS"/>
                <a:cs typeface="Comic Sans MS"/>
                <a:sym typeface="Comic Sans MS"/>
              </a:rPr>
              <a:t>Ball </a:t>
            </a:r>
            <a:r>
              <a:rPr lang="en-GB" sz="1100" b="0" i="0" u="none" strike="noStrike" cap="none">
                <a:solidFill>
                  <a:schemeClr val="dk1"/>
                </a:solidFill>
                <a:latin typeface="Comic Sans MS"/>
                <a:ea typeface="Comic Sans MS"/>
                <a:cs typeface="Comic Sans MS"/>
                <a:sym typeface="Comic Sans MS"/>
              </a:rPr>
              <a:t>have shown that bottom stream pupils often rebel against the school (denied status) and develop an alternative set of values and attitudes in opposition to the academic values of the school. </a:t>
            </a:r>
            <a:endParaRPr sz="1100" b="0" i="0" u="none" strike="noStrike" cap="none">
              <a:solidFill>
                <a:schemeClr val="dk1"/>
              </a:solidFill>
              <a:latin typeface="Comic Sans MS"/>
              <a:ea typeface="Comic Sans MS"/>
              <a:cs typeface="Comic Sans MS"/>
              <a:sym typeface="Comic Sans MS"/>
            </a:endParaRPr>
          </a:p>
          <a:p>
            <a:pPr marL="0" marR="727028" lvl="0" indent="0" algn="l" rtl="0">
              <a:lnSpc>
                <a:spcPct val="115000"/>
              </a:lnSpc>
              <a:spcBef>
                <a:spcPts val="1659"/>
              </a:spcBef>
              <a:spcAft>
                <a:spcPts val="0"/>
              </a:spcAft>
              <a:buClr>
                <a:schemeClr val="dk1"/>
              </a:buClr>
              <a:buSzPts val="1100"/>
              <a:buFont typeface="Arial"/>
              <a:buNone/>
            </a:pPr>
            <a:r>
              <a:rPr lang="en-GB" sz="1100" b="0" i="0" u="none" strike="noStrike" cap="none">
                <a:solidFill>
                  <a:schemeClr val="dk1"/>
                </a:solidFill>
                <a:latin typeface="Comic Sans MS"/>
                <a:ea typeface="Comic Sans MS"/>
                <a:cs typeface="Comic Sans MS"/>
                <a:sym typeface="Comic Sans MS"/>
              </a:rPr>
              <a:t>This classic case study into secondary education investigated why working-class  pupils underperformed at school.  </a:t>
            </a:r>
            <a:endParaRPr sz="1100" b="0" i="0" u="none" strike="noStrike" cap="none">
              <a:solidFill>
                <a:schemeClr val="dk1"/>
              </a:solidFill>
              <a:latin typeface="Comic Sans MS"/>
              <a:ea typeface="Comic Sans MS"/>
              <a:cs typeface="Comic Sans MS"/>
              <a:sym typeface="Comic Sans MS"/>
            </a:endParaRPr>
          </a:p>
          <a:p>
            <a:pPr marL="0" marR="250836" lvl="0" indent="0" algn="l" rtl="0">
              <a:lnSpc>
                <a:spcPct val="115000"/>
              </a:lnSpc>
              <a:spcBef>
                <a:spcPts val="699"/>
              </a:spcBef>
              <a:spcAft>
                <a:spcPts val="0"/>
              </a:spcAft>
              <a:buClr>
                <a:schemeClr val="dk1"/>
              </a:buClr>
              <a:buSzPts val="1100"/>
              <a:buFont typeface="Arial"/>
              <a:buNone/>
            </a:pPr>
            <a:r>
              <a:rPr lang="en-GB" sz="1100" b="0" i="0" u="none" strike="noStrike" cap="none">
                <a:solidFill>
                  <a:schemeClr val="dk1"/>
                </a:solidFill>
                <a:latin typeface="Comic Sans MS"/>
                <a:ea typeface="Comic Sans MS"/>
                <a:cs typeface="Comic Sans MS"/>
                <a:sym typeface="Comic Sans MS"/>
              </a:rPr>
              <a:t>Ball spent three years in Beachside Comprehensive, carrying out a </a:t>
            </a:r>
            <a:r>
              <a:rPr lang="en-GB" sz="1100" b="1" i="0" u="none" strike="noStrike" cap="none">
                <a:solidFill>
                  <a:schemeClr val="dk1"/>
                </a:solidFill>
                <a:latin typeface="Comic Sans MS"/>
                <a:ea typeface="Comic Sans MS"/>
                <a:cs typeface="Comic Sans MS"/>
                <a:sym typeface="Comic Sans MS"/>
              </a:rPr>
              <a:t>participant  observation</a:t>
            </a:r>
            <a:r>
              <a:rPr lang="en-GB" sz="1100" b="0" i="0" u="none" strike="noStrike" cap="none">
                <a:solidFill>
                  <a:schemeClr val="dk1"/>
                </a:solidFill>
                <a:latin typeface="Comic Sans MS"/>
                <a:ea typeface="Comic Sans MS"/>
                <a:cs typeface="Comic Sans MS"/>
                <a:sym typeface="Comic Sans MS"/>
              </a:rPr>
              <a:t>. He particularly focused on two groups of students, one who had been  banded or streamed by ability, and another that was taught in mixed-ability classes.  The banding was well-intentioned. There was a concern among teachers that in  mixed-ability classes the brightest pupils were held back and the weakest pupils were  left behind, with a tendency that it was the middle group of pupils who were focused  on. However, Ball found that the process tended to have a negative impact on  working-class pupils. He found that pupils who started school with similar attitudes to  study began to change when they were banded/streamed, that is, when they were  put in classes supposedly based on their ability. Streaming is when pupils of a similar  ability are in the same, streamed class for all subjects whereas with setting pupils  could be in a high set for Maths and a low set for English (for example). Working-class  pupils gravitated towards the lower bands and then became increasingly  disinterested in education and "anti-school". The net effect of this was that children  from lower-income families left school with fewer qualifications, therefore reproducing  class inequalities, apparently by accident. He describes a downward mobility - quite  the opposite of what Parsons or Davis and Moore imagined - where attempts  at </a:t>
            </a:r>
            <a:r>
              <a:rPr lang="en-GB" sz="1100" b="1" i="0" u="none" strike="noStrike" cap="none">
                <a:solidFill>
                  <a:schemeClr val="dk1"/>
                </a:solidFill>
                <a:latin typeface="Comic Sans MS"/>
                <a:ea typeface="Comic Sans MS"/>
                <a:cs typeface="Comic Sans MS"/>
                <a:sym typeface="Comic Sans MS"/>
              </a:rPr>
              <a:t>differentiation </a:t>
            </a:r>
            <a:r>
              <a:rPr lang="en-GB" sz="1100" b="0" i="0" u="none" strike="noStrike" cap="none">
                <a:solidFill>
                  <a:schemeClr val="dk1"/>
                </a:solidFill>
                <a:latin typeface="Comic Sans MS"/>
                <a:ea typeface="Comic Sans MS"/>
                <a:cs typeface="Comic Sans MS"/>
                <a:sym typeface="Comic Sans MS"/>
              </a:rPr>
              <a:t>damage working-class pupils' education and life chances. </a:t>
            </a:r>
            <a:endParaRPr sz="11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p:nvPr/>
        </p:nvSpPr>
        <p:spPr>
          <a:xfrm>
            <a:off x="265625" y="265850"/>
            <a:ext cx="8752200" cy="6168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Educational Inequality and Class: Internal Factors </a:t>
            </a:r>
            <a:endParaRPr sz="2000" b="1" i="0" u="sng" strike="noStrike" cap="none">
              <a:solidFill>
                <a:srgbClr val="000000"/>
              </a:solidFill>
              <a:latin typeface="Comic Sans MS"/>
              <a:ea typeface="Comic Sans MS"/>
              <a:cs typeface="Comic Sans MS"/>
              <a:sym typeface="Comic Sans MS"/>
            </a:endParaRPr>
          </a:p>
        </p:txBody>
      </p:sp>
      <p:sp>
        <p:nvSpPr>
          <p:cNvPr id="269" name="Google Shape;269;p42"/>
          <p:cNvSpPr/>
          <p:nvPr/>
        </p:nvSpPr>
        <p:spPr>
          <a:xfrm>
            <a:off x="265625" y="963100"/>
            <a:ext cx="8752200" cy="39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GB" sz="1300" b="1" i="0" u="none" strike="noStrike" cap="none">
                <a:solidFill>
                  <a:schemeClr val="dk1"/>
                </a:solidFill>
                <a:latin typeface="Comic Sans MS"/>
                <a:ea typeface="Comic Sans MS"/>
                <a:cs typeface="Comic Sans MS"/>
                <a:sym typeface="Comic Sans MS"/>
              </a:rPr>
              <a:t>Labelling and Self Fulfilling Prophecy </a:t>
            </a:r>
            <a:endParaRPr sz="13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dk1"/>
                </a:solidFill>
                <a:latin typeface="Comic Sans MS"/>
                <a:ea typeface="Comic Sans MS"/>
                <a:cs typeface="Comic Sans MS"/>
                <a:sym typeface="Comic Sans MS"/>
              </a:rPr>
              <a:t>Studies show that teachers often attach labels to students regardless of the pupils’ actual ability or attitude. Instead, they label pupils on the basis of stereotyped assumptions about their class background, labelling working class pupils negatively and middle class pupils positively. </a:t>
            </a:r>
            <a:endParaRPr sz="13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dk1"/>
                </a:solidFill>
                <a:latin typeface="Comic Sans MS"/>
                <a:ea typeface="Comic Sans MS"/>
                <a:cs typeface="Comic Sans MS"/>
                <a:sym typeface="Comic Sans MS"/>
              </a:rPr>
              <a:t>Pupils’ work, conduct and appearance were key factors influencing teachers’ judgements. The teachers saw children from middle class backgrounds as the closest to the ideal, and working class children as furthest away from it as they regarded them as badly behaved.</a:t>
            </a:r>
            <a:endParaRPr sz="13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dk1"/>
                </a:solidFill>
                <a:latin typeface="Comic Sans MS"/>
                <a:ea typeface="Comic Sans MS"/>
                <a:cs typeface="Comic Sans MS"/>
                <a:sym typeface="Comic Sans MS"/>
              </a:rPr>
              <a:t>Studies have shown that teachers labelled working class parents as uninterested in their children’s education, but labelled middle class parents as supportive. </a:t>
            </a:r>
            <a:endParaRPr sz="13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dk1"/>
                </a:solidFill>
                <a:latin typeface="Comic Sans MS"/>
                <a:ea typeface="Comic Sans MS"/>
                <a:cs typeface="Comic Sans MS"/>
                <a:sym typeface="Comic Sans MS"/>
              </a:rPr>
              <a:t>This led to differences in how teachers dealt with pupils they perceived as underachieving-setting extension work for underachieving middle class pupils, but entering working class pupils for easier exams. </a:t>
            </a:r>
            <a:endParaRPr sz="13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r>
              <a:rPr lang="en-GB" sz="1300" b="0" i="0" u="none" strike="noStrike" cap="none">
                <a:solidFill>
                  <a:schemeClr val="dk1"/>
                </a:solidFill>
                <a:latin typeface="Comic Sans MS"/>
                <a:ea typeface="Comic Sans MS"/>
                <a:cs typeface="Comic Sans MS"/>
                <a:sym typeface="Comic Sans MS"/>
              </a:rPr>
              <a:t>This labelling can lead to a self fulfilling prophecy. The self fulfilling prophecy can produce underachievement. If teachers have low expectations of certain children and communicate these expectations in their interaction, these children may develop a negative self concept. They may come to see themselves as failures and give up trying, thereby fulfilling the original prophecy. </a:t>
            </a:r>
            <a:endParaRPr sz="13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3"/>
          <p:cNvSpPr/>
          <p:nvPr/>
        </p:nvSpPr>
        <p:spPr>
          <a:xfrm>
            <a:off x="265625" y="265850"/>
            <a:ext cx="8752200" cy="6168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Educational Inequality and Class: Internal Factors </a:t>
            </a:r>
            <a:endParaRPr sz="2000" b="1" i="0" u="sng" strike="noStrike" cap="none">
              <a:solidFill>
                <a:srgbClr val="000000"/>
              </a:solidFill>
              <a:latin typeface="Comic Sans MS"/>
              <a:ea typeface="Comic Sans MS"/>
              <a:cs typeface="Comic Sans MS"/>
              <a:sym typeface="Comic Sans MS"/>
            </a:endParaRPr>
          </a:p>
        </p:txBody>
      </p:sp>
      <p:sp>
        <p:nvSpPr>
          <p:cNvPr id="275" name="Google Shape;275;p43"/>
          <p:cNvSpPr/>
          <p:nvPr/>
        </p:nvSpPr>
        <p:spPr>
          <a:xfrm>
            <a:off x="265625" y="963100"/>
            <a:ext cx="8752200" cy="39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Comic Sans MS"/>
                <a:ea typeface="Comic Sans MS"/>
                <a:cs typeface="Comic Sans MS"/>
                <a:sym typeface="Comic Sans MS"/>
              </a:rPr>
              <a:t>Pupil Subcultures </a:t>
            </a:r>
            <a:endParaRPr sz="15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Comic Sans MS"/>
                <a:ea typeface="Comic Sans MS"/>
                <a:cs typeface="Comic Sans MS"/>
                <a:sym typeface="Comic Sans MS"/>
              </a:rPr>
              <a:t>Schools are middle class environments which share the following values. </a:t>
            </a:r>
            <a:endParaRPr sz="1400" b="0" i="0" u="none" strike="noStrike" cap="none">
              <a:solidFill>
                <a:schemeClr val="dk1"/>
              </a:solidFill>
              <a:latin typeface="Comic Sans MS"/>
              <a:ea typeface="Comic Sans MS"/>
              <a:cs typeface="Comic Sans MS"/>
              <a:sym typeface="Comic Sans MS"/>
            </a:endParaRPr>
          </a:p>
          <a:p>
            <a:pPr marL="457200" marR="0" lvl="0" indent="-317500" algn="l" rtl="0">
              <a:lnSpc>
                <a:spcPct val="100000"/>
              </a:lnSpc>
              <a:spcBef>
                <a:spcPts val="1000"/>
              </a:spcBef>
              <a:spcAft>
                <a:spcPts val="0"/>
              </a:spcAft>
              <a:buClr>
                <a:schemeClr val="dk1"/>
              </a:buClr>
              <a:buSzPts val="1400"/>
              <a:buFont typeface="Comic Sans MS"/>
              <a:buChar char="●"/>
            </a:pPr>
            <a:r>
              <a:rPr lang="en-GB" sz="1400" b="0" i="0" u="none" strike="noStrike" cap="none">
                <a:solidFill>
                  <a:schemeClr val="dk1"/>
                </a:solidFill>
                <a:latin typeface="Comic Sans MS"/>
                <a:ea typeface="Comic Sans MS"/>
                <a:cs typeface="Comic Sans MS"/>
                <a:sym typeface="Comic Sans MS"/>
              </a:rPr>
              <a:t>Formal language (or elaborate code) </a:t>
            </a:r>
            <a:endParaRPr sz="1400" b="0" i="0" u="none" strike="noStrike" cap="none">
              <a:solidFill>
                <a:schemeClr val="dk1"/>
              </a:solidFill>
              <a:latin typeface="Comic Sans MS"/>
              <a:ea typeface="Comic Sans MS"/>
              <a:cs typeface="Comic Sans MS"/>
              <a:sym typeface="Comic Sans MS"/>
            </a:endParaRPr>
          </a:p>
          <a:p>
            <a:pPr marL="457200" marR="0" lvl="0" indent="-317500" algn="l" rtl="0">
              <a:lnSpc>
                <a:spcPct val="100000"/>
              </a:lnSpc>
              <a:spcBef>
                <a:spcPts val="0"/>
              </a:spcBef>
              <a:spcAft>
                <a:spcPts val="0"/>
              </a:spcAft>
              <a:buClr>
                <a:schemeClr val="dk1"/>
              </a:buClr>
              <a:buSzPts val="1400"/>
              <a:buFont typeface="Comic Sans MS"/>
              <a:buChar char="●"/>
            </a:pPr>
            <a:r>
              <a:rPr lang="en-GB" sz="1400" b="0" i="0" u="none" strike="noStrike" cap="none">
                <a:solidFill>
                  <a:schemeClr val="dk1"/>
                </a:solidFill>
                <a:latin typeface="Comic Sans MS"/>
                <a:ea typeface="Comic Sans MS"/>
                <a:cs typeface="Comic Sans MS"/>
                <a:sym typeface="Comic Sans MS"/>
              </a:rPr>
              <a:t>Good behaviour </a:t>
            </a:r>
            <a:endParaRPr sz="1400" b="0" i="0" u="none" strike="noStrike" cap="none">
              <a:solidFill>
                <a:schemeClr val="dk1"/>
              </a:solidFill>
              <a:latin typeface="Comic Sans MS"/>
              <a:ea typeface="Comic Sans MS"/>
              <a:cs typeface="Comic Sans MS"/>
              <a:sym typeface="Comic Sans MS"/>
            </a:endParaRPr>
          </a:p>
          <a:p>
            <a:pPr marL="457200" marR="0" lvl="0" indent="-317500" algn="l" rtl="0">
              <a:lnSpc>
                <a:spcPct val="100000"/>
              </a:lnSpc>
              <a:spcBef>
                <a:spcPts val="0"/>
              </a:spcBef>
              <a:spcAft>
                <a:spcPts val="0"/>
              </a:spcAft>
              <a:buClr>
                <a:schemeClr val="dk1"/>
              </a:buClr>
              <a:buSzPts val="1400"/>
              <a:buFont typeface="Comic Sans MS"/>
              <a:buChar char="●"/>
            </a:pPr>
            <a:r>
              <a:rPr lang="en-GB" sz="1400" b="0" i="0" u="none" strike="noStrike" cap="none">
                <a:solidFill>
                  <a:schemeClr val="dk1"/>
                </a:solidFill>
                <a:latin typeface="Comic Sans MS"/>
                <a:ea typeface="Comic Sans MS"/>
                <a:cs typeface="Comic Sans MS"/>
                <a:sym typeface="Comic Sans MS"/>
              </a:rPr>
              <a:t>Good manners</a:t>
            </a:r>
            <a:endParaRPr sz="1400" b="0" i="0" u="none" strike="noStrike" cap="none">
              <a:solidFill>
                <a:schemeClr val="dk1"/>
              </a:solidFill>
              <a:latin typeface="Comic Sans MS"/>
              <a:ea typeface="Comic Sans MS"/>
              <a:cs typeface="Comic Sans MS"/>
              <a:sym typeface="Comic Sans MS"/>
            </a:endParaRPr>
          </a:p>
          <a:p>
            <a:pPr marL="457200" marR="0" lvl="0" indent="-317500" algn="l" rtl="0">
              <a:lnSpc>
                <a:spcPct val="100000"/>
              </a:lnSpc>
              <a:spcBef>
                <a:spcPts val="0"/>
              </a:spcBef>
              <a:spcAft>
                <a:spcPts val="0"/>
              </a:spcAft>
              <a:buClr>
                <a:schemeClr val="dk1"/>
              </a:buClr>
              <a:buSzPts val="1400"/>
              <a:buFont typeface="Comic Sans MS"/>
              <a:buChar char="●"/>
            </a:pPr>
            <a:r>
              <a:rPr lang="en-GB" sz="1400" b="0" i="0" u="none" strike="noStrike" cap="none">
                <a:solidFill>
                  <a:schemeClr val="dk1"/>
                </a:solidFill>
                <a:latin typeface="Comic Sans MS"/>
                <a:ea typeface="Comic Sans MS"/>
                <a:cs typeface="Comic Sans MS"/>
                <a:sym typeface="Comic Sans MS"/>
              </a:rPr>
              <a:t>Education is highly valued</a:t>
            </a:r>
            <a:endParaRPr sz="1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1000"/>
              </a:spcBef>
              <a:spcAft>
                <a:spcPts val="0"/>
              </a:spcAft>
              <a:buClr>
                <a:schemeClr val="dk1"/>
              </a:buClr>
              <a:buSzPts val="1100"/>
              <a:buFont typeface="Arial"/>
              <a:buNone/>
            </a:pPr>
            <a:r>
              <a:rPr lang="en-GB" sz="1400" b="0" i="0" u="none" strike="noStrike" cap="none">
                <a:solidFill>
                  <a:schemeClr val="dk1"/>
                </a:solidFill>
                <a:latin typeface="Comic Sans MS"/>
                <a:ea typeface="Comic Sans MS"/>
                <a:cs typeface="Comic Sans MS"/>
                <a:sym typeface="Comic Sans MS"/>
              </a:rPr>
              <a:t>It is claimed that pupils from working class environments are disadvantaged because they are less likely to have these values and become defiant in school. The difference between the culture of school and that of the outside lives of working class children creates a culture clash leading to an anti-school subculture. This becomes a defence that both teachers and students create when they do badly at school.</a:t>
            </a:r>
            <a:endParaRPr sz="1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1000"/>
              </a:spcBef>
              <a:spcAft>
                <a:spcPts val="0"/>
              </a:spcAft>
              <a:buClr>
                <a:srgbClr val="000000"/>
              </a:buClr>
              <a:buSzPts val="1500"/>
              <a:buFont typeface="Arial"/>
              <a:buNone/>
            </a:pPr>
            <a:endParaRPr sz="15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8"/>
          <p:cNvSpPr/>
          <p:nvPr/>
        </p:nvSpPr>
        <p:spPr>
          <a:xfrm>
            <a:off x="265625" y="265850"/>
            <a:ext cx="8752200" cy="7242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Educational Inequality and Class: External Factors (Cultural Deprivation)</a:t>
            </a:r>
            <a:endParaRPr sz="2000" b="1" i="0" u="sng" strike="noStrike" cap="none">
              <a:solidFill>
                <a:srgbClr val="000000"/>
              </a:solidFill>
              <a:latin typeface="Comic Sans MS"/>
              <a:ea typeface="Comic Sans MS"/>
              <a:cs typeface="Comic Sans MS"/>
              <a:sym typeface="Comic Sans MS"/>
            </a:endParaRPr>
          </a:p>
        </p:txBody>
      </p:sp>
      <p:sp>
        <p:nvSpPr>
          <p:cNvPr id="281" name="Google Shape;281;p38"/>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omic Sans MS"/>
                <a:ea typeface="Comic Sans MS"/>
                <a:cs typeface="Comic Sans MS"/>
                <a:sym typeface="Comic Sans MS"/>
              </a:rPr>
              <a:t>Some sociologists claim that the differences in attainment between working class and middle class children is the result of cultural deprivation. They argue that most of us begin to acquire the basic values, attitudes and skills that are needed for educational success through primary socialisation in the family. The basic ‘cultural equipment’ includes things such as language, self discipline and reasoning skills. </a:t>
            </a: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omic Sans MS"/>
                <a:ea typeface="Comic Sans MS"/>
                <a:cs typeface="Comic Sans MS"/>
                <a:sym typeface="Comic Sans MS"/>
              </a:rPr>
              <a:t>According to cultural deprivation theorists, many working class families fail to socialise their children adequately. These children grow up culturally deprived, they lack the equipment needed to do well as school so underachieve. </a:t>
            </a: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omic Sans MS"/>
                <a:ea typeface="Comic Sans MS"/>
                <a:cs typeface="Comic Sans MS"/>
                <a:sym typeface="Comic Sans MS"/>
              </a:rPr>
              <a:t>Language </a:t>
            </a:r>
            <a:endParaRPr sz="11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omic Sans MS"/>
                <a:ea typeface="Comic Sans MS"/>
                <a:cs typeface="Comic Sans MS"/>
                <a:sym typeface="Comic Sans MS"/>
              </a:rPr>
              <a:t>Bernstein identifies differences between working class and middle class language that influence achievement. </a:t>
            </a:r>
            <a:endParaRPr sz="1100" b="0" i="0" u="none" strike="noStrike" cap="none">
              <a:solidFill>
                <a:schemeClr val="dk1"/>
              </a:solidFill>
              <a:latin typeface="Comic Sans MS"/>
              <a:ea typeface="Comic Sans MS"/>
              <a:cs typeface="Comic Sans MS"/>
              <a:sym typeface="Comic Sans MS"/>
            </a:endParaRPr>
          </a:p>
          <a:p>
            <a:pPr marL="457200" marR="0" lvl="0" indent="-298450" algn="l" rtl="0">
              <a:lnSpc>
                <a:spcPct val="100000"/>
              </a:lnSpc>
              <a:spcBef>
                <a:spcPts val="0"/>
              </a:spcBef>
              <a:spcAft>
                <a:spcPts val="0"/>
              </a:spcAft>
              <a:buClr>
                <a:schemeClr val="dk1"/>
              </a:buClr>
              <a:buSzPts val="1100"/>
              <a:buFont typeface="Comic Sans MS"/>
              <a:buChar char="●"/>
            </a:pPr>
            <a:r>
              <a:rPr lang="en-GB" sz="1100" b="1" i="0" u="none" strike="noStrike" cap="none">
                <a:solidFill>
                  <a:schemeClr val="dk1"/>
                </a:solidFill>
                <a:latin typeface="Comic Sans MS"/>
                <a:ea typeface="Comic Sans MS"/>
                <a:cs typeface="Comic Sans MS"/>
                <a:sym typeface="Comic Sans MS"/>
              </a:rPr>
              <a:t>The Restricted Code: </a:t>
            </a:r>
            <a:r>
              <a:rPr lang="en-GB" sz="1100" b="0" i="0" u="none" strike="noStrike" cap="none">
                <a:solidFill>
                  <a:schemeClr val="dk1"/>
                </a:solidFill>
                <a:latin typeface="Comic Sans MS"/>
                <a:ea typeface="Comic Sans MS"/>
                <a:cs typeface="Comic Sans MS"/>
                <a:sym typeface="Comic Sans MS"/>
              </a:rPr>
              <a:t>the speech code typically used by the working class. It has limited vocabulary and is based on the use of short, often unfinished, grammatically simple sentences. Speech is predictable and may involve only a single work, or even just a gesture instead. The restricted code is context-bound: that is, the speaker assumes that the listener shares the same set of experiences. </a:t>
            </a:r>
            <a:endParaRPr sz="1100" b="0" i="0" u="none" strike="noStrike" cap="none">
              <a:solidFill>
                <a:schemeClr val="dk1"/>
              </a:solidFill>
              <a:latin typeface="Comic Sans MS"/>
              <a:ea typeface="Comic Sans MS"/>
              <a:cs typeface="Comic Sans MS"/>
              <a:sym typeface="Comic Sans MS"/>
            </a:endParaRPr>
          </a:p>
          <a:p>
            <a:pPr marL="457200" marR="0" lvl="0" indent="-298450" algn="l" rtl="0">
              <a:lnSpc>
                <a:spcPct val="100000"/>
              </a:lnSpc>
              <a:spcBef>
                <a:spcPts val="0"/>
              </a:spcBef>
              <a:spcAft>
                <a:spcPts val="0"/>
              </a:spcAft>
              <a:buClr>
                <a:schemeClr val="dk1"/>
              </a:buClr>
              <a:buSzPts val="1100"/>
              <a:buFont typeface="Comic Sans MS"/>
              <a:buChar char="●"/>
            </a:pPr>
            <a:r>
              <a:rPr lang="en-GB" sz="1100" b="1" i="0" u="none" strike="noStrike" cap="none">
                <a:solidFill>
                  <a:schemeClr val="dk1"/>
                </a:solidFill>
                <a:latin typeface="Comic Sans MS"/>
                <a:ea typeface="Comic Sans MS"/>
                <a:cs typeface="Comic Sans MS"/>
                <a:sym typeface="Comic Sans MS"/>
              </a:rPr>
              <a:t>The Elaborated Code: </a:t>
            </a:r>
            <a:r>
              <a:rPr lang="en-GB" sz="1100" b="0" i="0" u="none" strike="noStrike" cap="none">
                <a:solidFill>
                  <a:schemeClr val="dk1"/>
                </a:solidFill>
                <a:latin typeface="Comic Sans MS"/>
                <a:ea typeface="Comic Sans MS"/>
                <a:cs typeface="Comic Sans MS"/>
                <a:sym typeface="Comic Sans MS"/>
              </a:rPr>
              <a:t>typically used by the middle class. It has wider vocabulary and is based on longer, grammatically more complex sentences. Speech is more varied and communicates abstract ideas. The elaborated code is context free: the speaker does not assume that the listener shares the same experiences and so they use language to spell out their meanings explicitly for the listener. </a:t>
            </a: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omic Sans MS"/>
                <a:ea typeface="Comic Sans MS"/>
                <a:cs typeface="Comic Sans MS"/>
                <a:sym typeface="Comic Sans MS"/>
              </a:rPr>
              <a:t>These differences in speech code give middle class children an advantage at school, and put working class children at a disadvantage. This is because the elaborated code is used by teachers, textbooks and exams. </a:t>
            </a:r>
            <a:endParaRPr sz="11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9"/>
          <p:cNvSpPr/>
          <p:nvPr/>
        </p:nvSpPr>
        <p:spPr>
          <a:xfrm>
            <a:off x="265625" y="265850"/>
            <a:ext cx="8752200" cy="7242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Educational Inequality and Class: External Factors (Cultural Deprivation)</a:t>
            </a:r>
            <a:endParaRPr sz="2000" b="1" i="0" u="sng" strike="noStrike" cap="none">
              <a:solidFill>
                <a:srgbClr val="000000"/>
              </a:solidFill>
              <a:latin typeface="Comic Sans MS"/>
              <a:ea typeface="Comic Sans MS"/>
              <a:cs typeface="Comic Sans MS"/>
              <a:sym typeface="Comic Sans MS"/>
            </a:endParaRPr>
          </a:p>
        </p:txBody>
      </p:sp>
      <p:sp>
        <p:nvSpPr>
          <p:cNvPr id="287" name="Google Shape;287;p39"/>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omic Sans MS"/>
                <a:ea typeface="Comic Sans MS"/>
                <a:cs typeface="Comic Sans MS"/>
                <a:sym typeface="Comic Sans MS"/>
              </a:rPr>
              <a:t>Parental Attitudes </a:t>
            </a:r>
            <a:endParaRPr sz="11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Comic Sans MS"/>
                <a:ea typeface="Comic Sans MS"/>
                <a:cs typeface="Comic Sans MS"/>
                <a:sym typeface="Comic Sans MS"/>
              </a:rPr>
              <a:t>It has been claimed that working class parents have a culture that does not contribute positively to education.</a:t>
            </a:r>
            <a:endParaRPr sz="1200" b="0" i="0" u="none" strike="noStrike" cap="none">
              <a:solidFill>
                <a:schemeClr val="dk1"/>
              </a:solidFill>
              <a:latin typeface="Comic Sans MS"/>
              <a:ea typeface="Comic Sans MS"/>
              <a:cs typeface="Comic Sans MS"/>
              <a:sym typeface="Comic Sans MS"/>
            </a:endParaRPr>
          </a:p>
          <a:p>
            <a:pPr marL="457200" marR="0" lvl="0" indent="-304800" algn="l" rtl="0">
              <a:lnSpc>
                <a:spcPct val="100000"/>
              </a:lnSpc>
              <a:spcBef>
                <a:spcPts val="1000"/>
              </a:spcBef>
              <a:spcAft>
                <a:spcPts val="0"/>
              </a:spcAft>
              <a:buClr>
                <a:schemeClr val="dk1"/>
              </a:buClr>
              <a:buSzPts val="1200"/>
              <a:buFont typeface="Comic Sans MS"/>
              <a:buChar char="●"/>
            </a:pPr>
            <a:r>
              <a:rPr lang="en-GB" sz="1200" b="0" i="0" u="none" strike="noStrike" cap="none">
                <a:solidFill>
                  <a:schemeClr val="dk1"/>
                </a:solidFill>
                <a:latin typeface="Comic Sans MS"/>
                <a:ea typeface="Comic Sans MS"/>
                <a:cs typeface="Comic Sans MS"/>
                <a:sym typeface="Comic Sans MS"/>
              </a:rPr>
              <a:t>Parents have negative attitudes and expectations of a good education</a:t>
            </a:r>
            <a:endParaRPr sz="1200" b="0" i="0" u="none" strike="noStrike" cap="none">
              <a:solidFill>
                <a:schemeClr val="dk1"/>
              </a:solidFill>
              <a:latin typeface="Comic Sans MS"/>
              <a:ea typeface="Comic Sans MS"/>
              <a:cs typeface="Comic Sans MS"/>
              <a:sym typeface="Comic Sans MS"/>
            </a:endParaRPr>
          </a:p>
          <a:p>
            <a:pPr marL="457200" marR="0" lvl="0" indent="-304800" algn="l" rtl="0">
              <a:lnSpc>
                <a:spcPct val="100000"/>
              </a:lnSpc>
              <a:spcBef>
                <a:spcPts val="0"/>
              </a:spcBef>
              <a:spcAft>
                <a:spcPts val="0"/>
              </a:spcAft>
              <a:buClr>
                <a:schemeClr val="dk1"/>
              </a:buClr>
              <a:buSzPts val="1200"/>
              <a:buFont typeface="Comic Sans MS"/>
              <a:buChar char="●"/>
            </a:pPr>
            <a:r>
              <a:rPr lang="en-GB" sz="1200" b="0" i="0" u="none" strike="noStrike" cap="none">
                <a:solidFill>
                  <a:schemeClr val="dk1"/>
                </a:solidFill>
                <a:latin typeface="Comic Sans MS"/>
                <a:ea typeface="Comic Sans MS"/>
                <a:cs typeface="Comic Sans MS"/>
                <a:sym typeface="Comic Sans MS"/>
              </a:rPr>
              <a:t>Parents are more likely to have fewer qualifications</a:t>
            </a:r>
            <a:endParaRPr sz="1200" b="0" i="0" u="none" strike="noStrike" cap="none">
              <a:solidFill>
                <a:schemeClr val="dk1"/>
              </a:solidFill>
              <a:latin typeface="Comic Sans MS"/>
              <a:ea typeface="Comic Sans MS"/>
              <a:cs typeface="Comic Sans MS"/>
              <a:sym typeface="Comic Sans MS"/>
            </a:endParaRPr>
          </a:p>
          <a:p>
            <a:pPr marL="457200" marR="0" lvl="0" indent="-304800" algn="l" rtl="0">
              <a:lnSpc>
                <a:spcPct val="100000"/>
              </a:lnSpc>
              <a:spcBef>
                <a:spcPts val="0"/>
              </a:spcBef>
              <a:spcAft>
                <a:spcPts val="0"/>
              </a:spcAft>
              <a:buClr>
                <a:schemeClr val="dk1"/>
              </a:buClr>
              <a:buSzPts val="1200"/>
              <a:buFont typeface="Comic Sans MS"/>
              <a:buChar char="●"/>
            </a:pPr>
            <a:r>
              <a:rPr lang="en-GB" sz="1200" b="0" i="0" u="none" strike="noStrike" cap="none">
                <a:solidFill>
                  <a:schemeClr val="dk1"/>
                </a:solidFill>
                <a:latin typeface="Comic Sans MS"/>
                <a:ea typeface="Comic Sans MS"/>
                <a:cs typeface="Comic Sans MS"/>
                <a:sym typeface="Comic Sans MS"/>
              </a:rPr>
              <a:t>The local school catchment is likely to have worse performing schools. </a:t>
            </a: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1000"/>
              </a:spcBef>
              <a:spcAft>
                <a:spcPts val="0"/>
              </a:spcAft>
              <a:buClr>
                <a:srgbClr val="000000"/>
              </a:buClr>
              <a:buSzPts val="1200"/>
              <a:buFont typeface="Arial"/>
              <a:buNone/>
            </a:pP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1000"/>
              </a:spcBef>
              <a:spcAft>
                <a:spcPts val="0"/>
              </a:spcAft>
              <a:buClr>
                <a:srgbClr val="000000"/>
              </a:buClr>
              <a:buSzPts val="1200"/>
              <a:buFont typeface="Arial"/>
              <a:buNone/>
            </a:pP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1000"/>
              </a:spcBef>
              <a:spcAft>
                <a:spcPts val="0"/>
              </a:spcAft>
              <a:buClr>
                <a:srgbClr val="000000"/>
              </a:buClr>
              <a:buSzPts val="1200"/>
              <a:buFont typeface="Arial"/>
              <a:buNone/>
            </a:pP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1000"/>
              </a:spcBef>
              <a:spcAft>
                <a:spcPts val="0"/>
              </a:spcAft>
              <a:buClr>
                <a:srgbClr val="000000"/>
              </a:buClr>
              <a:buSzPts val="1200"/>
              <a:buFont typeface="Arial"/>
              <a:buNone/>
            </a:pP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1000"/>
              </a:spcBef>
              <a:spcAft>
                <a:spcPts val="0"/>
              </a:spcAft>
              <a:buClr>
                <a:srgbClr val="000000"/>
              </a:buClr>
              <a:buSzPts val="1200"/>
              <a:buFont typeface="Arial"/>
              <a:buNone/>
            </a:pP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1000"/>
              </a:spcBef>
              <a:spcAft>
                <a:spcPts val="0"/>
              </a:spcAft>
              <a:buClr>
                <a:srgbClr val="000000"/>
              </a:buClr>
              <a:buSzPts val="1200"/>
              <a:buFont typeface="Arial"/>
              <a:buNone/>
            </a:pP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1000"/>
              </a:spcBef>
              <a:spcAft>
                <a:spcPts val="0"/>
              </a:spcAft>
              <a:buClr>
                <a:srgbClr val="000000"/>
              </a:buClr>
              <a:buSzPts val="1100"/>
              <a:buFont typeface="Arial"/>
              <a:buNone/>
            </a:pP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omic Sans MS"/>
              <a:ea typeface="Comic Sans MS"/>
              <a:cs typeface="Comic Sans MS"/>
              <a:sym typeface="Comic Sans MS"/>
            </a:endParaRPr>
          </a:p>
        </p:txBody>
      </p:sp>
      <p:graphicFrame>
        <p:nvGraphicFramePr>
          <p:cNvPr id="288" name="Google Shape;288;p39"/>
          <p:cNvGraphicFramePr/>
          <p:nvPr/>
        </p:nvGraphicFramePr>
        <p:xfrm>
          <a:off x="265625" y="2571750"/>
          <a:ext cx="3000000" cy="3000000"/>
        </p:xfrm>
        <a:graphic>
          <a:graphicData uri="http://schemas.openxmlformats.org/drawingml/2006/table">
            <a:tbl>
              <a:tblPr>
                <a:noFill/>
                <a:tableStyleId>{A121A42B-154A-421C-9DB9-FE6BB7F22A03}</a:tableStyleId>
              </a:tblPr>
              <a:tblGrid>
                <a:gridCol w="4376100">
                  <a:extLst>
                    <a:ext uri="{9D8B030D-6E8A-4147-A177-3AD203B41FA5}">
                      <a16:colId xmlns:a16="http://schemas.microsoft.com/office/drawing/2014/main" val="20000"/>
                    </a:ext>
                  </a:extLst>
                </a:gridCol>
                <a:gridCol w="4376100">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latin typeface="Comic Sans MS"/>
                          <a:ea typeface="Comic Sans MS"/>
                          <a:cs typeface="Comic Sans MS"/>
                          <a:sym typeface="Comic Sans MS"/>
                        </a:rPr>
                        <a:t>Middle Class Values</a:t>
                      </a:r>
                      <a:endParaRPr sz="1000" b="1" u="none" strike="noStrike" cap="none">
                        <a:latin typeface="Comic Sans MS"/>
                        <a:ea typeface="Comic Sans MS"/>
                        <a:cs typeface="Comic Sans MS"/>
                        <a:sym typeface="Comic Sans M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latin typeface="Comic Sans MS"/>
                          <a:ea typeface="Comic Sans MS"/>
                          <a:cs typeface="Comic Sans MS"/>
                          <a:sym typeface="Comic Sans MS"/>
                        </a:rPr>
                        <a:t>Working Class Values</a:t>
                      </a:r>
                      <a:endParaRPr sz="1000" b="1" u="none" strike="noStrike" cap="none">
                        <a:latin typeface="Comic Sans MS"/>
                        <a:ea typeface="Comic Sans MS"/>
                        <a:cs typeface="Comic Sans MS"/>
                        <a:sym typeface="Comic Sans M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Desire for control of their lives </a:t>
                      </a:r>
                      <a:endParaRPr sz="1000" u="none" strike="noStrike" cap="none">
                        <a:latin typeface="Comic Sans MS"/>
                        <a:ea typeface="Comic Sans MS"/>
                        <a:cs typeface="Comic Sans MS"/>
                        <a:sym typeface="Comic Sans M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000" u="none" strike="noStrike" cap="none">
                          <a:solidFill>
                            <a:schemeClr val="dk1"/>
                          </a:solidFill>
                          <a:latin typeface="Comic Sans MS"/>
                          <a:ea typeface="Comic Sans MS"/>
                          <a:cs typeface="Comic Sans MS"/>
                          <a:sym typeface="Comic Sans MS"/>
                        </a:rPr>
                        <a:t>Fatalistic attitude of other people being in control of their lives</a:t>
                      </a:r>
                      <a:endParaRPr sz="1000" u="none" strike="noStrike" cap="none">
                        <a:latin typeface="Comic Sans MS"/>
                        <a:ea typeface="Comic Sans MS"/>
                        <a:cs typeface="Comic Sans MS"/>
                        <a:sym typeface="Comic Sans MS"/>
                      </a:endParaRPr>
                    </a:p>
                  </a:txBody>
                  <a:tcPr marL="91425" marR="91425" marT="91425" marB="914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chemeClr val="dk1"/>
                        </a:buClr>
                        <a:buSzPts val="1100"/>
                        <a:buFont typeface="Arial"/>
                        <a:buNone/>
                      </a:pPr>
                      <a:r>
                        <a:rPr lang="en-GB" sz="1000" u="none" strike="noStrike" cap="none">
                          <a:solidFill>
                            <a:schemeClr val="dk1"/>
                          </a:solidFill>
                          <a:latin typeface="Comic Sans MS"/>
                          <a:ea typeface="Comic Sans MS"/>
                          <a:cs typeface="Comic Sans MS"/>
                          <a:sym typeface="Comic Sans MS"/>
                        </a:rPr>
                        <a:t>Emphasis on future planning </a:t>
                      </a:r>
                      <a:endParaRPr sz="1000" u="none" strike="noStrike" cap="none">
                        <a:latin typeface="Comic Sans MS"/>
                        <a:ea typeface="Comic Sans MS"/>
                        <a:cs typeface="Comic Sans MS"/>
                        <a:sym typeface="Comic Sans M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Present time orientation- seeing the present as more important than the future and so not having long term goals. </a:t>
                      </a:r>
                      <a:endParaRPr sz="1000" u="none" strike="noStrike" cap="none">
                        <a:latin typeface="Comic Sans MS"/>
                        <a:ea typeface="Comic Sans MS"/>
                        <a:cs typeface="Comic Sans MS"/>
                        <a:sym typeface="Comic Sans M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Deferred gratification- make sacrifices now to fulfil future ambitions</a:t>
                      </a:r>
                      <a:endParaRPr sz="1000" u="none" strike="noStrike" cap="none">
                        <a:latin typeface="Comic Sans MS"/>
                        <a:ea typeface="Comic Sans MS"/>
                        <a:cs typeface="Comic Sans MS"/>
                        <a:sym typeface="Comic Sans MS"/>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Immediate gratification- seeking pleasure now rather than making sacrifices in order to get rewards in the future. </a:t>
                      </a:r>
                      <a:endParaRPr sz="1000" u="none" strike="noStrike" cap="none">
                        <a:latin typeface="Comic Sans MS"/>
                        <a:ea typeface="Comic Sans MS"/>
                        <a:cs typeface="Comic Sans MS"/>
                        <a:sym typeface="Comic Sans MS"/>
                      </a:endParaRPr>
                    </a:p>
                  </a:txBody>
                  <a:tcPr marL="91425" marR="91425" marT="91425" marB="91425">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The individual should not be held back by group loyalties </a:t>
                      </a:r>
                      <a:endParaRPr sz="1000" u="none" strike="noStrike" cap="none">
                        <a:latin typeface="Comic Sans MS"/>
                        <a:ea typeface="Comic Sans MS"/>
                        <a:cs typeface="Comic Sans MS"/>
                        <a:sym typeface="Comic Sans M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000" u="none" strike="noStrike" cap="none">
                          <a:solidFill>
                            <a:schemeClr val="dk1"/>
                          </a:solidFill>
                          <a:latin typeface="Comic Sans MS"/>
                          <a:ea typeface="Comic Sans MS"/>
                          <a:cs typeface="Comic Sans MS"/>
                          <a:sym typeface="Comic Sans MS"/>
                        </a:rPr>
                        <a:t>Collective action stressed- people will achieve improvements by sticking together</a:t>
                      </a:r>
                      <a:endParaRPr sz="1000" u="none" strike="noStrike" cap="none">
                        <a:latin typeface="Comic Sans MS"/>
                        <a:ea typeface="Comic Sans MS"/>
                        <a:cs typeface="Comic Sans MS"/>
                        <a:sym typeface="Comic Sans MS"/>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0"/>
          <p:cNvSpPr/>
          <p:nvPr/>
        </p:nvSpPr>
        <p:spPr>
          <a:xfrm>
            <a:off x="265625" y="265850"/>
            <a:ext cx="8752200" cy="7242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Educational Inequality and Class: External Factors (Cultural Deprivation) Evaluation</a:t>
            </a:r>
            <a:endParaRPr sz="2000" b="1" i="0" u="sng" strike="noStrike" cap="none">
              <a:solidFill>
                <a:srgbClr val="000000"/>
              </a:solidFill>
              <a:latin typeface="Comic Sans MS"/>
              <a:ea typeface="Comic Sans MS"/>
              <a:cs typeface="Comic Sans MS"/>
              <a:sym typeface="Comic Sans MS"/>
            </a:endParaRPr>
          </a:p>
        </p:txBody>
      </p:sp>
      <p:sp>
        <p:nvSpPr>
          <p:cNvPr id="294" name="Google Shape;294;p40"/>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omic Sans MS"/>
                <a:ea typeface="Comic Sans MS"/>
                <a:cs typeface="Comic Sans MS"/>
                <a:sym typeface="Comic Sans MS"/>
              </a:rPr>
              <a:t>Keddie describes cultural deprivation as a ‘myth’ and sees it as a victim-blaming explanation. She dismissed the idea that failure at school can be blamed in culturally deprived home backgrounds. She points out that a child cannot be deprived of their own culture and argues that working class children are culturally different, not culturally deprived. </a:t>
            </a:r>
            <a:endParaRPr sz="16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1000"/>
              </a:spcBef>
              <a:spcAft>
                <a:spcPts val="1000"/>
              </a:spcAft>
              <a:buClr>
                <a:srgbClr val="000000"/>
              </a:buClr>
              <a:buSzPts val="1600"/>
              <a:buFont typeface="Arial"/>
              <a:buNone/>
            </a:pPr>
            <a:r>
              <a:rPr lang="en-GB" sz="1600" b="0" i="0" u="none" strike="noStrike" cap="none">
                <a:solidFill>
                  <a:schemeClr val="dk1"/>
                </a:solidFill>
                <a:latin typeface="Comic Sans MS"/>
                <a:ea typeface="Comic Sans MS"/>
                <a:cs typeface="Comic Sans MS"/>
                <a:sym typeface="Comic Sans MS"/>
              </a:rPr>
              <a:t>She argues that working class children fail because they are put at a disadvantage by an education system that is dominated by middle class values. </a:t>
            </a:r>
            <a:endParaRPr sz="16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1"/>
          <p:cNvSpPr/>
          <p:nvPr/>
        </p:nvSpPr>
        <p:spPr>
          <a:xfrm>
            <a:off x="265625" y="265850"/>
            <a:ext cx="8752200" cy="7242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Educational Inequality and Class: External Factors (Material Deprivation)</a:t>
            </a:r>
            <a:endParaRPr sz="2000" b="1" i="0" u="sng" strike="noStrike" cap="none">
              <a:solidFill>
                <a:srgbClr val="000000"/>
              </a:solidFill>
              <a:latin typeface="Comic Sans MS"/>
              <a:ea typeface="Comic Sans MS"/>
              <a:cs typeface="Comic Sans MS"/>
              <a:sym typeface="Comic Sans MS"/>
            </a:endParaRPr>
          </a:p>
        </p:txBody>
      </p:sp>
      <p:sp>
        <p:nvSpPr>
          <p:cNvPr id="300" name="Google Shape;300;p41"/>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omic Sans MS"/>
                <a:ea typeface="Comic Sans MS"/>
                <a:cs typeface="Comic Sans MS"/>
                <a:sym typeface="Comic Sans MS"/>
              </a:rPr>
              <a:t>Unlike cultural deprivation theorists, who blame educational failure on the inadequacy of working class subculture, many other sociologists see material deprivation as the main cause of underachievement. The term material deprivation refers to poverty and a lack of material necessities such as adequate housing and income. </a:t>
            </a: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omic Sans MS"/>
                <a:ea typeface="Comic Sans MS"/>
                <a:cs typeface="Comic Sans MS"/>
                <a:sym typeface="Comic Sans MS"/>
              </a:rPr>
              <a:t>Housing </a:t>
            </a:r>
            <a:endParaRPr sz="11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omic Sans MS"/>
                <a:ea typeface="Comic Sans MS"/>
                <a:cs typeface="Comic Sans MS"/>
                <a:sym typeface="Comic Sans MS"/>
              </a:rPr>
              <a:t>Poor housing can affect pupils’ achievement both directly and indirectly. For example, overcrowding can have a direct effect by making it harder for the child to study. Overcrowding means less room for educational activities, nowhere to do homework, disturbed sleep from sharing beds or bedrooms. </a:t>
            </a: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omic Sans MS"/>
                <a:ea typeface="Comic Sans MS"/>
                <a:cs typeface="Comic Sans MS"/>
                <a:sym typeface="Comic Sans MS"/>
              </a:rPr>
              <a:t>For young children, development can be impaired through lack of space for safe space. Families living in temporary accommodation may find themselves having to move frequently, resulting in constant changes of school and disrupted education. </a:t>
            </a: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omic Sans MS"/>
                <a:ea typeface="Comic Sans MS"/>
                <a:cs typeface="Comic Sans MS"/>
                <a:sym typeface="Comic Sans MS"/>
              </a:rPr>
              <a:t>Diet and Health </a:t>
            </a:r>
            <a:endParaRPr sz="11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omic Sans MS"/>
                <a:ea typeface="Comic Sans MS"/>
                <a:cs typeface="Comic Sans MS"/>
                <a:sym typeface="Comic Sans MS"/>
              </a:rPr>
              <a:t>Young people from poorer homes have lower intakes of energy, vitamins and minerals. Poor nutrition affects health, for example by weakening the immune system and lowering children’s energy levels. This may result in more absences from school due to illness and difficulty concentrating in class. </a:t>
            </a: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chemeClr val="dk1"/>
                </a:solidFill>
                <a:latin typeface="Comic Sans MS"/>
                <a:ea typeface="Comic Sans MS"/>
                <a:cs typeface="Comic Sans MS"/>
                <a:sym typeface="Comic Sans MS"/>
              </a:rPr>
              <a:t>Financial Support and The Cost of Education </a:t>
            </a:r>
            <a:endParaRPr sz="11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dk1"/>
                </a:solidFill>
                <a:latin typeface="Comic Sans MS"/>
                <a:ea typeface="Comic Sans MS"/>
                <a:cs typeface="Comic Sans MS"/>
                <a:sym typeface="Comic Sans MS"/>
              </a:rPr>
              <a:t>Lack of financial support means that children from poor families have to do without equipment and miss out on experiences that would enhance their educational achievement. Poor children may have to make do with hand-me-downs and cheaper but unfashionable equipment, and this may result in being isolated, stigmatised or bullied by peers. </a:t>
            </a:r>
            <a:endParaRPr sz="11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8"/>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Educational Inequality and Gender: The Trends</a:t>
            </a:r>
            <a:endParaRPr sz="2000" b="1" i="0" u="sng" strike="noStrike" cap="none">
              <a:solidFill>
                <a:srgbClr val="000000"/>
              </a:solidFill>
              <a:latin typeface="Comic Sans MS"/>
              <a:ea typeface="Comic Sans MS"/>
              <a:cs typeface="Comic Sans MS"/>
              <a:sym typeface="Comic Sans MS"/>
            </a:endParaRPr>
          </a:p>
        </p:txBody>
      </p:sp>
      <p:sp>
        <p:nvSpPr>
          <p:cNvPr id="306" name="Google Shape;306;p28"/>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Comic Sans MS"/>
                <a:ea typeface="Comic Sans MS"/>
                <a:cs typeface="Comic Sans MS"/>
                <a:sym typeface="Comic Sans MS"/>
              </a:rPr>
              <a:t>Along with social class and ethnicity, gender has a major impact on our experience of education. In recent years there have been some important changes in this area. In particular, while both sexes have raised their level of achievement, girls have now overtaken boys. </a:t>
            </a: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Comic Sans MS"/>
                <a:ea typeface="Comic Sans MS"/>
                <a:cs typeface="Comic Sans MS"/>
                <a:sym typeface="Comic Sans MS"/>
              </a:rPr>
              <a:t>On the other hand, one area where gender patterns have been slower to change is in subject choice, with boys and girls often opting to study traditional ‘sex-typed’ subjects and courses. Similarly, there is also evidence that schooling continues to reinforce differences in gender identity between boys and girls. </a:t>
            </a: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Comic Sans MS"/>
                <a:ea typeface="Comic Sans MS"/>
                <a:cs typeface="Comic Sans MS"/>
                <a:sym typeface="Comic Sans MS"/>
              </a:rPr>
              <a:t>The main questions that interest sociologists in the study of gender differences in education are:</a:t>
            </a:r>
            <a:endParaRPr sz="1200" b="0" i="0" u="none" strike="noStrike" cap="none">
              <a:solidFill>
                <a:schemeClr val="dk1"/>
              </a:solidFill>
              <a:latin typeface="Comic Sans MS"/>
              <a:ea typeface="Comic Sans MS"/>
              <a:cs typeface="Comic Sans MS"/>
              <a:sym typeface="Comic Sans MS"/>
            </a:endParaRPr>
          </a:p>
          <a:p>
            <a:pPr marL="457200" marR="0" lvl="0" indent="-304800" algn="l" rtl="0">
              <a:lnSpc>
                <a:spcPct val="100000"/>
              </a:lnSpc>
              <a:spcBef>
                <a:spcPts val="0"/>
              </a:spcBef>
              <a:spcAft>
                <a:spcPts val="0"/>
              </a:spcAft>
              <a:buClr>
                <a:schemeClr val="dk1"/>
              </a:buClr>
              <a:buSzPts val="1200"/>
              <a:buFont typeface="Comic Sans MS"/>
              <a:buChar char="●"/>
            </a:pPr>
            <a:r>
              <a:rPr lang="en-GB" sz="1200" b="0" i="0" u="none" strike="noStrike" cap="none">
                <a:solidFill>
                  <a:schemeClr val="dk1"/>
                </a:solidFill>
                <a:latin typeface="Comic Sans MS"/>
                <a:ea typeface="Comic Sans MS"/>
                <a:cs typeface="Comic Sans MS"/>
                <a:sym typeface="Comic Sans MS"/>
              </a:rPr>
              <a:t>Why do girls now generally achieve better results than boys. </a:t>
            </a:r>
            <a:endParaRPr sz="1200" b="0" i="0" u="none" strike="noStrike" cap="none">
              <a:solidFill>
                <a:schemeClr val="dk1"/>
              </a:solidFill>
              <a:latin typeface="Comic Sans MS"/>
              <a:ea typeface="Comic Sans MS"/>
              <a:cs typeface="Comic Sans MS"/>
              <a:sym typeface="Comic Sans MS"/>
            </a:endParaRPr>
          </a:p>
          <a:p>
            <a:pPr marL="457200" marR="0" lvl="0" indent="-304800" algn="l" rtl="0">
              <a:lnSpc>
                <a:spcPct val="100000"/>
              </a:lnSpc>
              <a:spcBef>
                <a:spcPts val="0"/>
              </a:spcBef>
              <a:spcAft>
                <a:spcPts val="0"/>
              </a:spcAft>
              <a:buClr>
                <a:schemeClr val="dk1"/>
              </a:buClr>
              <a:buSzPts val="1200"/>
              <a:buFont typeface="Comic Sans MS"/>
              <a:buChar char="●"/>
            </a:pPr>
            <a:r>
              <a:rPr lang="en-GB" sz="1200" b="0" i="0" u="none" strike="noStrike" cap="none">
                <a:solidFill>
                  <a:schemeClr val="dk1"/>
                </a:solidFill>
                <a:latin typeface="Comic Sans MS"/>
                <a:ea typeface="Comic Sans MS"/>
                <a:cs typeface="Comic Sans MS"/>
                <a:sym typeface="Comic Sans MS"/>
              </a:rPr>
              <a:t>Why do girls and boys opt to study different subjects? </a:t>
            </a:r>
            <a:endParaRPr sz="1200" b="0" i="0" u="none" strike="noStrike" cap="none">
              <a:solidFill>
                <a:schemeClr val="dk1"/>
              </a:solidFill>
              <a:latin typeface="Comic Sans MS"/>
              <a:ea typeface="Comic Sans MS"/>
              <a:cs typeface="Comic Sans MS"/>
              <a:sym typeface="Comic Sans MS"/>
            </a:endParaRPr>
          </a:p>
          <a:p>
            <a:pPr marL="457200" marR="0" lvl="0" indent="-304800" algn="l" rtl="0">
              <a:lnSpc>
                <a:spcPct val="100000"/>
              </a:lnSpc>
              <a:spcBef>
                <a:spcPts val="0"/>
              </a:spcBef>
              <a:spcAft>
                <a:spcPts val="0"/>
              </a:spcAft>
              <a:buClr>
                <a:schemeClr val="dk1"/>
              </a:buClr>
              <a:buSzPts val="1200"/>
              <a:buFont typeface="Comic Sans MS"/>
              <a:buChar char="●"/>
            </a:pPr>
            <a:r>
              <a:rPr lang="en-GB" sz="1200" b="0" i="0" u="none" strike="noStrike" cap="none">
                <a:solidFill>
                  <a:schemeClr val="dk1"/>
                </a:solidFill>
                <a:latin typeface="Comic Sans MS"/>
                <a:ea typeface="Comic Sans MS"/>
                <a:cs typeface="Comic Sans MS"/>
                <a:sym typeface="Comic Sans MS"/>
              </a:rPr>
              <a:t>How does schooling help to reinforce gender identities. </a:t>
            </a: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omic Sans MS"/>
                <a:ea typeface="Comic Sans MS"/>
                <a:cs typeface="Comic Sans MS"/>
                <a:sym typeface="Comic Sans MS"/>
              </a:rPr>
              <a:t>Some key points:</a:t>
            </a:r>
            <a:endParaRPr sz="1200" b="0" i="0" u="none" strike="noStrike" cap="none">
              <a:solidFill>
                <a:schemeClr val="dk1"/>
              </a:solidFill>
              <a:latin typeface="Comic Sans MS"/>
              <a:ea typeface="Comic Sans MS"/>
              <a:cs typeface="Comic Sans MS"/>
              <a:sym typeface="Comic Sans MS"/>
            </a:endParaRPr>
          </a:p>
          <a:p>
            <a:pPr marL="457200" marR="250836" lvl="0" indent="-304800" algn="l" rtl="0">
              <a:lnSpc>
                <a:spcPct val="115000"/>
              </a:lnSpc>
              <a:spcBef>
                <a:spcPts val="699"/>
              </a:spcBef>
              <a:spcAft>
                <a:spcPts val="0"/>
              </a:spcAft>
              <a:buClr>
                <a:schemeClr val="dk1"/>
              </a:buClr>
              <a:buSzPts val="1200"/>
              <a:buFont typeface="Comic Sans MS"/>
              <a:buChar char="●"/>
            </a:pPr>
            <a:r>
              <a:rPr lang="en-GB" sz="1200" b="0" i="0" u="none" strike="noStrike" cap="none">
                <a:solidFill>
                  <a:schemeClr val="dk1"/>
                </a:solidFill>
                <a:latin typeface="Comic Sans MS"/>
                <a:ea typeface="Comic Sans MS"/>
                <a:cs typeface="Comic Sans MS"/>
                <a:sym typeface="Comic Sans MS"/>
              </a:rPr>
              <a:t>Boys and girls are continuing to do better in exams year-upon-year. </a:t>
            </a:r>
            <a:endParaRPr sz="1200" b="0" i="0" u="none" strike="noStrike" cap="none">
              <a:solidFill>
                <a:schemeClr val="dk1"/>
              </a:solidFill>
              <a:latin typeface="Comic Sans MS"/>
              <a:ea typeface="Comic Sans MS"/>
              <a:cs typeface="Comic Sans MS"/>
              <a:sym typeface="Comic Sans MS"/>
            </a:endParaRPr>
          </a:p>
          <a:p>
            <a:pPr marL="457200" marR="250836" lvl="0" indent="-304800" algn="l" rtl="0">
              <a:lnSpc>
                <a:spcPct val="115000"/>
              </a:lnSpc>
              <a:spcBef>
                <a:spcPts val="0"/>
              </a:spcBef>
              <a:spcAft>
                <a:spcPts val="0"/>
              </a:spcAft>
              <a:buClr>
                <a:schemeClr val="dk1"/>
              </a:buClr>
              <a:buSzPts val="1200"/>
              <a:buFont typeface="Comic Sans MS"/>
              <a:buChar char="●"/>
            </a:pPr>
            <a:r>
              <a:rPr lang="en-GB" sz="1200" b="0" i="0" u="none" strike="noStrike" cap="none">
                <a:solidFill>
                  <a:schemeClr val="dk1"/>
                </a:solidFill>
                <a:latin typeface="Comic Sans MS"/>
                <a:ea typeface="Comic Sans MS"/>
                <a:cs typeface="Comic Sans MS"/>
                <a:sym typeface="Comic Sans MS"/>
              </a:rPr>
              <a:t>Girls achieve higher results than boys in ALL subjects up to GCSE, MOST subjects at A-Level, and now ON AVERAGE at university level. </a:t>
            </a:r>
            <a:endParaRPr sz="1200" b="0" i="0" u="none" strike="noStrike" cap="none">
              <a:solidFill>
                <a:schemeClr val="dk1"/>
              </a:solidFill>
              <a:latin typeface="Comic Sans MS"/>
              <a:ea typeface="Comic Sans MS"/>
              <a:cs typeface="Comic Sans MS"/>
              <a:sym typeface="Comic Sans MS"/>
            </a:endParaRPr>
          </a:p>
          <a:p>
            <a:pPr marL="457200" marR="250836" lvl="0" indent="-304800" algn="l" rtl="0">
              <a:lnSpc>
                <a:spcPct val="115000"/>
              </a:lnSpc>
              <a:spcBef>
                <a:spcPts val="0"/>
              </a:spcBef>
              <a:spcAft>
                <a:spcPts val="0"/>
              </a:spcAft>
              <a:buClr>
                <a:schemeClr val="dk1"/>
              </a:buClr>
              <a:buSzPts val="1200"/>
              <a:buFont typeface="Comic Sans MS"/>
              <a:buChar char="●"/>
            </a:pPr>
            <a:r>
              <a:rPr lang="en-GB" sz="1200" b="0" i="0" u="none" strike="noStrike" cap="none">
                <a:solidFill>
                  <a:schemeClr val="dk1"/>
                </a:solidFill>
                <a:latin typeface="Comic Sans MS"/>
                <a:ea typeface="Comic Sans MS"/>
                <a:cs typeface="Comic Sans MS"/>
                <a:sym typeface="Comic Sans MS"/>
              </a:rPr>
              <a:t>The government is very concerned about boys’ underachievement and is attempting to address this situation.</a:t>
            </a: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4"/>
          <p:cNvSpPr/>
          <p:nvPr/>
        </p:nvSpPr>
        <p:spPr>
          <a:xfrm>
            <a:off x="2951100" y="89000"/>
            <a:ext cx="32418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1" i="0" u="sng" strike="noStrike" cap="none">
                <a:solidFill>
                  <a:srgbClr val="000000"/>
                </a:solidFill>
                <a:latin typeface="Comic Sans MS"/>
                <a:ea typeface="Comic Sans MS"/>
                <a:cs typeface="Comic Sans MS"/>
                <a:sym typeface="Comic Sans MS"/>
              </a:rPr>
              <a:t>Types of School</a:t>
            </a:r>
            <a:endParaRPr sz="12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p:txBody>
      </p:sp>
      <p:graphicFrame>
        <p:nvGraphicFramePr>
          <p:cNvPr id="73" name="Google Shape;73;p4"/>
          <p:cNvGraphicFramePr/>
          <p:nvPr/>
        </p:nvGraphicFramePr>
        <p:xfrm>
          <a:off x="220800" y="719025"/>
          <a:ext cx="3000000" cy="3000000"/>
        </p:xfrm>
        <a:graphic>
          <a:graphicData uri="http://schemas.openxmlformats.org/drawingml/2006/table">
            <a:tbl>
              <a:tblPr>
                <a:noFill/>
                <a:tableStyleId>{A121A42B-154A-421C-9DB9-FE6BB7F22A03}</a:tableStyleId>
              </a:tblPr>
              <a:tblGrid>
                <a:gridCol w="2054425">
                  <a:extLst>
                    <a:ext uri="{9D8B030D-6E8A-4147-A177-3AD203B41FA5}">
                      <a16:colId xmlns:a16="http://schemas.microsoft.com/office/drawing/2014/main" val="20000"/>
                    </a:ext>
                  </a:extLst>
                </a:gridCol>
                <a:gridCol w="6647975">
                  <a:extLst>
                    <a:ext uri="{9D8B030D-6E8A-4147-A177-3AD203B41FA5}">
                      <a16:colId xmlns:a16="http://schemas.microsoft.com/office/drawing/2014/main" val="20001"/>
                    </a:ext>
                  </a:extLst>
                </a:gridCol>
              </a:tblGrid>
              <a:tr h="478550">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latin typeface="Comic Sans MS"/>
                          <a:ea typeface="Comic Sans MS"/>
                          <a:cs typeface="Comic Sans MS"/>
                          <a:sym typeface="Comic Sans MS"/>
                        </a:rPr>
                        <a:t>Type of School</a:t>
                      </a:r>
                      <a:endParaRPr sz="1000" b="1" u="none" strike="noStrike" cap="none">
                        <a:latin typeface="Comic Sans MS"/>
                        <a:ea typeface="Comic Sans MS"/>
                        <a:cs typeface="Comic Sans MS"/>
                        <a:sym typeface="Comic Sans MS"/>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latin typeface="Comic Sans MS"/>
                          <a:ea typeface="Comic Sans MS"/>
                          <a:cs typeface="Comic Sans MS"/>
                          <a:sym typeface="Comic Sans MS"/>
                        </a:rPr>
                        <a:t>Definition </a:t>
                      </a:r>
                      <a:endParaRPr sz="1000" b="1" u="none" strike="noStrike" cap="none">
                        <a:latin typeface="Comic Sans MS"/>
                        <a:ea typeface="Comic Sans MS"/>
                        <a:cs typeface="Comic Sans MS"/>
                        <a:sym typeface="Comic Sans MS"/>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785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Comic Sans MS"/>
                          <a:ea typeface="Comic Sans MS"/>
                          <a:cs typeface="Comic Sans MS"/>
                          <a:sym typeface="Comic Sans MS"/>
                        </a:rPr>
                        <a:t>Specialist Schools</a:t>
                      </a:r>
                      <a:endParaRPr sz="10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State schools which specialise in a certain area of the curriculum. They were set up in the 1990s to build on the strengths of schools, intending to raise levels of achievement. </a:t>
                      </a:r>
                      <a:endParaRPr sz="10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785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Comic Sans MS"/>
                          <a:ea typeface="Comic Sans MS"/>
                          <a:cs typeface="Comic Sans MS"/>
                          <a:sym typeface="Comic Sans MS"/>
                        </a:rPr>
                        <a:t>Academy </a:t>
                      </a:r>
                      <a:endParaRPr sz="10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Academies are state-funded schools that are funded directly by the government rather than by the local education authority.</a:t>
                      </a:r>
                      <a:endParaRPr sz="10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785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Comic Sans MS"/>
                          <a:ea typeface="Comic Sans MS"/>
                          <a:cs typeface="Comic Sans MS"/>
                          <a:sym typeface="Comic Sans MS"/>
                        </a:rPr>
                        <a:t>Faith School </a:t>
                      </a:r>
                      <a:endParaRPr sz="10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Have to follow the national curriculum, but can choose what they teach in RE. May have different admissions criteria and staffing policies to state schools. </a:t>
                      </a:r>
                      <a:endParaRPr sz="10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785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Comic Sans MS"/>
                          <a:ea typeface="Comic Sans MS"/>
                          <a:cs typeface="Comic Sans MS"/>
                          <a:sym typeface="Comic Sans MS"/>
                        </a:rPr>
                        <a:t>Free School </a:t>
                      </a:r>
                      <a:endParaRPr sz="10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Funded by the government but are not run by the local authority. They have more control over how they do things, e.g. curriculum and staff pay and conditions. </a:t>
                      </a:r>
                      <a:endParaRPr sz="10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785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Comic Sans MS"/>
                          <a:ea typeface="Comic Sans MS"/>
                          <a:cs typeface="Comic Sans MS"/>
                          <a:sym typeface="Comic Sans MS"/>
                        </a:rPr>
                        <a:t>Special Educational Needs School </a:t>
                      </a:r>
                      <a:endParaRPr sz="10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Schools for children with additional needs, these could be social, emotional, physical or intellectual. </a:t>
                      </a:r>
                      <a:endParaRPr sz="10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4785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Comic Sans MS"/>
                          <a:ea typeface="Comic Sans MS"/>
                          <a:cs typeface="Comic Sans MS"/>
                          <a:sym typeface="Comic Sans MS"/>
                        </a:rPr>
                        <a:t>Pupil Referral Unit </a:t>
                      </a:r>
                      <a:endParaRPr sz="10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An alternative education provision which is for children who aren’t able to attend mainstream school.</a:t>
                      </a:r>
                      <a:endParaRPr sz="10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785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Comic Sans MS"/>
                          <a:ea typeface="Comic Sans MS"/>
                          <a:cs typeface="Comic Sans MS"/>
                          <a:sym typeface="Comic Sans MS"/>
                        </a:rPr>
                        <a:t>Homeschooling </a:t>
                      </a:r>
                      <a:endParaRPr sz="10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Educating your own children instead of sending them to school. </a:t>
                      </a:r>
                      <a:endParaRPr sz="10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4785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Comic Sans MS"/>
                          <a:ea typeface="Comic Sans MS"/>
                          <a:cs typeface="Comic Sans MS"/>
                          <a:sym typeface="Comic Sans MS"/>
                        </a:rPr>
                        <a:t>Deschooling </a:t>
                      </a:r>
                      <a:endParaRPr sz="1000" b="1"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Comic Sans MS"/>
                          <a:ea typeface="Comic Sans MS"/>
                          <a:cs typeface="Comic Sans MS"/>
                          <a:sym typeface="Comic Sans MS"/>
                        </a:rPr>
                        <a:t>An educational method that promotes the freedom of children to choose what they want to learn. An alternative to formal schooling. </a:t>
                      </a:r>
                      <a:endParaRPr sz="1000" u="none" strike="noStrike" cap="none">
                        <a:latin typeface="Comic Sans MS"/>
                        <a:ea typeface="Comic Sans MS"/>
                        <a:cs typeface="Comic Sans MS"/>
                        <a:sym typeface="Comic Sans MS"/>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9"/>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Educational Inequality and Gender: External Factors</a:t>
            </a:r>
            <a:endParaRPr sz="2000" b="1" i="0" u="sng" strike="noStrike" cap="none">
              <a:solidFill>
                <a:srgbClr val="000000"/>
              </a:solidFill>
              <a:latin typeface="Comic Sans MS"/>
              <a:ea typeface="Comic Sans MS"/>
              <a:cs typeface="Comic Sans MS"/>
              <a:sym typeface="Comic Sans MS"/>
            </a:endParaRPr>
          </a:p>
        </p:txBody>
      </p:sp>
      <p:sp>
        <p:nvSpPr>
          <p:cNvPr id="312" name="Google Shape;312;p29"/>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250836" lvl="0" indent="0" algn="l" rtl="0">
              <a:lnSpc>
                <a:spcPct val="115000"/>
              </a:lnSpc>
              <a:spcBef>
                <a:spcPts val="699"/>
              </a:spcBef>
              <a:spcAft>
                <a:spcPts val="0"/>
              </a:spcAft>
              <a:buClr>
                <a:srgbClr val="000000"/>
              </a:buClr>
              <a:buSzPts val="1200"/>
              <a:buFont typeface="Arial"/>
              <a:buNone/>
            </a:pPr>
            <a:r>
              <a:rPr lang="en-GB" sz="1200" b="1" i="0" u="none" strike="noStrike" cap="none">
                <a:solidFill>
                  <a:schemeClr val="dk1"/>
                </a:solidFill>
                <a:latin typeface="Comic Sans MS"/>
                <a:ea typeface="Comic Sans MS"/>
                <a:cs typeface="Comic Sans MS"/>
                <a:sym typeface="Comic Sans MS"/>
              </a:rPr>
              <a:t>Impact of Feminism: </a:t>
            </a:r>
            <a:r>
              <a:rPr lang="en-GB" sz="1200" b="0" i="0" u="none" strike="noStrike" cap="none">
                <a:solidFill>
                  <a:schemeClr val="dk1"/>
                </a:solidFill>
                <a:latin typeface="Comic Sans MS"/>
                <a:ea typeface="Comic Sans MS"/>
                <a:cs typeface="Comic Sans MS"/>
                <a:sym typeface="Comic Sans MS"/>
              </a:rPr>
              <a:t>The feminist movement has improved the rights of women as well as raising expectations and self-esteem of women. Women are no longer strictly bound to the housewife role. </a:t>
            </a:r>
            <a:endParaRPr sz="1200" b="0" i="0" u="none" strike="noStrike" cap="none">
              <a:solidFill>
                <a:schemeClr val="dk1"/>
              </a:solidFill>
              <a:latin typeface="Comic Sans MS"/>
              <a:ea typeface="Comic Sans MS"/>
              <a:cs typeface="Comic Sans MS"/>
              <a:sym typeface="Comic Sans MS"/>
            </a:endParaRPr>
          </a:p>
          <a:p>
            <a:pPr marL="0" marR="250836" lvl="0" indent="0" algn="l" rtl="0">
              <a:lnSpc>
                <a:spcPct val="115000"/>
              </a:lnSpc>
              <a:spcBef>
                <a:spcPts val="699"/>
              </a:spcBef>
              <a:spcAft>
                <a:spcPts val="0"/>
              </a:spcAft>
              <a:buClr>
                <a:srgbClr val="000000"/>
              </a:buClr>
              <a:buSzPts val="1200"/>
              <a:buFont typeface="Arial"/>
              <a:buNone/>
            </a:pPr>
            <a:endParaRPr sz="1200" b="0" i="0" u="none" strike="noStrike" cap="none">
              <a:solidFill>
                <a:schemeClr val="dk1"/>
              </a:solidFill>
              <a:latin typeface="Comic Sans MS"/>
              <a:ea typeface="Comic Sans MS"/>
              <a:cs typeface="Comic Sans MS"/>
              <a:sym typeface="Comic Sans MS"/>
            </a:endParaRPr>
          </a:p>
          <a:p>
            <a:pPr marL="0" marR="250836" lvl="0" indent="0" algn="l" rtl="0">
              <a:lnSpc>
                <a:spcPct val="115000"/>
              </a:lnSpc>
              <a:spcBef>
                <a:spcPts val="699"/>
              </a:spcBef>
              <a:spcAft>
                <a:spcPts val="0"/>
              </a:spcAft>
              <a:buClr>
                <a:srgbClr val="000000"/>
              </a:buClr>
              <a:buSzPts val="1200"/>
              <a:buFont typeface="Arial"/>
              <a:buNone/>
            </a:pPr>
            <a:r>
              <a:rPr lang="en-GB" sz="1200" b="1" i="0" u="none" strike="noStrike" cap="none">
                <a:solidFill>
                  <a:schemeClr val="dk1"/>
                </a:solidFill>
                <a:latin typeface="Comic Sans MS"/>
                <a:ea typeface="Comic Sans MS"/>
                <a:cs typeface="Comic Sans MS"/>
                <a:sym typeface="Comic Sans MS"/>
              </a:rPr>
              <a:t>Changes in Women’s Employment: </a:t>
            </a:r>
            <a:r>
              <a:rPr lang="en-GB" sz="1200" b="0" i="0" u="none" strike="noStrike" cap="none">
                <a:solidFill>
                  <a:schemeClr val="dk1"/>
                </a:solidFill>
                <a:latin typeface="Comic Sans MS"/>
                <a:ea typeface="Comic Sans MS"/>
                <a:cs typeface="Comic Sans MS"/>
                <a:sym typeface="Comic Sans MS"/>
              </a:rPr>
              <a:t>Mitsos and Browne highlight how the growing service sector has created more ‘feminised’ career opportunities for women, e.g. in Health and Social Care, Hospitality and teaching. </a:t>
            </a:r>
            <a:endParaRPr sz="1200" b="0" i="0" u="none" strike="noStrike" cap="none">
              <a:solidFill>
                <a:schemeClr val="dk1"/>
              </a:solidFill>
              <a:latin typeface="Comic Sans MS"/>
              <a:ea typeface="Comic Sans MS"/>
              <a:cs typeface="Comic Sans MS"/>
              <a:sym typeface="Comic Sans MS"/>
            </a:endParaRPr>
          </a:p>
          <a:p>
            <a:pPr marL="0" marR="250836" lvl="0" indent="0" algn="l" rtl="0">
              <a:lnSpc>
                <a:spcPct val="115000"/>
              </a:lnSpc>
              <a:spcBef>
                <a:spcPts val="699"/>
              </a:spcBef>
              <a:spcAft>
                <a:spcPts val="0"/>
              </a:spcAft>
              <a:buClr>
                <a:srgbClr val="000000"/>
              </a:buClr>
              <a:buSzPts val="1200"/>
              <a:buFont typeface="Arial"/>
              <a:buNone/>
            </a:pPr>
            <a:endParaRPr sz="1200" b="0" i="0" u="none" strike="noStrike" cap="none">
              <a:solidFill>
                <a:schemeClr val="dk1"/>
              </a:solidFill>
              <a:latin typeface="Comic Sans MS"/>
              <a:ea typeface="Comic Sans MS"/>
              <a:cs typeface="Comic Sans MS"/>
              <a:sym typeface="Comic Sans MS"/>
            </a:endParaRPr>
          </a:p>
          <a:p>
            <a:pPr marL="0" marR="250836" lvl="0" indent="0" algn="l" rtl="0">
              <a:lnSpc>
                <a:spcPct val="115000"/>
              </a:lnSpc>
              <a:spcBef>
                <a:spcPts val="699"/>
              </a:spcBef>
              <a:spcAft>
                <a:spcPts val="0"/>
              </a:spcAft>
              <a:buClr>
                <a:srgbClr val="000000"/>
              </a:buClr>
              <a:buSzPts val="1200"/>
              <a:buFont typeface="Arial"/>
              <a:buNone/>
            </a:pPr>
            <a:r>
              <a:rPr lang="en-GB" sz="1200" b="1" i="0" u="none" strike="noStrike" cap="none">
                <a:solidFill>
                  <a:schemeClr val="dk1"/>
                </a:solidFill>
                <a:latin typeface="Comic Sans MS"/>
                <a:ea typeface="Comic Sans MS"/>
                <a:cs typeface="Comic Sans MS"/>
                <a:sym typeface="Comic Sans MS"/>
              </a:rPr>
              <a:t>Changing Perceptions and Ambitions: </a:t>
            </a:r>
            <a:r>
              <a:rPr lang="en-GB" sz="1200" b="0" i="0" u="none" strike="noStrike" cap="none">
                <a:solidFill>
                  <a:schemeClr val="dk1"/>
                </a:solidFill>
                <a:latin typeface="Comic Sans MS"/>
                <a:ea typeface="Comic Sans MS"/>
                <a:cs typeface="Comic Sans MS"/>
                <a:sym typeface="Comic Sans MS"/>
              </a:rPr>
              <a:t>Decline of traditional gender roles- stay at home dads and dual earning families. Independence is highly regarded in modern society. </a:t>
            </a:r>
            <a:endParaRPr sz="1200" b="0" i="0" u="none" strike="noStrike" cap="none">
              <a:solidFill>
                <a:schemeClr val="dk1"/>
              </a:solidFill>
              <a:latin typeface="Comic Sans MS"/>
              <a:ea typeface="Comic Sans MS"/>
              <a:cs typeface="Comic Sans MS"/>
              <a:sym typeface="Comic Sans MS"/>
            </a:endParaRPr>
          </a:p>
          <a:p>
            <a:pPr marL="0" marR="250836" lvl="0" indent="0" algn="l" rtl="0">
              <a:lnSpc>
                <a:spcPct val="115000"/>
              </a:lnSpc>
              <a:spcBef>
                <a:spcPts val="699"/>
              </a:spcBef>
              <a:spcAft>
                <a:spcPts val="0"/>
              </a:spcAft>
              <a:buClr>
                <a:srgbClr val="000000"/>
              </a:buClr>
              <a:buSzPts val="1200"/>
              <a:buFont typeface="Arial"/>
              <a:buNone/>
            </a:pPr>
            <a:endParaRPr sz="1200" b="0" i="0" u="none" strike="noStrike" cap="none">
              <a:solidFill>
                <a:schemeClr val="dk1"/>
              </a:solidFill>
              <a:latin typeface="Comic Sans MS"/>
              <a:ea typeface="Comic Sans MS"/>
              <a:cs typeface="Comic Sans MS"/>
              <a:sym typeface="Comic Sans MS"/>
            </a:endParaRPr>
          </a:p>
          <a:p>
            <a:pPr marL="0" marR="250836" lvl="0" indent="0" algn="l" rtl="0">
              <a:lnSpc>
                <a:spcPct val="115000"/>
              </a:lnSpc>
              <a:spcBef>
                <a:spcPts val="699"/>
              </a:spcBef>
              <a:spcAft>
                <a:spcPts val="0"/>
              </a:spcAft>
              <a:buClr>
                <a:srgbClr val="000000"/>
              </a:buClr>
              <a:buSzPts val="1200"/>
              <a:buFont typeface="Arial"/>
              <a:buNone/>
            </a:pPr>
            <a:r>
              <a:rPr lang="en-GB" sz="1200" b="1" i="0" u="none" strike="noStrike" cap="none">
                <a:solidFill>
                  <a:schemeClr val="dk1"/>
                </a:solidFill>
                <a:latin typeface="Comic Sans MS"/>
                <a:ea typeface="Comic Sans MS"/>
                <a:cs typeface="Comic Sans MS"/>
                <a:sym typeface="Comic Sans MS"/>
              </a:rPr>
              <a:t>Changes in The Family: </a:t>
            </a:r>
            <a:r>
              <a:rPr lang="en-GB" sz="1200" b="0" i="0" u="none" strike="noStrike" cap="none">
                <a:solidFill>
                  <a:schemeClr val="dk1"/>
                </a:solidFill>
                <a:latin typeface="Comic Sans MS"/>
                <a:ea typeface="Comic Sans MS"/>
                <a:cs typeface="Comic Sans MS"/>
                <a:sym typeface="Comic Sans MS"/>
              </a:rPr>
              <a:t>Traditional primary ‘female’ socialisation is more suited to the education system. More lone parent families headed by women and dual earning families raise girls’ expectations. </a:t>
            </a: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0"/>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Educational Inequality and Gender: Internal Factors</a:t>
            </a:r>
            <a:endParaRPr sz="2000" b="1" i="0" u="sng" strike="noStrike" cap="none">
              <a:solidFill>
                <a:srgbClr val="000000"/>
              </a:solidFill>
              <a:latin typeface="Comic Sans MS"/>
              <a:ea typeface="Comic Sans MS"/>
              <a:cs typeface="Comic Sans MS"/>
              <a:sym typeface="Comic Sans MS"/>
            </a:endParaRPr>
          </a:p>
        </p:txBody>
      </p:sp>
      <p:sp>
        <p:nvSpPr>
          <p:cNvPr id="318" name="Google Shape;318;p30"/>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omic Sans MS"/>
                <a:ea typeface="Comic Sans MS"/>
                <a:cs typeface="Comic Sans MS"/>
                <a:sym typeface="Comic Sans MS"/>
              </a:rPr>
              <a:t>Equal Opportunities Policies: </a:t>
            </a:r>
            <a:r>
              <a:rPr lang="en-GB" sz="1200" b="0" i="0" u="none" strike="noStrike" cap="none">
                <a:solidFill>
                  <a:srgbClr val="000000"/>
                </a:solidFill>
                <a:latin typeface="Comic Sans MS"/>
                <a:ea typeface="Comic Sans MS"/>
                <a:cs typeface="Comic Sans MS"/>
                <a:sym typeface="Comic Sans MS"/>
              </a:rPr>
              <a:t>Feminist ideas have had a major impact on the education system. Policymakers are now much more aware of gender issues and teachers are more sensitive to the need to avoid stereotyping. For example, policies such as GIST (girls into science and technology) encourage girls to pursue careers in these non-traditional areas. Also, the introduction of the National Curriculum in 1988 removed one source of gender inequality by making boys and girls study the same subjects. </a:t>
            </a: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omic Sans MS"/>
                <a:ea typeface="Comic Sans MS"/>
                <a:cs typeface="Comic Sans MS"/>
                <a:sym typeface="Comic Sans MS"/>
              </a:rPr>
              <a:t>Positive Role Models in Schools: </a:t>
            </a:r>
            <a:r>
              <a:rPr lang="en-GB" sz="1200" b="0" i="0" u="none" strike="noStrike" cap="none">
                <a:solidFill>
                  <a:srgbClr val="000000"/>
                </a:solidFill>
                <a:latin typeface="Comic Sans MS"/>
                <a:ea typeface="Comic Sans MS"/>
                <a:cs typeface="Comic Sans MS"/>
                <a:sym typeface="Comic Sans MS"/>
              </a:rPr>
              <a:t>There has been an increase n proportions of female teachers and heads. These women in senior positions may act as role models for girls, showing them women can achieve positions of importance and giving them non-traditional roles to aim for. </a:t>
            </a: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omic Sans MS"/>
                <a:ea typeface="Comic Sans MS"/>
                <a:cs typeface="Comic Sans MS"/>
                <a:sym typeface="Comic Sans MS"/>
              </a:rPr>
              <a:t>GCSE and Coursework: </a:t>
            </a:r>
            <a:r>
              <a:rPr lang="en-GB" sz="1200" b="0" i="0" u="none" strike="noStrike" cap="none">
                <a:solidFill>
                  <a:srgbClr val="000000"/>
                </a:solidFill>
                <a:latin typeface="Comic Sans MS"/>
                <a:ea typeface="Comic Sans MS"/>
                <a:cs typeface="Comic Sans MS"/>
                <a:sym typeface="Comic Sans MS"/>
              </a:rPr>
              <a:t>Some sociologists argue that changes in the way pupils are assessed have favoured girls and disadvantaged boys. Gorard found that the gender gap in achievement was fairly constant from 1975 until 1989, when it increased sharply. This was the year in which GCSE was introduced, bringing with it coursework. Mitsos and Browne support this view. They conclude that girls are more successful in coursework because they are more conscientious and better organised. </a:t>
            </a: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omic Sans MS"/>
                <a:ea typeface="Comic Sans MS"/>
                <a:cs typeface="Comic Sans MS"/>
                <a:sym typeface="Comic Sans MS"/>
              </a:rPr>
              <a:t>Teacher Attention: </a:t>
            </a:r>
            <a:r>
              <a:rPr lang="en-GB" sz="1200" b="0" i="0" u="none" strike="noStrike" cap="none">
                <a:solidFill>
                  <a:srgbClr val="000000"/>
                </a:solidFill>
                <a:latin typeface="Comic Sans MS"/>
                <a:ea typeface="Comic Sans MS"/>
                <a:cs typeface="Comic Sans MS"/>
                <a:sym typeface="Comic Sans MS"/>
              </a:rPr>
              <a:t>French analysed classroom interaction, they found that boys received more attention because they attract more reprimands. Francis also found that while boys got more attention, they were disciplined more harshly and felt picked on by teachers. Swann also found that boys dominate whole-class discussions, whereas girls prefer pair work and are better at listening and cooperating. This may explain why teachers respond more positively to girls. </a:t>
            </a:r>
            <a:endParaRPr sz="12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1"/>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Educational Inequality and Gender: Internal Factors</a:t>
            </a:r>
            <a:endParaRPr sz="2000" b="1" i="0" u="sng" strike="noStrike" cap="none">
              <a:solidFill>
                <a:srgbClr val="000000"/>
              </a:solidFill>
              <a:latin typeface="Comic Sans MS"/>
              <a:ea typeface="Comic Sans MS"/>
              <a:cs typeface="Comic Sans MS"/>
              <a:sym typeface="Comic Sans MS"/>
            </a:endParaRPr>
          </a:p>
        </p:txBody>
      </p:sp>
      <p:sp>
        <p:nvSpPr>
          <p:cNvPr id="324" name="Google Shape;324;p31"/>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omic Sans MS"/>
                <a:ea typeface="Comic Sans MS"/>
                <a:cs typeface="Comic Sans MS"/>
                <a:sym typeface="Comic Sans MS"/>
              </a:rPr>
              <a:t>Challenging Stereotypes in The Curriculum: </a:t>
            </a:r>
            <a:r>
              <a:rPr lang="en-GB" sz="1400" b="0" i="0" u="none" strike="noStrike" cap="none">
                <a:solidFill>
                  <a:srgbClr val="000000"/>
                </a:solidFill>
                <a:latin typeface="Comic Sans MS"/>
                <a:ea typeface="Comic Sans MS"/>
                <a:cs typeface="Comic Sans MS"/>
                <a:sym typeface="Comic Sans MS"/>
              </a:rPr>
              <a:t>Some sociologists argue that the removal of gender stereotypes from textbooks, reading schemes and other learning materials in recent years has removed a barrier to girls’s achievement. Research in the 1970s and 80s found that reading schemes portrayed women mainly as housewives and mothers. Since the 1980s, teachers have challenged such stereotypes. Also, in general, sexist stereotypes have been removed from materials. This may have helped to raise girls’ achievement by presenting them with more positive images of what women can do.</a:t>
            </a: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rgbClr val="000000"/>
                </a:solidFill>
                <a:latin typeface="Comic Sans MS"/>
                <a:ea typeface="Comic Sans MS"/>
                <a:cs typeface="Comic Sans MS"/>
                <a:sym typeface="Comic Sans MS"/>
              </a:rPr>
              <a:t>Selection and League Tables: </a:t>
            </a:r>
            <a:r>
              <a:rPr lang="en-GB" sz="1400" b="0" i="0" u="none" strike="noStrike" cap="none">
                <a:solidFill>
                  <a:srgbClr val="000000"/>
                </a:solidFill>
                <a:latin typeface="Comic Sans MS"/>
                <a:ea typeface="Comic Sans MS"/>
                <a:cs typeface="Comic Sans MS"/>
                <a:sym typeface="Comic Sans MS"/>
              </a:rPr>
              <a:t>Marketisation policies have created a more competitive climate in which schools see girls as desirable recruits because they achieve better exam results. Jackson notes that the introduction of exam league tables has improved opportunities for girls: high-achieving girls are attractive to schools, whereas low achieving boys are now. Slee argues that boys are less attractive to schools because they are more likely to suffer from behavioural difficulties and are 4 times more likely to be excluded. </a:t>
            </a:r>
            <a:endParaRPr sz="14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c82e364981_3_16"/>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u="sng">
                <a:latin typeface="Comic Sans MS"/>
                <a:ea typeface="Comic Sans MS"/>
                <a:cs typeface="Comic Sans MS"/>
                <a:sym typeface="Comic Sans MS"/>
              </a:rPr>
              <a:t>Views on Girls’ Achievement</a:t>
            </a:r>
            <a:endParaRPr sz="2000" b="1" i="0" u="sng" strike="noStrike" cap="none">
              <a:solidFill>
                <a:srgbClr val="000000"/>
              </a:solidFill>
              <a:latin typeface="Comic Sans MS"/>
              <a:ea typeface="Comic Sans MS"/>
              <a:cs typeface="Comic Sans MS"/>
              <a:sym typeface="Comic Sans MS"/>
            </a:endParaRPr>
          </a:p>
        </p:txBody>
      </p:sp>
      <p:sp>
        <p:nvSpPr>
          <p:cNvPr id="330" name="Google Shape;330;g2c82e364981_3_16"/>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900" b="1">
                <a:latin typeface="Comic Sans MS"/>
                <a:ea typeface="Comic Sans MS"/>
                <a:cs typeface="Comic Sans MS"/>
                <a:sym typeface="Comic Sans MS"/>
              </a:rPr>
              <a:t>Liberal Feminist </a:t>
            </a:r>
            <a:endParaRPr sz="1900" b="1">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r>
              <a:rPr lang="en-GB" sz="1900">
                <a:latin typeface="Comic Sans MS"/>
                <a:ea typeface="Comic Sans MS"/>
                <a:cs typeface="Comic Sans MS"/>
                <a:sym typeface="Comic Sans MS"/>
              </a:rPr>
              <a:t>Sharpe’s research compared the attitudes of girls in the 1970s to those of the 1990s. Rather than valuing marriage, love and husbands, as had been the case in the 1970s, attitudes had changed and girls valued careers and being able to support themselves. </a:t>
            </a:r>
            <a:endParaRPr sz="1900">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endParaRPr sz="1900">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r>
              <a:rPr lang="en-GB" sz="1900" b="1">
                <a:latin typeface="Comic Sans MS"/>
                <a:ea typeface="Comic Sans MS"/>
                <a:cs typeface="Comic Sans MS"/>
                <a:sym typeface="Comic Sans MS"/>
              </a:rPr>
              <a:t>Radical Feminists </a:t>
            </a:r>
            <a:endParaRPr sz="1900" b="1">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r>
              <a:rPr lang="en-GB" sz="1900">
                <a:latin typeface="Comic Sans MS"/>
                <a:ea typeface="Comic Sans MS"/>
                <a:cs typeface="Comic Sans MS"/>
                <a:sym typeface="Comic Sans MS"/>
              </a:rPr>
              <a:t>Argue the system remains patriarchal despite improved achievement for girls. Girls still experience sexism in schools, subject areas still under represent womens achievement and male teachers are more likely to become heads of secondary schools,</a:t>
            </a:r>
            <a:endParaRPr sz="1900">
              <a:latin typeface="Comic Sans MS"/>
              <a:ea typeface="Comic Sans MS"/>
              <a:cs typeface="Comic Sans MS"/>
              <a:sym typeface="Comic Sans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3"/>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Boys and Achievement: Subcultures</a:t>
            </a:r>
            <a:endParaRPr sz="2000" b="1" i="0" u="sng" strike="noStrike" cap="none">
              <a:solidFill>
                <a:srgbClr val="000000"/>
              </a:solidFill>
              <a:latin typeface="Comic Sans MS"/>
              <a:ea typeface="Comic Sans MS"/>
              <a:cs typeface="Comic Sans MS"/>
              <a:sym typeface="Comic Sans MS"/>
            </a:endParaRPr>
          </a:p>
        </p:txBody>
      </p:sp>
      <p:sp>
        <p:nvSpPr>
          <p:cNvPr id="336" name="Google Shape;336;p33"/>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Comic Sans MS"/>
                <a:ea typeface="Comic Sans MS"/>
                <a:cs typeface="Comic Sans MS"/>
                <a:sym typeface="Comic Sans MS"/>
              </a:rPr>
              <a:t>Some sociologists argue that the growth of ‘laddish’ subcultures has contributed to boys’ underachievement. </a:t>
            </a:r>
            <a:endParaRPr sz="15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Comic Sans MS"/>
                <a:ea typeface="Comic Sans MS"/>
                <a:cs typeface="Comic Sans MS"/>
                <a:sym typeface="Comic Sans MS"/>
              </a:rPr>
              <a:t>Epstein examined the way masculinity is constructed within school. She found that working class boys are more likely to be harassed, labelled and subjected to homophobic abuse if they appear to be ‘swots’. </a:t>
            </a:r>
            <a:endParaRPr sz="15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Comic Sans MS"/>
                <a:ea typeface="Comic Sans MS"/>
                <a:cs typeface="Comic Sans MS"/>
                <a:sym typeface="Comic Sans MS"/>
              </a:rPr>
              <a:t>This supports Francis’ finding that boys were more concerned than girls about being labelled as swots because this label is more of a threat to their masculinity than it is to girls’ femininity. </a:t>
            </a:r>
            <a:endParaRPr sz="15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Comic Sans MS"/>
                <a:ea typeface="Comic Sans MS"/>
                <a:cs typeface="Comic Sans MS"/>
                <a:sym typeface="Comic Sans MS"/>
              </a:rPr>
              <a:t>This is because, in working class subcultures, masculinity is equated with being tough and doing manual labour. Non-manual work, school-work, is seen as effeminate and inferior. </a:t>
            </a:r>
            <a:endParaRPr sz="15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Comic Sans MS"/>
                <a:ea typeface="Comic Sans MS"/>
                <a:cs typeface="Comic Sans MS"/>
                <a:sym typeface="Comic Sans MS"/>
              </a:rPr>
              <a:t>According to Francis, laddish culture is becoming increasingly widespread. She argues that this is because girls move into traditional masculine boys become increasingly laddish in their efforts to construct themselves as non-feminine. </a:t>
            </a:r>
            <a:endParaRPr sz="15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2"/>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Boys and Achievement</a:t>
            </a:r>
            <a:endParaRPr sz="2000" b="1" i="0" u="sng" strike="noStrike" cap="none">
              <a:solidFill>
                <a:srgbClr val="000000"/>
              </a:solidFill>
              <a:latin typeface="Comic Sans MS"/>
              <a:ea typeface="Comic Sans MS"/>
              <a:cs typeface="Comic Sans MS"/>
              <a:sym typeface="Comic Sans MS"/>
            </a:endParaRPr>
          </a:p>
        </p:txBody>
      </p:sp>
      <p:sp>
        <p:nvSpPr>
          <p:cNvPr id="342" name="Google Shape;342;p32"/>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omic Sans MS"/>
                <a:ea typeface="Comic Sans MS"/>
                <a:cs typeface="Comic Sans MS"/>
                <a:sym typeface="Comic Sans MS"/>
              </a:rPr>
              <a:t>Boys and Literacy: </a:t>
            </a:r>
            <a:r>
              <a:rPr lang="en-GB" sz="1200" b="0" i="0" u="none" strike="noStrike" cap="none">
                <a:solidFill>
                  <a:srgbClr val="000000"/>
                </a:solidFill>
                <a:latin typeface="Comic Sans MS"/>
                <a:ea typeface="Comic Sans MS"/>
                <a:cs typeface="Comic Sans MS"/>
                <a:sym typeface="Comic Sans MS"/>
              </a:rPr>
              <a:t>The gender gap is mainly the result of boys’ poor literacy and language skills. One reason for this may be that parents spend less time reading to their sons. Another may be that it is mothers who do most of the reading to young children, who thus come to see reading as a feminine activity. In addition, boys’ leisure pursuits, such as football, do little to help develop their language and communication skills. By contrast, girls tend to have a ‘bedroom culture’ centred on staying in and talking with friends. </a:t>
            </a: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omic Sans MS"/>
                <a:ea typeface="Comic Sans MS"/>
                <a:cs typeface="Comic Sans MS"/>
                <a:sym typeface="Comic Sans MS"/>
              </a:rPr>
              <a:t>Decline of Traditional Men’s Jobs: </a:t>
            </a:r>
            <a:r>
              <a:rPr lang="en-GB" sz="1200" b="0" i="0" u="none" strike="noStrike" cap="none">
                <a:solidFill>
                  <a:srgbClr val="000000"/>
                </a:solidFill>
                <a:latin typeface="Comic Sans MS"/>
                <a:ea typeface="Comic Sans MS"/>
                <a:cs typeface="Comic Sans MS"/>
                <a:sym typeface="Comic Sans MS"/>
              </a:rPr>
              <a:t>Since the 1980s, there has been a significant decline in heavy industries such as iron and steel, mining and engineering. This is partly the result of globalisation, which has led to mich manufacturing industry relocating to developing countries such as China to take advantage of cheap labour. Traditionally, these sectors of the economy mainly employed men. Mitsos and Browne claim that this decline in male employment opportunities has led to an ‘identity crisis for men’. Many boys now believe that they have little prospect of getting a ‘proper’ job. This undermines their motivation and self-esteem and so they give up trying to get qualifications. </a:t>
            </a: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omic Sans MS"/>
                <a:ea typeface="Comic Sans MS"/>
                <a:cs typeface="Comic Sans MS"/>
                <a:sym typeface="Comic Sans MS"/>
              </a:rPr>
              <a:t>Feminisation of Education: </a:t>
            </a:r>
            <a:r>
              <a:rPr lang="en-GB" sz="1200" b="0" i="0" u="none" strike="noStrike" cap="none">
                <a:solidFill>
                  <a:srgbClr val="000000"/>
                </a:solidFill>
                <a:latin typeface="Comic Sans MS"/>
                <a:ea typeface="Comic Sans MS"/>
                <a:cs typeface="Comic Sans MS"/>
                <a:sym typeface="Comic Sans MS"/>
              </a:rPr>
              <a:t>Sewell reported that boys fall behind because education has become ‘feminised’. That is, schools do not nurture ‘masculine’ traits such as competitiveness and leadership. Instead, they celebrate qualities more closely related with girls, such as methodical working and attentiveness. </a:t>
            </a: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rgbClr val="000000"/>
                </a:solidFill>
                <a:latin typeface="Comic Sans MS"/>
                <a:ea typeface="Comic Sans MS"/>
                <a:cs typeface="Comic Sans MS"/>
                <a:sym typeface="Comic Sans MS"/>
              </a:rPr>
              <a:t>Shortage of Male Primary School Teachers: </a:t>
            </a:r>
            <a:r>
              <a:rPr lang="en-GB" sz="1200" b="0" i="0" u="none" strike="noStrike" cap="none">
                <a:solidFill>
                  <a:srgbClr val="000000"/>
                </a:solidFill>
                <a:latin typeface="Comic Sans MS"/>
                <a:ea typeface="Comic Sans MS"/>
                <a:cs typeface="Comic Sans MS"/>
                <a:sym typeface="Comic Sans MS"/>
              </a:rPr>
              <a:t>The lack of male role models both at home and in school is said to be the cause of boys’ underachievements. Some argue that the culture of education has become feminised as a result of being staffed by female teachers.</a:t>
            </a:r>
            <a:endParaRPr sz="12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4"/>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Gender and Subject Choice: The Trends </a:t>
            </a:r>
            <a:endParaRPr sz="2000" b="1" i="0" u="sng" strike="noStrike" cap="none">
              <a:solidFill>
                <a:srgbClr val="000000"/>
              </a:solidFill>
              <a:latin typeface="Comic Sans MS"/>
              <a:ea typeface="Comic Sans MS"/>
              <a:cs typeface="Comic Sans MS"/>
              <a:sym typeface="Comic Sans MS"/>
            </a:endParaRPr>
          </a:p>
        </p:txBody>
      </p:sp>
      <p:sp>
        <p:nvSpPr>
          <p:cNvPr id="348" name="Google Shape;348;p34"/>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Comic Sans MS"/>
                <a:ea typeface="Comic Sans MS"/>
                <a:cs typeface="Comic Sans MS"/>
                <a:sym typeface="Comic Sans MS"/>
              </a:rPr>
              <a:t>There continues to be a fairly traditional pattern of ‘boys’ subjects’ and ‘girls’ subjects’. Boys still tend to opt for subjects like maths and physics, while girls are more likely to choose modern foreign languages, for example. </a:t>
            </a:r>
            <a:endParaRPr sz="20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5"/>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Gender and Subject Choice: Explanations </a:t>
            </a:r>
            <a:endParaRPr sz="2000" b="1" i="0" u="sng" strike="noStrike" cap="none">
              <a:solidFill>
                <a:srgbClr val="000000"/>
              </a:solidFill>
              <a:latin typeface="Comic Sans MS"/>
              <a:ea typeface="Comic Sans MS"/>
              <a:cs typeface="Comic Sans MS"/>
              <a:sym typeface="Comic Sans MS"/>
            </a:endParaRPr>
          </a:p>
        </p:txBody>
      </p:sp>
      <p:sp>
        <p:nvSpPr>
          <p:cNvPr id="354" name="Google Shape;354;p35"/>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omic Sans MS"/>
              <a:ea typeface="Comic Sans MS"/>
              <a:cs typeface="Comic Sans MS"/>
              <a:sym typeface="Comic Sans MS"/>
            </a:endParaRPr>
          </a:p>
        </p:txBody>
      </p:sp>
      <p:graphicFrame>
        <p:nvGraphicFramePr>
          <p:cNvPr id="355" name="Google Shape;355;p35"/>
          <p:cNvGraphicFramePr/>
          <p:nvPr/>
        </p:nvGraphicFramePr>
        <p:xfrm>
          <a:off x="265600" y="1098500"/>
          <a:ext cx="3000000" cy="3000000"/>
        </p:xfrm>
        <a:graphic>
          <a:graphicData uri="http://schemas.openxmlformats.org/drawingml/2006/table">
            <a:tbl>
              <a:tblPr>
                <a:noFill/>
                <a:tableStyleId>{A121A42B-154A-421C-9DB9-FE6BB7F22A03}</a:tableStyleId>
              </a:tblPr>
              <a:tblGrid>
                <a:gridCol w="1203350">
                  <a:extLst>
                    <a:ext uri="{9D8B030D-6E8A-4147-A177-3AD203B41FA5}">
                      <a16:colId xmlns:a16="http://schemas.microsoft.com/office/drawing/2014/main" val="20000"/>
                    </a:ext>
                  </a:extLst>
                </a:gridCol>
                <a:gridCol w="7548850">
                  <a:extLst>
                    <a:ext uri="{9D8B030D-6E8A-4147-A177-3AD203B41FA5}">
                      <a16:colId xmlns:a16="http://schemas.microsoft.com/office/drawing/2014/main" val="20001"/>
                    </a:ext>
                  </a:extLst>
                </a:gridCol>
              </a:tblGrid>
              <a:tr h="2425625">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omic Sans MS"/>
                          <a:ea typeface="Comic Sans MS"/>
                          <a:cs typeface="Comic Sans MS"/>
                          <a:sym typeface="Comic Sans MS"/>
                        </a:rPr>
                        <a:t>Gender Role Socialisation </a:t>
                      </a:r>
                      <a:endParaRPr sz="1100" u="none" strike="noStrike" cap="none">
                        <a:latin typeface="Comic Sans MS"/>
                        <a:ea typeface="Comic Sans MS"/>
                        <a:cs typeface="Comic Sans MS"/>
                        <a:sym typeface="Comic Sans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omic Sans MS"/>
                          <a:ea typeface="Comic Sans MS"/>
                          <a:cs typeface="Comic Sans MS"/>
                          <a:sym typeface="Comic Sans MS"/>
                        </a:rPr>
                        <a:t>Gender role socialisation is the process of learning the behaviour expected of males and females in society. From an early age boys and girls are dressed differently, given different toys and encouraged to take part in different activities. </a:t>
                      </a:r>
                      <a:endParaRPr sz="1100" u="none" strike="noStrike" cap="none">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omic Sans MS"/>
                          <a:ea typeface="Comic Sans MS"/>
                          <a:cs typeface="Comic Sans MS"/>
                          <a:sym typeface="Comic Sans MS"/>
                        </a:rPr>
                        <a:t>As a result of this socialisation, boys and girls develop different tastes in reading. Boys are more likely to read hobby books and information texts, whereas girls are more likely to read books about people. This helps to explain why boys prefer science subjects and girls prefer subjects such as English. </a:t>
                      </a:r>
                      <a:endParaRPr sz="1100" u="none" strike="noStrike" cap="none">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omic Sans MS"/>
                          <a:ea typeface="Comic Sans MS"/>
                          <a:cs typeface="Comic Sans MS"/>
                          <a:sym typeface="Comic Sans MS"/>
                        </a:rPr>
                        <a:t>Some sociologists also believe that ‘gender domains’ are influenced by early socialisation. Gender domains are the tasks and activities that boys and girls see as male or female ‘territory’ and therefore as relevant to themselves. </a:t>
                      </a:r>
                      <a:endParaRPr sz="1100" u="none" strike="noStrike" cap="none">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omic Sans MS"/>
                          <a:ea typeface="Comic Sans MS"/>
                          <a:cs typeface="Comic Sans MS"/>
                          <a:sym typeface="Comic Sans MS"/>
                        </a:rPr>
                        <a:t>Children are more confident when engaging in tasks that they see as part of their own gender domain. For example, when they are set the same maths task, girls are more confident in tackling it when it is presented as being about food or nutrition, whereas boys are more confident when it is about cars. </a:t>
                      </a:r>
                      <a:endParaRPr sz="11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1392775">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omic Sans MS"/>
                          <a:ea typeface="Comic Sans MS"/>
                          <a:cs typeface="Comic Sans MS"/>
                          <a:sym typeface="Comic Sans MS"/>
                        </a:rPr>
                        <a:t>Gendered Subject Images </a:t>
                      </a:r>
                      <a:endParaRPr sz="1100" u="none" strike="noStrike" cap="none">
                        <a:latin typeface="Comic Sans MS"/>
                        <a:ea typeface="Comic Sans MS"/>
                        <a:cs typeface="Comic Sans MS"/>
                        <a:sym typeface="Comic Sans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GB" sz="1100" u="none" strike="noStrike" cap="none">
                          <a:latin typeface="Comic Sans MS"/>
                          <a:ea typeface="Comic Sans MS"/>
                          <a:cs typeface="Comic Sans MS"/>
                          <a:sym typeface="Comic Sans MS"/>
                        </a:rPr>
                        <a:t>The gender image of a subject affects who will want to choose it. Some sociologists argue that some subjects are seen as ‘boys’ subjects’ and others are seen as ‘girls’ subjects’. For example, science is seen as a ‘boys’ subject’ because: </a:t>
                      </a:r>
                      <a:endParaRPr sz="1100" u="none" strike="noStrike" cap="none">
                        <a:latin typeface="Comic Sans MS"/>
                        <a:ea typeface="Comic Sans MS"/>
                        <a:cs typeface="Comic Sans MS"/>
                        <a:sym typeface="Comic Sans MS"/>
                      </a:endParaRPr>
                    </a:p>
                    <a:p>
                      <a:pPr marL="457200" marR="0" lvl="0" indent="-298450" algn="l" rtl="0">
                        <a:lnSpc>
                          <a:spcPct val="100000"/>
                        </a:lnSpc>
                        <a:spcBef>
                          <a:spcPts val="0"/>
                        </a:spcBef>
                        <a:spcAft>
                          <a:spcPts val="0"/>
                        </a:spcAft>
                        <a:buClr>
                          <a:srgbClr val="000000"/>
                        </a:buClr>
                        <a:buSzPts val="1100"/>
                        <a:buFont typeface="Comic Sans MS"/>
                        <a:buChar char="●"/>
                      </a:pPr>
                      <a:r>
                        <a:rPr lang="en-GB" sz="1100" u="none" strike="noStrike" cap="none">
                          <a:latin typeface="Comic Sans MS"/>
                          <a:ea typeface="Comic Sans MS"/>
                          <a:cs typeface="Comic Sans MS"/>
                          <a:sym typeface="Comic Sans MS"/>
                        </a:rPr>
                        <a:t>Science teachers are more likely to be men </a:t>
                      </a:r>
                      <a:endParaRPr sz="1100" u="none" strike="noStrike" cap="none">
                        <a:latin typeface="Comic Sans MS"/>
                        <a:ea typeface="Comic Sans MS"/>
                        <a:cs typeface="Comic Sans MS"/>
                        <a:sym typeface="Comic Sans MS"/>
                      </a:endParaRPr>
                    </a:p>
                    <a:p>
                      <a:pPr marL="457200" marR="0" lvl="0" indent="-298450" algn="l" rtl="0">
                        <a:lnSpc>
                          <a:spcPct val="100000"/>
                        </a:lnSpc>
                        <a:spcBef>
                          <a:spcPts val="0"/>
                        </a:spcBef>
                        <a:spcAft>
                          <a:spcPts val="0"/>
                        </a:spcAft>
                        <a:buClr>
                          <a:srgbClr val="000000"/>
                        </a:buClr>
                        <a:buSzPts val="1100"/>
                        <a:buFont typeface="Comic Sans MS"/>
                        <a:buChar char="●"/>
                      </a:pPr>
                      <a:r>
                        <a:rPr lang="en-GB" sz="1100" u="none" strike="noStrike" cap="none">
                          <a:latin typeface="Comic Sans MS"/>
                          <a:ea typeface="Comic Sans MS"/>
                          <a:cs typeface="Comic Sans MS"/>
                          <a:sym typeface="Comic Sans MS"/>
                        </a:rPr>
                        <a:t>The examples teachers use, and those in textbooks, often draw on boys’ rather than girls’ interests </a:t>
                      </a:r>
                      <a:endParaRPr sz="1100" u="none" strike="noStrike" cap="none">
                        <a:latin typeface="Comic Sans MS"/>
                        <a:ea typeface="Comic Sans MS"/>
                        <a:cs typeface="Comic Sans MS"/>
                        <a:sym typeface="Comic Sans MS"/>
                      </a:endParaRPr>
                    </a:p>
                    <a:p>
                      <a:pPr marL="457200" marR="0" lvl="0" indent="-298450" algn="l" rtl="0">
                        <a:lnSpc>
                          <a:spcPct val="100000"/>
                        </a:lnSpc>
                        <a:spcBef>
                          <a:spcPts val="0"/>
                        </a:spcBef>
                        <a:spcAft>
                          <a:spcPts val="0"/>
                        </a:spcAft>
                        <a:buClr>
                          <a:srgbClr val="000000"/>
                        </a:buClr>
                        <a:buSzPts val="1100"/>
                        <a:buFont typeface="Comic Sans MS"/>
                        <a:buChar char="●"/>
                      </a:pPr>
                      <a:r>
                        <a:rPr lang="en-GB" sz="1100" u="none" strike="noStrike" cap="none">
                          <a:latin typeface="Comic Sans MS"/>
                          <a:ea typeface="Comic Sans MS"/>
                          <a:cs typeface="Comic Sans MS"/>
                          <a:sym typeface="Comic Sans MS"/>
                        </a:rPr>
                        <a:t>In science lessons, boys monopolise apparatus and dominate the laboratory, acting as if it is ‘theirs’. </a:t>
                      </a:r>
                      <a:endParaRPr sz="1100" u="none" strike="noStrike" cap="none">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6"/>
          <p:cNvSpPr/>
          <p:nvPr/>
        </p:nvSpPr>
        <p:spPr>
          <a:xfrm>
            <a:off x="265625" y="265850"/>
            <a:ext cx="8752200" cy="617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Gender and Subject Choice: Explanations </a:t>
            </a:r>
            <a:endParaRPr sz="2000" b="1" i="0" u="sng" strike="noStrike" cap="none">
              <a:solidFill>
                <a:srgbClr val="000000"/>
              </a:solidFill>
              <a:latin typeface="Comic Sans MS"/>
              <a:ea typeface="Comic Sans MS"/>
              <a:cs typeface="Comic Sans MS"/>
              <a:sym typeface="Comic Sans MS"/>
            </a:endParaRPr>
          </a:p>
        </p:txBody>
      </p:sp>
      <p:sp>
        <p:nvSpPr>
          <p:cNvPr id="361" name="Google Shape;361;p36"/>
          <p:cNvSpPr/>
          <p:nvPr/>
        </p:nvSpPr>
        <p:spPr>
          <a:xfrm>
            <a:off x="265625" y="1098450"/>
            <a:ext cx="8752200" cy="38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Comic Sans MS"/>
              <a:ea typeface="Comic Sans MS"/>
              <a:cs typeface="Comic Sans MS"/>
              <a:sym typeface="Comic Sans MS"/>
            </a:endParaRPr>
          </a:p>
        </p:txBody>
      </p:sp>
      <p:graphicFrame>
        <p:nvGraphicFramePr>
          <p:cNvPr id="362" name="Google Shape;362;p36"/>
          <p:cNvGraphicFramePr/>
          <p:nvPr/>
        </p:nvGraphicFramePr>
        <p:xfrm>
          <a:off x="265600" y="1098500"/>
          <a:ext cx="3000000" cy="3000000"/>
        </p:xfrm>
        <a:graphic>
          <a:graphicData uri="http://schemas.openxmlformats.org/drawingml/2006/table">
            <a:tbl>
              <a:tblPr>
                <a:noFill/>
                <a:tableStyleId>{A121A42B-154A-421C-9DB9-FE6BB7F22A03}</a:tableStyleId>
              </a:tblPr>
              <a:tblGrid>
                <a:gridCol w="1471700">
                  <a:extLst>
                    <a:ext uri="{9D8B030D-6E8A-4147-A177-3AD203B41FA5}">
                      <a16:colId xmlns:a16="http://schemas.microsoft.com/office/drawing/2014/main" val="20000"/>
                    </a:ext>
                  </a:extLst>
                </a:gridCol>
                <a:gridCol w="7280500">
                  <a:extLst>
                    <a:ext uri="{9D8B030D-6E8A-4147-A177-3AD203B41FA5}">
                      <a16:colId xmlns:a16="http://schemas.microsoft.com/office/drawing/2014/main" val="20001"/>
                    </a:ext>
                  </a:extLst>
                </a:gridCol>
              </a:tblGrid>
              <a:tr h="110982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Gender Identity and Peer Pressure </a:t>
                      </a:r>
                      <a:endParaRPr sz="1400" u="none" strike="noStrike" cap="none">
                        <a:latin typeface="Comic Sans MS"/>
                        <a:ea typeface="Comic Sans MS"/>
                        <a:cs typeface="Comic Sans MS"/>
                        <a:sym typeface="Comic Sans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Subject choice can be influenced by peer pressure. Other boys and girls may apply pressure to an individual if they disapprove of his or her choice. For example, boys tend to opt out of music and dance because such activities fall outside of their gender domain and so are likely to attract a negative response from peers. </a:t>
                      </a:r>
                      <a:endParaRPr sz="14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0"/>
                  </a:ext>
                </a:extLst>
              </a:tr>
              <a:tr h="2708575">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Gendered Career Opportunities </a:t>
                      </a:r>
                      <a:endParaRPr sz="1400" u="none" strike="noStrike" cap="none">
                        <a:latin typeface="Comic Sans MS"/>
                        <a:ea typeface="Comic Sans MS"/>
                        <a:cs typeface="Comic Sans MS"/>
                        <a:sym typeface="Comic Sans M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An important reason for differences in subject choice is the fact that employment is highly gendered: jobs tend to be sex-typed as ‘men’s’ or ‘women’s’. Women’s jobs often involve work similar to that performed by housewives, such as childcare and nursing. Women are concentrated in a narrow range of occupations. Over half of all women’s employment falls within only four categories: clerical, secretarial, personal services and occupations such as cleaning. </a:t>
                      </a:r>
                      <a:endParaRPr sz="1400" u="none" strike="noStrike" cap="none">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latin typeface="Comic Sans MS"/>
                          <a:ea typeface="Comic Sans MS"/>
                          <a:cs typeface="Comic Sans MS"/>
                          <a:sym typeface="Comic Sans MS"/>
                        </a:rPr>
                        <a:t>The sex-typing of occupations affects boys’ and girls’ ideas about what kinds of jobs are available or acceptable, for example, if boy’s get the message that nursery nurses are female, they will be less likely to opt for a course in childcare. </a:t>
                      </a:r>
                      <a:endParaRPr sz="1400" u="none" strike="noStrike" cap="none">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Comic Sans MS"/>
                        <a:ea typeface="Comic Sans MS"/>
                        <a:cs typeface="Comic Sans MS"/>
                        <a:sym typeface="Comic Sans MS"/>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4"/>
          <p:cNvSpPr/>
          <p:nvPr/>
        </p:nvSpPr>
        <p:spPr>
          <a:xfrm>
            <a:off x="265625" y="265850"/>
            <a:ext cx="8752200" cy="6168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Educational Inequality and Ethnicity: The Trends</a:t>
            </a:r>
            <a:endParaRPr sz="2000" b="1" i="0" u="sng" strike="noStrike" cap="none">
              <a:solidFill>
                <a:srgbClr val="000000"/>
              </a:solidFill>
              <a:latin typeface="Comic Sans MS"/>
              <a:ea typeface="Comic Sans MS"/>
              <a:cs typeface="Comic Sans MS"/>
              <a:sym typeface="Comic Sans MS"/>
            </a:endParaRPr>
          </a:p>
        </p:txBody>
      </p:sp>
      <p:sp>
        <p:nvSpPr>
          <p:cNvPr id="368" name="Google Shape;368;p44"/>
          <p:cNvSpPr/>
          <p:nvPr/>
        </p:nvSpPr>
        <p:spPr>
          <a:xfrm>
            <a:off x="265625" y="963100"/>
            <a:ext cx="8752200" cy="39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700">
                <a:solidFill>
                  <a:srgbClr val="202122"/>
                </a:solidFill>
                <a:latin typeface="Comic Sans MS"/>
                <a:ea typeface="Comic Sans MS"/>
                <a:cs typeface="Comic Sans MS"/>
                <a:sym typeface="Comic Sans MS"/>
              </a:rPr>
              <a:t>An </a:t>
            </a:r>
            <a:r>
              <a:rPr lang="en-GB" sz="1700" b="1">
                <a:solidFill>
                  <a:srgbClr val="202122"/>
                </a:solidFill>
                <a:latin typeface="Comic Sans MS"/>
                <a:ea typeface="Comic Sans MS"/>
                <a:cs typeface="Comic Sans MS"/>
                <a:sym typeface="Comic Sans MS"/>
              </a:rPr>
              <a:t>ethnicity</a:t>
            </a:r>
            <a:r>
              <a:rPr lang="en-GB" sz="1700">
                <a:solidFill>
                  <a:srgbClr val="202122"/>
                </a:solidFill>
                <a:latin typeface="Comic Sans MS"/>
                <a:ea typeface="Comic Sans MS"/>
                <a:cs typeface="Comic Sans MS"/>
                <a:sym typeface="Comic Sans MS"/>
              </a:rPr>
              <a:t> or </a:t>
            </a:r>
            <a:r>
              <a:rPr lang="en-GB" sz="1700" b="1">
                <a:solidFill>
                  <a:srgbClr val="202122"/>
                </a:solidFill>
                <a:latin typeface="Comic Sans MS"/>
                <a:ea typeface="Comic Sans MS"/>
                <a:cs typeface="Comic Sans MS"/>
                <a:sym typeface="Comic Sans MS"/>
              </a:rPr>
              <a:t>ethnic group</a:t>
            </a:r>
            <a:r>
              <a:rPr lang="en-GB" sz="1700">
                <a:solidFill>
                  <a:srgbClr val="202122"/>
                </a:solidFill>
                <a:latin typeface="Comic Sans MS"/>
                <a:ea typeface="Comic Sans MS"/>
                <a:cs typeface="Comic Sans MS"/>
                <a:sym typeface="Comic Sans MS"/>
              </a:rPr>
              <a:t> is a grouping of </a:t>
            </a:r>
            <a:r>
              <a:rPr lang="en-GB" sz="1700">
                <a:solidFill>
                  <a:srgbClr val="3366CC"/>
                </a:solidFill>
                <a:uFill>
                  <a:noFill/>
                </a:uFill>
                <a:latin typeface="Comic Sans MS"/>
                <a:ea typeface="Comic Sans MS"/>
                <a:cs typeface="Comic Sans MS"/>
                <a:sym typeface="Comic Sans MS"/>
                <a:hlinkClick r:id="rId3">
                  <a:extLst>
                    <a:ext uri="{A12FA001-AC4F-418D-AE19-62706E023703}">
                      <ahyp:hlinkClr xmlns:ahyp="http://schemas.microsoft.com/office/drawing/2018/hyperlinkcolor" val="tx"/>
                    </a:ext>
                  </a:extLst>
                </a:hlinkClick>
              </a:rPr>
              <a:t>people</a:t>
            </a:r>
            <a:r>
              <a:rPr lang="en-GB" sz="1700">
                <a:solidFill>
                  <a:srgbClr val="202122"/>
                </a:solidFill>
                <a:latin typeface="Comic Sans MS"/>
                <a:ea typeface="Comic Sans MS"/>
                <a:cs typeface="Comic Sans MS"/>
                <a:sym typeface="Comic Sans MS"/>
              </a:rPr>
              <a:t> who </a:t>
            </a:r>
            <a:r>
              <a:rPr lang="en-GB" sz="1700">
                <a:solidFill>
                  <a:srgbClr val="3366CC"/>
                </a:solidFill>
                <a:uFill>
                  <a:noFill/>
                </a:uFill>
                <a:latin typeface="Comic Sans MS"/>
                <a:ea typeface="Comic Sans MS"/>
                <a:cs typeface="Comic Sans MS"/>
                <a:sym typeface="Comic Sans MS"/>
                <a:hlinkClick r:id="rId4">
                  <a:extLst>
                    <a:ext uri="{A12FA001-AC4F-418D-AE19-62706E023703}">
                      <ahyp:hlinkClr xmlns:ahyp="http://schemas.microsoft.com/office/drawing/2018/hyperlinkcolor" val="tx"/>
                    </a:ext>
                  </a:extLst>
                </a:hlinkClick>
              </a:rPr>
              <a:t>identify</a:t>
            </a:r>
            <a:r>
              <a:rPr lang="en-GB" sz="1700">
                <a:solidFill>
                  <a:srgbClr val="202122"/>
                </a:solidFill>
                <a:latin typeface="Comic Sans MS"/>
                <a:ea typeface="Comic Sans MS"/>
                <a:cs typeface="Comic Sans MS"/>
                <a:sym typeface="Comic Sans MS"/>
              </a:rPr>
              <a:t> with each other on the basis of perceived shared attributes that distinguish them from other groups. Those attributes can include a common nation of origin, or common sets of ancestry, traditions, language, history, society, religion, or social treatment</a:t>
            </a:r>
            <a:endParaRPr sz="17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7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700" b="0" i="0" u="none" strike="noStrike" cap="none">
                <a:solidFill>
                  <a:schemeClr val="dk1"/>
                </a:solidFill>
                <a:latin typeface="Comic Sans MS"/>
                <a:ea typeface="Comic Sans MS"/>
                <a:cs typeface="Comic Sans MS"/>
                <a:sym typeface="Comic Sans MS"/>
              </a:rPr>
              <a:t>There are inequalities in the educational achievements of different ethnic groups. For example, white students and Asian students on average do better than black students. </a:t>
            </a:r>
            <a:endParaRPr sz="17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1000"/>
              </a:spcBef>
              <a:spcAft>
                <a:spcPts val="0"/>
              </a:spcAft>
              <a:buClr>
                <a:srgbClr val="000000"/>
              </a:buClr>
              <a:buSzPts val="1500"/>
              <a:buFont typeface="Arial"/>
              <a:buNone/>
            </a:pPr>
            <a:r>
              <a:rPr lang="en-GB" sz="1700" b="0" i="0" u="none" strike="noStrike" cap="none">
                <a:solidFill>
                  <a:schemeClr val="dk1"/>
                </a:solidFill>
                <a:latin typeface="Comic Sans MS"/>
                <a:ea typeface="Comic Sans MS"/>
                <a:cs typeface="Comic Sans MS"/>
                <a:sym typeface="Comic Sans MS"/>
              </a:rPr>
              <a:t>There are also important gender and class differences within and between ethnic groups. Among all groups other than Gypsy/Roma and Traveller children, girls do better than boys. Similarly, within each ethnic group, middle class children do better than working class children. </a:t>
            </a:r>
            <a:endParaRPr sz="1700" b="1"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5"/>
          <p:cNvSpPr/>
          <p:nvPr/>
        </p:nvSpPr>
        <p:spPr>
          <a:xfrm>
            <a:off x="2951100" y="89000"/>
            <a:ext cx="32418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1" i="0" u="sng" strike="noStrike" cap="none">
                <a:solidFill>
                  <a:srgbClr val="000000"/>
                </a:solidFill>
                <a:latin typeface="Comic Sans MS"/>
                <a:ea typeface="Comic Sans MS"/>
                <a:cs typeface="Comic Sans MS"/>
                <a:sym typeface="Comic Sans MS"/>
              </a:rPr>
              <a:t>State and Private Schools </a:t>
            </a:r>
            <a:endParaRPr sz="12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omic Sans MS"/>
              <a:ea typeface="Comic Sans MS"/>
              <a:cs typeface="Comic Sans MS"/>
              <a:sym typeface="Comic Sans MS"/>
            </a:endParaRPr>
          </a:p>
        </p:txBody>
      </p:sp>
      <p:sp>
        <p:nvSpPr>
          <p:cNvPr id="79" name="Google Shape;79;p5"/>
          <p:cNvSpPr/>
          <p:nvPr/>
        </p:nvSpPr>
        <p:spPr>
          <a:xfrm>
            <a:off x="220800" y="733475"/>
            <a:ext cx="8688300" cy="1145700"/>
          </a:xfrm>
          <a:prstGeom prst="rect">
            <a:avLst/>
          </a:prstGeom>
          <a:solidFill>
            <a:srgbClr val="EEEEEE"/>
          </a:solidFill>
          <a:ln w="3810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Comic Sans MS"/>
                <a:ea typeface="Comic Sans MS"/>
                <a:cs typeface="Comic Sans MS"/>
                <a:sym typeface="Comic Sans MS"/>
              </a:rPr>
              <a:t>State Schools </a:t>
            </a:r>
            <a:endParaRPr sz="10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omic Sans MS"/>
                <a:ea typeface="Comic Sans MS"/>
                <a:cs typeface="Comic Sans MS"/>
                <a:sym typeface="Comic Sans MS"/>
              </a:rPr>
              <a:t>A state school is a school which is funded by the government. </a:t>
            </a:r>
            <a:endParaRPr sz="1000" b="0"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Comic Sans MS"/>
                <a:ea typeface="Comic Sans MS"/>
                <a:cs typeface="Comic Sans MS"/>
                <a:sym typeface="Comic Sans MS"/>
              </a:rPr>
              <a:t>Private Schools </a:t>
            </a:r>
            <a:endParaRPr sz="1000" b="1" i="0" u="none"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omic Sans MS"/>
                <a:ea typeface="Comic Sans MS"/>
                <a:cs typeface="Comic Sans MS"/>
                <a:sym typeface="Comic Sans MS"/>
              </a:rPr>
              <a:t>A private school is a school which is paid for by parents, also known as an independent or public school. </a:t>
            </a:r>
            <a:endParaRPr sz="1000" b="0" i="0" u="none" strike="noStrike" cap="none">
              <a:solidFill>
                <a:srgbClr val="000000"/>
              </a:solidFill>
              <a:latin typeface="Comic Sans MS"/>
              <a:ea typeface="Comic Sans MS"/>
              <a:cs typeface="Comic Sans MS"/>
              <a:sym typeface="Comic Sans MS"/>
            </a:endParaRPr>
          </a:p>
        </p:txBody>
      </p:sp>
      <p:graphicFrame>
        <p:nvGraphicFramePr>
          <p:cNvPr id="80" name="Google Shape;80;p5"/>
          <p:cNvGraphicFramePr/>
          <p:nvPr/>
        </p:nvGraphicFramePr>
        <p:xfrm>
          <a:off x="220800" y="2066150"/>
          <a:ext cx="3000000" cy="3000000"/>
        </p:xfrm>
        <a:graphic>
          <a:graphicData uri="http://schemas.openxmlformats.org/drawingml/2006/table">
            <a:tbl>
              <a:tblPr>
                <a:noFill/>
                <a:tableStyleId>{A121A42B-154A-421C-9DB9-FE6BB7F22A03}</a:tableStyleId>
              </a:tblPr>
              <a:tblGrid>
                <a:gridCol w="4344150">
                  <a:extLst>
                    <a:ext uri="{9D8B030D-6E8A-4147-A177-3AD203B41FA5}">
                      <a16:colId xmlns:a16="http://schemas.microsoft.com/office/drawing/2014/main" val="20000"/>
                    </a:ext>
                  </a:extLst>
                </a:gridCol>
                <a:gridCol w="4344150">
                  <a:extLst>
                    <a:ext uri="{9D8B030D-6E8A-4147-A177-3AD203B41FA5}">
                      <a16:colId xmlns:a16="http://schemas.microsoft.com/office/drawing/2014/main" val="20001"/>
                    </a:ext>
                  </a:extLst>
                </a:gridCol>
              </a:tblGrid>
              <a:tr h="381000">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latin typeface="Comic Sans MS"/>
                          <a:ea typeface="Comic Sans MS"/>
                          <a:cs typeface="Comic Sans MS"/>
                          <a:sym typeface="Comic Sans MS"/>
                        </a:rPr>
                        <a:t>Arguments For Private Schools </a:t>
                      </a:r>
                      <a:endParaRPr sz="1000" b="1" u="none" strike="noStrike" cap="none">
                        <a:latin typeface="Comic Sans MS"/>
                        <a:ea typeface="Comic Sans MS"/>
                        <a:cs typeface="Comic Sans MS"/>
                        <a:sym typeface="Comic Sans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t>Arguments Against Private Schools </a:t>
                      </a:r>
                      <a:endParaRPr sz="1000" b="1" u="none" strike="noStrike" cap="none"/>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81000">
                <a:tc>
                  <a:txBody>
                    <a:bodyPr/>
                    <a:lstStyle/>
                    <a:p>
                      <a:pPr marL="457200" marR="0" lvl="0" indent="-292100" algn="l" rtl="0">
                        <a:lnSpc>
                          <a:spcPct val="100000"/>
                        </a:lnSpc>
                        <a:spcBef>
                          <a:spcPts val="0"/>
                        </a:spcBef>
                        <a:spcAft>
                          <a:spcPts val="0"/>
                        </a:spcAft>
                        <a:buClr>
                          <a:srgbClr val="000000"/>
                        </a:buClr>
                        <a:buSzPts val="1000"/>
                        <a:buFont typeface="Comic Sans MS"/>
                        <a:buChar char="●"/>
                      </a:pPr>
                      <a:r>
                        <a:rPr lang="en-GB" sz="1000" u="none" strike="noStrike" cap="none">
                          <a:latin typeface="Comic Sans MS"/>
                          <a:ea typeface="Comic Sans MS"/>
                          <a:cs typeface="Comic Sans MS"/>
                          <a:sym typeface="Comic Sans MS"/>
                        </a:rPr>
                        <a:t>Smaller class sizes </a:t>
                      </a:r>
                      <a:endParaRPr sz="1000" u="none" strike="noStrike" cap="none">
                        <a:latin typeface="Comic Sans MS"/>
                        <a:ea typeface="Comic Sans MS"/>
                        <a:cs typeface="Comic Sans MS"/>
                        <a:sym typeface="Comic Sans MS"/>
                      </a:endParaRPr>
                    </a:p>
                    <a:p>
                      <a:pPr marL="457200" marR="0" lvl="0" indent="-292100" algn="l" rtl="0">
                        <a:lnSpc>
                          <a:spcPct val="100000"/>
                        </a:lnSpc>
                        <a:spcBef>
                          <a:spcPts val="0"/>
                        </a:spcBef>
                        <a:spcAft>
                          <a:spcPts val="0"/>
                        </a:spcAft>
                        <a:buClr>
                          <a:srgbClr val="000000"/>
                        </a:buClr>
                        <a:buSzPts val="1000"/>
                        <a:buFont typeface="Comic Sans MS"/>
                        <a:buChar char="●"/>
                      </a:pPr>
                      <a:r>
                        <a:rPr lang="en-GB" sz="1000" u="none" strike="noStrike" cap="none">
                          <a:latin typeface="Comic Sans MS"/>
                          <a:ea typeface="Comic Sans MS"/>
                          <a:cs typeface="Comic Sans MS"/>
                          <a:sym typeface="Comic Sans MS"/>
                        </a:rPr>
                        <a:t>Better facilities (e.g. IT and sports facilities) </a:t>
                      </a:r>
                      <a:endParaRPr sz="1000" u="none" strike="noStrike" cap="none">
                        <a:latin typeface="Comic Sans MS"/>
                        <a:ea typeface="Comic Sans MS"/>
                        <a:cs typeface="Comic Sans MS"/>
                        <a:sym typeface="Comic Sans MS"/>
                      </a:endParaRPr>
                    </a:p>
                    <a:p>
                      <a:pPr marL="457200" marR="0" lvl="0" indent="-292100" algn="l" rtl="0">
                        <a:lnSpc>
                          <a:spcPct val="100000"/>
                        </a:lnSpc>
                        <a:spcBef>
                          <a:spcPts val="0"/>
                        </a:spcBef>
                        <a:spcAft>
                          <a:spcPts val="0"/>
                        </a:spcAft>
                        <a:buClr>
                          <a:srgbClr val="000000"/>
                        </a:buClr>
                        <a:buSzPts val="1000"/>
                        <a:buFont typeface="Comic Sans MS"/>
                        <a:buChar char="●"/>
                      </a:pPr>
                      <a:r>
                        <a:rPr lang="en-GB" sz="1000" u="none" strike="noStrike" cap="none">
                          <a:latin typeface="Comic Sans MS"/>
                          <a:ea typeface="Comic Sans MS"/>
                          <a:cs typeface="Comic Sans MS"/>
                          <a:sym typeface="Comic Sans MS"/>
                        </a:rPr>
                        <a:t>Higher chance of going to university </a:t>
                      </a:r>
                      <a:endParaRPr sz="1000" u="none" strike="noStrike" cap="none">
                        <a:latin typeface="Comic Sans MS"/>
                        <a:ea typeface="Comic Sans MS"/>
                        <a:cs typeface="Comic Sans MS"/>
                        <a:sym typeface="Comic Sans MS"/>
                      </a:endParaRPr>
                    </a:p>
                    <a:p>
                      <a:pPr marL="457200" marR="0" lvl="0" indent="-292100" algn="l" rtl="0">
                        <a:lnSpc>
                          <a:spcPct val="100000"/>
                        </a:lnSpc>
                        <a:spcBef>
                          <a:spcPts val="0"/>
                        </a:spcBef>
                        <a:spcAft>
                          <a:spcPts val="0"/>
                        </a:spcAft>
                        <a:buClr>
                          <a:srgbClr val="000000"/>
                        </a:buClr>
                        <a:buSzPts val="1000"/>
                        <a:buFont typeface="Comic Sans MS"/>
                        <a:buChar char="●"/>
                      </a:pPr>
                      <a:r>
                        <a:rPr lang="en-GB" sz="1000" u="none" strike="noStrike" cap="none">
                          <a:latin typeface="Comic Sans MS"/>
                          <a:ea typeface="Comic Sans MS"/>
                          <a:cs typeface="Comic Sans MS"/>
                          <a:sym typeface="Comic Sans MS"/>
                        </a:rPr>
                        <a:t>Improves an individual’s life chances </a:t>
                      </a:r>
                      <a:endParaRPr sz="1000" u="none" strike="noStrike" cap="none">
                        <a:latin typeface="Comic Sans MS"/>
                        <a:ea typeface="Comic Sans MS"/>
                        <a:cs typeface="Comic Sans MS"/>
                        <a:sym typeface="Comic Sans MS"/>
                      </a:endParaRPr>
                    </a:p>
                    <a:p>
                      <a:pPr marL="457200" marR="0" lvl="0" indent="-292100" algn="l" rtl="0">
                        <a:lnSpc>
                          <a:spcPct val="100000"/>
                        </a:lnSpc>
                        <a:spcBef>
                          <a:spcPts val="0"/>
                        </a:spcBef>
                        <a:spcAft>
                          <a:spcPts val="0"/>
                        </a:spcAft>
                        <a:buClr>
                          <a:srgbClr val="000000"/>
                        </a:buClr>
                        <a:buSzPts val="1000"/>
                        <a:buFont typeface="Comic Sans MS"/>
                        <a:buChar char="●"/>
                      </a:pPr>
                      <a:r>
                        <a:rPr lang="en-GB" sz="1000" u="none" strike="noStrike" cap="none">
                          <a:latin typeface="Comic Sans MS"/>
                          <a:ea typeface="Comic Sans MS"/>
                          <a:cs typeface="Comic Sans MS"/>
                          <a:sym typeface="Comic Sans MS"/>
                        </a:rPr>
                        <a:t>Meet people in high places </a:t>
                      </a:r>
                      <a:endParaRPr sz="1000" u="none" strike="noStrike" cap="none">
                        <a:latin typeface="Comic Sans MS"/>
                        <a:ea typeface="Comic Sans MS"/>
                        <a:cs typeface="Comic Sans MS"/>
                        <a:sym typeface="Comic Sans MS"/>
                      </a:endParaRPr>
                    </a:p>
                  </a:txBody>
                  <a:tcPr marL="91425" marR="91425" marT="91425" marB="91425">
                    <a:lnT w="9525" cap="flat" cmpd="sng">
                      <a:solidFill>
                        <a:srgbClr val="9E9E9E"/>
                      </a:solidFill>
                      <a:prstDash val="solid"/>
                      <a:round/>
                      <a:headEnd type="none" w="sm" len="sm"/>
                      <a:tailEnd type="none" w="sm" len="sm"/>
                    </a:lnT>
                  </a:tcPr>
                </a:tc>
                <a:tc>
                  <a:txBody>
                    <a:bodyPr/>
                    <a:lstStyle/>
                    <a:p>
                      <a:pPr marL="457200" marR="0" lvl="0" indent="-292100" algn="l" rtl="0">
                        <a:lnSpc>
                          <a:spcPct val="100000"/>
                        </a:lnSpc>
                        <a:spcBef>
                          <a:spcPts val="0"/>
                        </a:spcBef>
                        <a:spcAft>
                          <a:spcPts val="0"/>
                        </a:spcAft>
                        <a:buClr>
                          <a:srgbClr val="000000"/>
                        </a:buClr>
                        <a:buSzPts val="1000"/>
                        <a:buFont typeface="Comic Sans MS"/>
                        <a:buChar char="●"/>
                      </a:pPr>
                      <a:r>
                        <a:rPr lang="en-GB" sz="1000" u="none" strike="noStrike" cap="none">
                          <a:latin typeface="Comic Sans MS"/>
                          <a:ea typeface="Comic Sans MS"/>
                          <a:cs typeface="Comic Sans MS"/>
                          <a:sym typeface="Comic Sans MS"/>
                        </a:rPr>
                        <a:t>Gives some (middle/upper class) students an unfair advantage </a:t>
                      </a:r>
                      <a:endParaRPr sz="1000" u="none" strike="noStrike" cap="none">
                        <a:latin typeface="Comic Sans MS"/>
                        <a:ea typeface="Comic Sans MS"/>
                        <a:cs typeface="Comic Sans MS"/>
                        <a:sym typeface="Comic Sans MS"/>
                      </a:endParaRPr>
                    </a:p>
                    <a:p>
                      <a:pPr marL="457200" marR="0" lvl="0" indent="-292100" algn="l" rtl="0">
                        <a:lnSpc>
                          <a:spcPct val="100000"/>
                        </a:lnSpc>
                        <a:spcBef>
                          <a:spcPts val="0"/>
                        </a:spcBef>
                        <a:spcAft>
                          <a:spcPts val="0"/>
                        </a:spcAft>
                        <a:buClr>
                          <a:srgbClr val="000000"/>
                        </a:buClr>
                        <a:buSzPts val="1000"/>
                        <a:buFont typeface="Comic Sans MS"/>
                        <a:buChar char="●"/>
                      </a:pPr>
                      <a:r>
                        <a:rPr lang="en-GB" sz="1000" u="none" strike="noStrike" cap="none">
                          <a:latin typeface="Comic Sans MS"/>
                          <a:ea typeface="Comic Sans MS"/>
                          <a:cs typeface="Comic Sans MS"/>
                          <a:sym typeface="Comic Sans MS"/>
                        </a:rPr>
                        <a:t>Taxpayers fund trainee teachers who then go on to work in private schools (teaching only a small minority of students) </a:t>
                      </a:r>
                      <a:endParaRPr sz="1000" u="none" strike="noStrike" cap="none">
                        <a:latin typeface="Comic Sans MS"/>
                        <a:ea typeface="Comic Sans MS"/>
                        <a:cs typeface="Comic Sans MS"/>
                        <a:sym typeface="Comic Sans MS"/>
                      </a:endParaRPr>
                    </a:p>
                    <a:p>
                      <a:pPr marL="457200" marR="0" lvl="0" indent="-292100" algn="l" rtl="0">
                        <a:lnSpc>
                          <a:spcPct val="100000"/>
                        </a:lnSpc>
                        <a:spcBef>
                          <a:spcPts val="0"/>
                        </a:spcBef>
                        <a:spcAft>
                          <a:spcPts val="0"/>
                        </a:spcAft>
                        <a:buClr>
                          <a:srgbClr val="000000"/>
                        </a:buClr>
                        <a:buSzPts val="1000"/>
                        <a:buFont typeface="Comic Sans MS"/>
                        <a:buChar char="●"/>
                      </a:pPr>
                      <a:r>
                        <a:rPr lang="en-GB" sz="1000" u="none" strike="noStrike" cap="none">
                          <a:latin typeface="Comic Sans MS"/>
                          <a:ea typeface="Comic Sans MS"/>
                          <a:cs typeface="Comic Sans MS"/>
                          <a:sym typeface="Comic Sans MS"/>
                        </a:rPr>
                        <a:t>‘Old Boys Network’- those in high positions tend to hire people of a similar background. </a:t>
                      </a:r>
                      <a:endParaRPr sz="1000" u="none" strike="noStrike" cap="none">
                        <a:latin typeface="Comic Sans MS"/>
                        <a:ea typeface="Comic Sans MS"/>
                        <a:cs typeface="Comic Sans MS"/>
                        <a:sym typeface="Comic Sans MS"/>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81" name="Google Shape;81;p5"/>
          <p:cNvSpPr/>
          <p:nvPr/>
        </p:nvSpPr>
        <p:spPr>
          <a:xfrm>
            <a:off x="220800" y="3578975"/>
            <a:ext cx="8688300" cy="1145700"/>
          </a:xfrm>
          <a:prstGeom prst="rect">
            <a:avLst/>
          </a:prstGeom>
          <a:solidFill>
            <a:srgbClr val="EEEEEE"/>
          </a:solidFill>
          <a:ln w="3810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omic Sans MS"/>
                <a:ea typeface="Comic Sans MS"/>
                <a:cs typeface="Comic Sans MS"/>
                <a:sym typeface="Comic Sans MS"/>
              </a:rPr>
              <a:t>Only about 6% of all children attend private schools but:</a:t>
            </a:r>
            <a:endParaRPr sz="1000" b="0" i="0" u="none" strike="noStrike" cap="none">
              <a:solidFill>
                <a:srgbClr val="000000"/>
              </a:solidFill>
              <a:latin typeface="Comic Sans MS"/>
              <a:ea typeface="Comic Sans MS"/>
              <a:cs typeface="Comic Sans MS"/>
              <a:sym typeface="Comic Sans MS"/>
            </a:endParaRPr>
          </a:p>
          <a:p>
            <a:pPr marL="457200" marR="0" lvl="0" indent="-292100" algn="l" rtl="0">
              <a:lnSpc>
                <a:spcPct val="100000"/>
              </a:lnSpc>
              <a:spcBef>
                <a:spcPts val="0"/>
              </a:spcBef>
              <a:spcAft>
                <a:spcPts val="0"/>
              </a:spcAft>
              <a:buClr>
                <a:srgbClr val="000000"/>
              </a:buClr>
              <a:buSzPts val="1000"/>
              <a:buFont typeface="Comic Sans MS"/>
              <a:buChar char="●"/>
            </a:pPr>
            <a:r>
              <a:rPr lang="en-GB" sz="1000" b="0" i="0" u="none" strike="noStrike" cap="none">
                <a:solidFill>
                  <a:srgbClr val="000000"/>
                </a:solidFill>
                <a:latin typeface="Comic Sans MS"/>
                <a:ea typeface="Comic Sans MS"/>
                <a:cs typeface="Comic Sans MS"/>
                <a:sym typeface="Comic Sans MS"/>
              </a:rPr>
              <a:t>74% of judges are privately educated </a:t>
            </a:r>
            <a:endParaRPr sz="1000" b="0" i="0" u="none" strike="noStrike" cap="none">
              <a:solidFill>
                <a:srgbClr val="000000"/>
              </a:solidFill>
              <a:latin typeface="Comic Sans MS"/>
              <a:ea typeface="Comic Sans MS"/>
              <a:cs typeface="Comic Sans MS"/>
              <a:sym typeface="Comic Sans MS"/>
            </a:endParaRPr>
          </a:p>
          <a:p>
            <a:pPr marL="457200" marR="0" lvl="0" indent="-292100" algn="l" rtl="0">
              <a:lnSpc>
                <a:spcPct val="100000"/>
              </a:lnSpc>
              <a:spcBef>
                <a:spcPts val="0"/>
              </a:spcBef>
              <a:spcAft>
                <a:spcPts val="0"/>
              </a:spcAft>
              <a:buClr>
                <a:srgbClr val="000000"/>
              </a:buClr>
              <a:buSzPts val="1000"/>
              <a:buFont typeface="Comic Sans MS"/>
              <a:buChar char="●"/>
            </a:pPr>
            <a:r>
              <a:rPr lang="en-GB" sz="1000" b="0" i="0" u="none" strike="noStrike" cap="none">
                <a:solidFill>
                  <a:srgbClr val="000000"/>
                </a:solidFill>
                <a:latin typeface="Comic Sans MS"/>
                <a:ea typeface="Comic Sans MS"/>
                <a:cs typeface="Comic Sans MS"/>
                <a:sym typeface="Comic Sans MS"/>
              </a:rPr>
              <a:t>29% of MPs are privately educated </a:t>
            </a:r>
            <a:endParaRPr sz="1000" b="0" i="0" u="none" strike="noStrike" cap="none">
              <a:solidFill>
                <a:srgbClr val="000000"/>
              </a:solidFill>
              <a:latin typeface="Comic Sans MS"/>
              <a:ea typeface="Comic Sans MS"/>
              <a:cs typeface="Comic Sans MS"/>
              <a:sym typeface="Comic Sans MS"/>
            </a:endParaRPr>
          </a:p>
          <a:p>
            <a:pPr marL="457200" marR="0" lvl="0" indent="-292100" algn="l" rtl="0">
              <a:lnSpc>
                <a:spcPct val="100000"/>
              </a:lnSpc>
              <a:spcBef>
                <a:spcPts val="0"/>
              </a:spcBef>
              <a:spcAft>
                <a:spcPts val="0"/>
              </a:spcAft>
              <a:buClr>
                <a:srgbClr val="000000"/>
              </a:buClr>
              <a:buSzPts val="1000"/>
              <a:buFont typeface="Comic Sans MS"/>
              <a:buChar char="●"/>
            </a:pPr>
            <a:r>
              <a:rPr lang="en-GB" sz="1000" b="0" i="0" u="none" strike="noStrike" cap="none">
                <a:solidFill>
                  <a:srgbClr val="000000"/>
                </a:solidFill>
                <a:latin typeface="Comic Sans MS"/>
                <a:ea typeface="Comic Sans MS"/>
                <a:cs typeface="Comic Sans MS"/>
                <a:sym typeface="Comic Sans MS"/>
              </a:rPr>
              <a:t>44% of newspaper columnists are privately educated. </a:t>
            </a:r>
            <a:endParaRPr sz="10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5"/>
          <p:cNvSpPr/>
          <p:nvPr/>
        </p:nvSpPr>
        <p:spPr>
          <a:xfrm>
            <a:off x="265625" y="265850"/>
            <a:ext cx="8752200" cy="6168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Educational Inequality and Ethnicity: External Factors (Cultural Deprivation </a:t>
            </a:r>
            <a:endParaRPr sz="2000" b="1" i="0" u="sng" strike="noStrike" cap="none">
              <a:solidFill>
                <a:srgbClr val="000000"/>
              </a:solidFill>
              <a:latin typeface="Comic Sans MS"/>
              <a:ea typeface="Comic Sans MS"/>
              <a:cs typeface="Comic Sans MS"/>
              <a:sym typeface="Comic Sans MS"/>
            </a:endParaRPr>
          </a:p>
        </p:txBody>
      </p:sp>
      <p:sp>
        <p:nvSpPr>
          <p:cNvPr id="374" name="Google Shape;374;p45"/>
          <p:cNvSpPr/>
          <p:nvPr/>
        </p:nvSpPr>
        <p:spPr>
          <a:xfrm>
            <a:off x="265625" y="963100"/>
            <a:ext cx="8752200" cy="39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omic Sans MS"/>
                <a:ea typeface="Comic Sans MS"/>
                <a:cs typeface="Comic Sans MS"/>
                <a:sym typeface="Comic Sans MS"/>
              </a:rPr>
              <a:t>Language </a:t>
            </a:r>
            <a:endParaRPr sz="12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omic Sans MS"/>
                <a:ea typeface="Comic Sans MS"/>
                <a:cs typeface="Comic Sans MS"/>
                <a:sym typeface="Comic Sans MS"/>
              </a:rPr>
              <a:t>Cultural deprivation theorists see the lack of intellectual and linguistic skills as a major cause of underachievement for many minority children. They argue that many children from low-income black families lack intellectual stimulation and enriching experiences. This leaves them poorly equipped for school because they have not been able to develop reasoning and problem solving skills. </a:t>
            </a: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omic Sans MS"/>
                <a:ea typeface="Comic Sans MS"/>
                <a:cs typeface="Comic Sans MS"/>
                <a:sym typeface="Comic Sans MS"/>
              </a:rPr>
              <a:t>There is also some concern that children who do not speak English at home may be held back educationally, however official statistics show that this is not a major factor. </a:t>
            </a: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omic Sans MS"/>
                <a:ea typeface="Comic Sans MS"/>
                <a:cs typeface="Comic Sans MS"/>
                <a:sym typeface="Comic Sans MS"/>
              </a:rPr>
              <a:t>Attitudes and Values </a:t>
            </a:r>
            <a:endParaRPr sz="12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omic Sans MS"/>
                <a:ea typeface="Comic Sans MS"/>
                <a:cs typeface="Comic Sans MS"/>
                <a:sym typeface="Comic Sans MS"/>
              </a:rPr>
              <a:t>Cultural deprivation theorists see lack of motivation as a major cause of the failure of many black children. Most children are socialised into the mainstream culture, which instils ambition, competitiveness and willingness to make the sacrifices necessary to meet long term goals. This equips them for success in education. By contrast, cultural deprivation theorists argue, some black children are socialised into a subculture that instils a fatalistic, ‘live for today’ attitude that does not value education, and leaves them unequipped for success. </a:t>
            </a:r>
            <a:endParaRPr sz="12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Comic Sans MS"/>
                <a:ea typeface="Comic Sans MS"/>
                <a:cs typeface="Comic Sans MS"/>
                <a:sym typeface="Comic Sans MS"/>
              </a:rPr>
              <a:t>Family Structure and Parental Support </a:t>
            </a:r>
            <a:endParaRPr sz="12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Comic Sans MS"/>
                <a:ea typeface="Comic Sans MS"/>
                <a:cs typeface="Comic Sans MS"/>
                <a:sym typeface="Comic Sans MS"/>
              </a:rPr>
              <a:t>The failure to socialise children adequate is the result of dysfunctional family structure. Some sociologists argue that many black families are headed by a lone mother, their children are deprived of adequate care and struggle financially in the absence of a male breadwinner. Other sociologists see that the lack of male role model as a reason for boys’ underachievement. </a:t>
            </a:r>
            <a:endParaRPr sz="12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6"/>
          <p:cNvSpPr/>
          <p:nvPr/>
        </p:nvSpPr>
        <p:spPr>
          <a:xfrm>
            <a:off x="265625" y="265850"/>
            <a:ext cx="8752200" cy="6168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Educational Inequality and Ethnicity: External Factors (Material Deprivation </a:t>
            </a:r>
            <a:endParaRPr sz="2000" b="1" i="0" u="sng" strike="noStrike" cap="none">
              <a:solidFill>
                <a:srgbClr val="000000"/>
              </a:solidFill>
              <a:latin typeface="Comic Sans MS"/>
              <a:ea typeface="Comic Sans MS"/>
              <a:cs typeface="Comic Sans MS"/>
              <a:sym typeface="Comic Sans MS"/>
            </a:endParaRPr>
          </a:p>
        </p:txBody>
      </p:sp>
      <p:sp>
        <p:nvSpPr>
          <p:cNvPr id="380" name="Google Shape;380;p46"/>
          <p:cNvSpPr/>
          <p:nvPr/>
        </p:nvSpPr>
        <p:spPr>
          <a:xfrm>
            <a:off x="265625" y="963100"/>
            <a:ext cx="8752200" cy="39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omic Sans MS"/>
                <a:ea typeface="Comic Sans MS"/>
                <a:cs typeface="Comic Sans MS"/>
                <a:sym typeface="Comic Sans MS"/>
              </a:rPr>
              <a:t>Material deprivation means a lack of those physical necessities that are seen as essential for life in today’s society. </a:t>
            </a:r>
            <a:endParaRPr sz="1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omic Sans MS"/>
                <a:ea typeface="Comic Sans MS"/>
                <a:cs typeface="Comic Sans MS"/>
                <a:sym typeface="Comic Sans MS"/>
              </a:rPr>
              <a:t>Material deprivation explanations see educational failure as resulting from factors such as substandard housing and low income. Ethnic minorities are more likely to face these problems. For example, </a:t>
            </a:r>
            <a:endParaRPr sz="1400" b="0" i="0" u="none" strike="noStrike" cap="none">
              <a:solidFill>
                <a:schemeClr val="dk1"/>
              </a:solidFill>
              <a:latin typeface="Comic Sans MS"/>
              <a:ea typeface="Comic Sans MS"/>
              <a:cs typeface="Comic Sans MS"/>
              <a:sym typeface="Comic Sans MS"/>
            </a:endParaRPr>
          </a:p>
          <a:p>
            <a:pPr marL="457200" marR="0" lvl="0" indent="-317500" algn="l" rtl="0">
              <a:lnSpc>
                <a:spcPct val="100000"/>
              </a:lnSpc>
              <a:spcBef>
                <a:spcPts val="0"/>
              </a:spcBef>
              <a:spcAft>
                <a:spcPts val="0"/>
              </a:spcAft>
              <a:buClr>
                <a:schemeClr val="dk1"/>
              </a:buClr>
              <a:buSzPts val="1400"/>
              <a:buFont typeface="Comic Sans MS"/>
              <a:buChar char="●"/>
            </a:pPr>
            <a:r>
              <a:rPr lang="en-GB" sz="1400" b="0" i="0" u="none" strike="noStrike" cap="none">
                <a:solidFill>
                  <a:schemeClr val="dk1"/>
                </a:solidFill>
                <a:latin typeface="Comic Sans MS"/>
                <a:ea typeface="Comic Sans MS"/>
                <a:cs typeface="Comic Sans MS"/>
                <a:sym typeface="Comic Sans MS"/>
              </a:rPr>
              <a:t>Almost half of all ethnic minority children live in low income households, as against a quarter of white children </a:t>
            </a:r>
            <a:endParaRPr sz="1400" b="0" i="0" u="none" strike="noStrike" cap="none">
              <a:solidFill>
                <a:schemeClr val="dk1"/>
              </a:solidFill>
              <a:latin typeface="Comic Sans MS"/>
              <a:ea typeface="Comic Sans MS"/>
              <a:cs typeface="Comic Sans MS"/>
              <a:sym typeface="Comic Sans MS"/>
            </a:endParaRPr>
          </a:p>
          <a:p>
            <a:pPr marL="457200" marR="0" lvl="0" indent="-317500" algn="l" rtl="0">
              <a:lnSpc>
                <a:spcPct val="100000"/>
              </a:lnSpc>
              <a:spcBef>
                <a:spcPts val="0"/>
              </a:spcBef>
              <a:spcAft>
                <a:spcPts val="0"/>
              </a:spcAft>
              <a:buClr>
                <a:schemeClr val="dk1"/>
              </a:buClr>
              <a:buSzPts val="1400"/>
              <a:buFont typeface="Comic Sans MS"/>
              <a:buChar char="●"/>
            </a:pPr>
            <a:r>
              <a:rPr lang="en-GB" sz="1400" b="0" i="0" u="none" strike="noStrike" cap="none">
                <a:solidFill>
                  <a:schemeClr val="dk1"/>
                </a:solidFill>
                <a:latin typeface="Comic Sans MS"/>
                <a:ea typeface="Comic Sans MS"/>
                <a:cs typeface="Comic Sans MS"/>
                <a:sym typeface="Comic Sans MS"/>
              </a:rPr>
              <a:t>Ethnic minorities are almost twice as likely to be unemployed compared with whites. </a:t>
            </a:r>
            <a:endParaRPr sz="1400" b="0" i="0" u="none" strike="noStrike" cap="none">
              <a:solidFill>
                <a:schemeClr val="dk1"/>
              </a:solidFill>
              <a:latin typeface="Comic Sans MS"/>
              <a:ea typeface="Comic Sans MS"/>
              <a:cs typeface="Comic Sans MS"/>
              <a:sym typeface="Comic Sans MS"/>
            </a:endParaRPr>
          </a:p>
          <a:p>
            <a:pPr marL="457200" marR="0" lvl="0" indent="-317500" algn="l" rtl="0">
              <a:lnSpc>
                <a:spcPct val="100000"/>
              </a:lnSpc>
              <a:spcBef>
                <a:spcPts val="0"/>
              </a:spcBef>
              <a:spcAft>
                <a:spcPts val="0"/>
              </a:spcAft>
              <a:buClr>
                <a:schemeClr val="dk1"/>
              </a:buClr>
              <a:buSzPts val="1400"/>
              <a:buFont typeface="Comic Sans MS"/>
              <a:buChar char="●"/>
            </a:pPr>
            <a:r>
              <a:rPr lang="en-GB" sz="1400" b="0" i="0" u="none" strike="noStrike" cap="none">
                <a:solidFill>
                  <a:schemeClr val="dk1"/>
                </a:solidFill>
                <a:latin typeface="Comic Sans MS"/>
                <a:ea typeface="Comic Sans MS"/>
                <a:cs typeface="Comic Sans MS"/>
                <a:sym typeface="Comic Sans MS"/>
              </a:rPr>
              <a:t>Ethnic minority households are around three times as likely to be homeless. </a:t>
            </a:r>
            <a:endParaRPr sz="1400" b="0" i="0" u="none" strike="noStrike" cap="none">
              <a:solidFill>
                <a:schemeClr val="dk1"/>
              </a:solidFill>
              <a:latin typeface="Comic Sans MS"/>
              <a:ea typeface="Comic Sans MS"/>
              <a:cs typeface="Comic Sans MS"/>
              <a:sym typeface="Comic Sans MS"/>
            </a:endParaRPr>
          </a:p>
          <a:p>
            <a:pPr marL="457200" marR="0" lvl="0" indent="-317500" algn="l" rtl="0">
              <a:lnSpc>
                <a:spcPct val="100000"/>
              </a:lnSpc>
              <a:spcBef>
                <a:spcPts val="0"/>
              </a:spcBef>
              <a:spcAft>
                <a:spcPts val="0"/>
              </a:spcAft>
              <a:buClr>
                <a:schemeClr val="dk1"/>
              </a:buClr>
              <a:buSzPts val="1400"/>
              <a:buFont typeface="Comic Sans MS"/>
              <a:buChar char="●"/>
            </a:pPr>
            <a:r>
              <a:rPr lang="en-GB" sz="1400" b="0" i="0" u="none" strike="noStrike" cap="none">
                <a:solidFill>
                  <a:schemeClr val="dk1"/>
                </a:solidFill>
                <a:latin typeface="Comic Sans MS"/>
                <a:ea typeface="Comic Sans MS"/>
                <a:cs typeface="Comic Sans MS"/>
                <a:sym typeface="Comic Sans MS"/>
              </a:rPr>
              <a:t>Almost half of Bangladeshi and Pakistani workers earned under £7 per house, compared with only a quarter of white British workers. </a:t>
            </a:r>
            <a:endParaRPr sz="1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Comic Sans MS"/>
                <a:ea typeface="Comic Sans MS"/>
                <a:cs typeface="Comic Sans MS"/>
                <a:sym typeface="Comic Sans MS"/>
              </a:rPr>
              <a:t>However, even Indian and Chinese pupils who are materially deprived still do better than most. For example, in 2011 86% of Chinese girls who received free school meals achieved 5 or more higher grade GCSEs, compared with only 65% of white girls who were not receiving free school meals. </a:t>
            </a:r>
            <a:endParaRPr sz="14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7"/>
          <p:cNvSpPr/>
          <p:nvPr/>
        </p:nvSpPr>
        <p:spPr>
          <a:xfrm>
            <a:off x="265625" y="265850"/>
            <a:ext cx="8752200" cy="6168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sng" strike="noStrike" cap="none">
                <a:solidFill>
                  <a:srgbClr val="000000"/>
                </a:solidFill>
                <a:latin typeface="Comic Sans MS"/>
                <a:ea typeface="Comic Sans MS"/>
                <a:cs typeface="Comic Sans MS"/>
                <a:sym typeface="Comic Sans MS"/>
              </a:rPr>
              <a:t>Educational Inequality and Ethnicity: Internal Factors</a:t>
            </a:r>
            <a:endParaRPr sz="2000" b="1" i="0" u="sng" strike="noStrike" cap="none">
              <a:solidFill>
                <a:srgbClr val="000000"/>
              </a:solidFill>
              <a:latin typeface="Comic Sans MS"/>
              <a:ea typeface="Comic Sans MS"/>
              <a:cs typeface="Comic Sans MS"/>
              <a:sym typeface="Comic Sans MS"/>
            </a:endParaRPr>
          </a:p>
        </p:txBody>
      </p:sp>
      <p:sp>
        <p:nvSpPr>
          <p:cNvPr id="386" name="Google Shape;386;p47"/>
          <p:cNvSpPr/>
          <p:nvPr/>
        </p:nvSpPr>
        <p:spPr>
          <a:xfrm>
            <a:off x="265625" y="963100"/>
            <a:ext cx="8752200" cy="3953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Comic Sans MS"/>
                <a:ea typeface="Comic Sans MS"/>
                <a:cs typeface="Comic Sans MS"/>
                <a:sym typeface="Comic Sans MS"/>
              </a:rPr>
              <a:t>Labelling and Teacher Racism </a:t>
            </a:r>
            <a:endParaRPr sz="15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chemeClr val="dk1"/>
                </a:solidFill>
                <a:latin typeface="Comic Sans MS"/>
                <a:ea typeface="Comic Sans MS"/>
                <a:cs typeface="Comic Sans MS"/>
                <a:sym typeface="Comic Sans MS"/>
              </a:rPr>
              <a:t>When looking at ethnic differences in achievement, sociologists focus on the different labels teachers give to children from different ethnic backgrounds. There studies show that teachers often seen black students as being far from the ‘ideal pupil’ as they are seen by teachers as disruptive. </a:t>
            </a:r>
            <a:endParaRPr sz="15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Comic Sans MS"/>
                <a:ea typeface="Comic Sans MS"/>
                <a:cs typeface="Comic Sans MS"/>
                <a:sym typeface="Comic Sans MS"/>
              </a:rPr>
              <a:t>Institutional Racism</a:t>
            </a:r>
            <a:endParaRPr sz="1500" b="1"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chemeClr val="dk1"/>
                </a:solidFill>
                <a:latin typeface="Comic Sans MS"/>
                <a:ea typeface="Comic Sans MS"/>
                <a:cs typeface="Comic Sans MS"/>
                <a:sym typeface="Comic Sans MS"/>
              </a:rPr>
              <a:t>Institutional racism is discrimination that is built into the way institutions such as schools and colleges operate. An example of institutional racism is the ethnocentric curriculum. The term ethnocentric curriculum describes an attitude or policy that gives priority to the culture and viewpoint of one particular ethnic group. Examples of the ethnocentric curriculum include languages, literature, music, history and school holidays. </a:t>
            </a:r>
            <a:endParaRPr sz="15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endParaRPr sz="150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b="1">
                <a:solidFill>
                  <a:schemeClr val="dk1"/>
                </a:solidFill>
                <a:latin typeface="Comic Sans MS"/>
                <a:ea typeface="Comic Sans MS"/>
                <a:cs typeface="Comic Sans MS"/>
                <a:sym typeface="Comic Sans MS"/>
              </a:rPr>
              <a:t>Ethnocentric Curriculum </a:t>
            </a:r>
            <a:endParaRPr sz="1500" b="1">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500"/>
              <a:buFont typeface="Arial"/>
              <a:buNone/>
            </a:pPr>
            <a:r>
              <a:rPr lang="en-GB" sz="1500">
                <a:solidFill>
                  <a:schemeClr val="dk1"/>
                </a:solidFill>
                <a:latin typeface="Comic Sans MS"/>
                <a:ea typeface="Comic Sans MS"/>
                <a:cs typeface="Comic Sans MS"/>
                <a:sym typeface="Comic Sans MS"/>
              </a:rPr>
              <a:t>The British school system is based on white culture, books, music holidays etc. Make ethnic minorities feel unrepresented in the system</a:t>
            </a:r>
            <a:endParaRPr sz="1500">
              <a:solidFill>
                <a:schemeClr val="dk1"/>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6"/>
          <p:cNvSpPr/>
          <p:nvPr/>
        </p:nvSpPr>
        <p:spPr>
          <a:xfrm>
            <a:off x="2951100" y="89000"/>
            <a:ext cx="32418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1" i="0" u="sng" strike="noStrike" cap="none">
                <a:solidFill>
                  <a:srgbClr val="000000"/>
                </a:solidFill>
                <a:latin typeface="Comic Sans MS"/>
                <a:ea typeface="Comic Sans MS"/>
                <a:cs typeface="Comic Sans MS"/>
                <a:sym typeface="Comic Sans MS"/>
              </a:rPr>
              <a:t>The Butler Act (1945)</a:t>
            </a:r>
            <a:endParaRPr sz="12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p:txBody>
      </p:sp>
      <p:sp>
        <p:nvSpPr>
          <p:cNvPr id="87" name="Google Shape;87;p6"/>
          <p:cNvSpPr/>
          <p:nvPr/>
        </p:nvSpPr>
        <p:spPr>
          <a:xfrm>
            <a:off x="227850" y="657325"/>
            <a:ext cx="8688300" cy="2439300"/>
          </a:xfrm>
          <a:prstGeom prst="rect">
            <a:avLst/>
          </a:prstGeom>
          <a:solidFill>
            <a:srgbClr val="EEEEEE"/>
          </a:solidFill>
          <a:ln w="3810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omic Sans MS"/>
                <a:ea typeface="Comic Sans MS"/>
                <a:cs typeface="Comic Sans MS"/>
                <a:sym typeface="Comic Sans MS"/>
              </a:rPr>
              <a:t>The Butler Act brought in compulsory, free education for all pupils in the UK aged between 5 and 15. It was brought in by the Conservative government, and consisted of four education providers:</a:t>
            </a:r>
            <a:endParaRPr sz="10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omic Sans MS"/>
                <a:ea typeface="Comic Sans MS"/>
                <a:cs typeface="Comic Sans MS"/>
                <a:sym typeface="Comic Sans MS"/>
              </a:rPr>
              <a:t>Primary (5-11)</a:t>
            </a:r>
            <a:endParaRPr sz="10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omic Sans MS"/>
                <a:ea typeface="Comic Sans MS"/>
                <a:cs typeface="Comic Sans MS"/>
                <a:sym typeface="Comic Sans MS"/>
              </a:rPr>
              <a:t>Secondary (11-15)</a:t>
            </a:r>
            <a:endParaRPr sz="10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omic Sans MS"/>
                <a:ea typeface="Comic Sans MS"/>
                <a:cs typeface="Comic Sans MS"/>
                <a:sym typeface="Comic Sans MS"/>
              </a:rPr>
              <a:t>Further (5-18) </a:t>
            </a:r>
            <a:endParaRPr sz="10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omic Sans MS"/>
                <a:ea typeface="Comic Sans MS"/>
                <a:cs typeface="Comic Sans MS"/>
                <a:sym typeface="Comic Sans MS"/>
              </a:rPr>
              <a:t>Higher (18+)</a:t>
            </a:r>
            <a:endParaRPr sz="10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mic Sans MS"/>
                <a:ea typeface="Comic Sans MS"/>
                <a:cs typeface="Comic Sans MS"/>
                <a:sym typeface="Comic Sans MS"/>
              </a:rPr>
              <a:t>The Act also brought in 3 different types of secondary schools, this was known as the Tripartite System. Every child would take the 11+ exam to determine which school they would attend. </a:t>
            </a:r>
            <a:endParaRPr sz="10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mic Sans MS"/>
                <a:ea typeface="Comic Sans MS"/>
                <a:cs typeface="Comic Sans MS"/>
                <a:sym typeface="Comic Sans MS"/>
              </a:rPr>
              <a:t>Grammar (15-20%) for academic children who were expected to go on to A Levels and University. </a:t>
            </a:r>
            <a:endParaRPr sz="10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mic Sans MS"/>
                <a:ea typeface="Comic Sans MS"/>
                <a:cs typeface="Comic Sans MS"/>
                <a:sym typeface="Comic Sans MS"/>
              </a:rPr>
              <a:t>Technical (10-20%) for pupils who were more practical and not academically able to get into the Grammar schools. </a:t>
            </a:r>
            <a:endParaRPr sz="10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en-GB" sz="1000" b="0" i="0" u="none" strike="noStrike" cap="none">
                <a:solidFill>
                  <a:schemeClr val="dk1"/>
                </a:solidFill>
                <a:latin typeface="Comic Sans MS"/>
                <a:ea typeface="Comic Sans MS"/>
                <a:cs typeface="Comic Sans MS"/>
                <a:sym typeface="Comic Sans MS"/>
              </a:rPr>
              <a:t>Secondary Modern (60-70%) for pupils that didn’t fit the other two schools. </a:t>
            </a:r>
            <a:endParaRPr sz="1000" b="0" i="0" u="none" strike="noStrike" cap="none">
              <a:solidFill>
                <a:schemeClr val="dk1"/>
              </a:solidFill>
              <a:latin typeface="Comic Sans MS"/>
              <a:ea typeface="Comic Sans MS"/>
              <a:cs typeface="Comic Sans MS"/>
              <a:sym typeface="Comic Sans MS"/>
            </a:endParaRPr>
          </a:p>
        </p:txBody>
      </p:sp>
      <p:graphicFrame>
        <p:nvGraphicFramePr>
          <p:cNvPr id="88" name="Google Shape;88;p6"/>
          <p:cNvGraphicFramePr/>
          <p:nvPr/>
        </p:nvGraphicFramePr>
        <p:xfrm>
          <a:off x="227850" y="3207450"/>
          <a:ext cx="3000000" cy="3000000"/>
        </p:xfrm>
        <a:graphic>
          <a:graphicData uri="http://schemas.openxmlformats.org/drawingml/2006/table">
            <a:tbl>
              <a:tblPr>
                <a:noFill/>
                <a:tableStyleId>{A121A42B-154A-421C-9DB9-FE6BB7F22A03}</a:tableStyleId>
              </a:tblPr>
              <a:tblGrid>
                <a:gridCol w="8688300">
                  <a:extLst>
                    <a:ext uri="{9D8B030D-6E8A-4147-A177-3AD203B41FA5}">
                      <a16:colId xmlns:a16="http://schemas.microsoft.com/office/drawing/2014/main" val="20000"/>
                    </a:ext>
                  </a:extLst>
                </a:gridCol>
              </a:tblGrid>
              <a:tr h="381000">
                <a:tc>
                  <a:txBody>
                    <a:bodyPr/>
                    <a:lstStyle/>
                    <a:p>
                      <a:pPr marL="0" marR="0" lvl="0" indent="0" algn="ctr" rtl="0">
                        <a:lnSpc>
                          <a:spcPct val="100000"/>
                        </a:lnSpc>
                        <a:spcBef>
                          <a:spcPts val="0"/>
                        </a:spcBef>
                        <a:spcAft>
                          <a:spcPts val="0"/>
                        </a:spcAft>
                        <a:buClr>
                          <a:srgbClr val="000000"/>
                        </a:buClr>
                        <a:buSzPts val="1000"/>
                        <a:buFont typeface="Arial"/>
                        <a:buNone/>
                      </a:pPr>
                      <a:r>
                        <a:rPr lang="en-GB" sz="1000" b="1" u="none" strike="noStrike" cap="none">
                          <a:latin typeface="Comic Sans MS"/>
                          <a:ea typeface="Comic Sans MS"/>
                          <a:cs typeface="Comic Sans MS"/>
                          <a:sym typeface="Comic Sans MS"/>
                        </a:rPr>
                        <a:t>Problems with the Tripartite System </a:t>
                      </a:r>
                      <a:endParaRPr sz="1000" b="1" u="none" strike="noStrike" cap="none">
                        <a:latin typeface="Comic Sans MS"/>
                        <a:ea typeface="Comic Sans MS"/>
                        <a:cs typeface="Comic Sans MS"/>
                        <a:sym typeface="Comic Sans MS"/>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81000">
                <a:tc>
                  <a:txBody>
                    <a:bodyPr/>
                    <a:lstStyle/>
                    <a:p>
                      <a:pPr marL="457200" marR="0" lvl="0" indent="-292100" algn="l" rtl="0">
                        <a:lnSpc>
                          <a:spcPct val="100000"/>
                        </a:lnSpc>
                        <a:spcBef>
                          <a:spcPts val="0"/>
                        </a:spcBef>
                        <a:spcAft>
                          <a:spcPts val="0"/>
                        </a:spcAft>
                        <a:buClr>
                          <a:srgbClr val="000000"/>
                        </a:buClr>
                        <a:buSzPts val="1000"/>
                        <a:buFont typeface="Comic Sans MS"/>
                        <a:buChar char="●"/>
                      </a:pPr>
                      <a:r>
                        <a:rPr lang="en-GB" sz="1000" u="none" strike="noStrike" cap="none">
                          <a:latin typeface="Comic Sans MS"/>
                          <a:ea typeface="Comic Sans MS"/>
                          <a:cs typeface="Comic Sans MS"/>
                          <a:sym typeface="Comic Sans MS"/>
                        </a:rPr>
                        <a:t>The 11+ is unfair. </a:t>
                      </a:r>
                      <a:endParaRPr sz="1000" u="none" strike="noStrike" cap="none">
                        <a:latin typeface="Comic Sans MS"/>
                        <a:ea typeface="Comic Sans MS"/>
                        <a:cs typeface="Comic Sans MS"/>
                        <a:sym typeface="Comic Sans MS"/>
                      </a:endParaRPr>
                    </a:p>
                    <a:p>
                      <a:pPr marL="914400" marR="0" lvl="1" indent="-292100" algn="l" rtl="0">
                        <a:lnSpc>
                          <a:spcPct val="100000"/>
                        </a:lnSpc>
                        <a:spcBef>
                          <a:spcPts val="0"/>
                        </a:spcBef>
                        <a:spcAft>
                          <a:spcPts val="0"/>
                        </a:spcAft>
                        <a:buClr>
                          <a:srgbClr val="000000"/>
                        </a:buClr>
                        <a:buSzPts val="1000"/>
                        <a:buFont typeface="Comic Sans MS"/>
                        <a:buChar char="○"/>
                      </a:pPr>
                      <a:r>
                        <a:rPr lang="en-GB" sz="1000" u="none" strike="noStrike" cap="none">
                          <a:latin typeface="Comic Sans MS"/>
                          <a:ea typeface="Comic Sans MS"/>
                          <a:cs typeface="Comic Sans MS"/>
                          <a:sym typeface="Comic Sans MS"/>
                        </a:rPr>
                        <a:t>Assumes the child was educated in the UK </a:t>
                      </a:r>
                      <a:endParaRPr sz="1000" u="none" strike="noStrike" cap="none">
                        <a:latin typeface="Comic Sans MS"/>
                        <a:ea typeface="Comic Sans MS"/>
                        <a:cs typeface="Comic Sans MS"/>
                        <a:sym typeface="Comic Sans MS"/>
                      </a:endParaRPr>
                    </a:p>
                    <a:p>
                      <a:pPr marL="914400" marR="0" lvl="1" indent="-292100" algn="l" rtl="0">
                        <a:lnSpc>
                          <a:spcPct val="100000"/>
                        </a:lnSpc>
                        <a:spcBef>
                          <a:spcPts val="0"/>
                        </a:spcBef>
                        <a:spcAft>
                          <a:spcPts val="0"/>
                        </a:spcAft>
                        <a:buClr>
                          <a:srgbClr val="000000"/>
                        </a:buClr>
                        <a:buSzPts val="1000"/>
                        <a:buFont typeface="Comic Sans MS"/>
                        <a:buChar char="○"/>
                      </a:pPr>
                      <a:r>
                        <a:rPr lang="en-GB" sz="1000" u="none" strike="noStrike" cap="none">
                          <a:latin typeface="Comic Sans MS"/>
                          <a:ea typeface="Comic Sans MS"/>
                          <a:cs typeface="Comic Sans MS"/>
                          <a:sym typeface="Comic Sans MS"/>
                        </a:rPr>
                        <a:t>Assumes English as a first language. </a:t>
                      </a:r>
                      <a:endParaRPr sz="1000" u="none" strike="noStrike" cap="none">
                        <a:latin typeface="Comic Sans MS"/>
                        <a:ea typeface="Comic Sans MS"/>
                        <a:cs typeface="Comic Sans MS"/>
                        <a:sym typeface="Comic Sans MS"/>
                      </a:endParaRPr>
                    </a:p>
                    <a:p>
                      <a:pPr marL="914400" marR="0" lvl="1" indent="-292100" algn="l" rtl="0">
                        <a:lnSpc>
                          <a:spcPct val="100000"/>
                        </a:lnSpc>
                        <a:spcBef>
                          <a:spcPts val="0"/>
                        </a:spcBef>
                        <a:spcAft>
                          <a:spcPts val="0"/>
                        </a:spcAft>
                        <a:buClr>
                          <a:srgbClr val="000000"/>
                        </a:buClr>
                        <a:buSzPts val="1000"/>
                        <a:buFont typeface="Comic Sans MS"/>
                        <a:buChar char="○"/>
                      </a:pPr>
                      <a:r>
                        <a:rPr lang="en-GB" sz="1000" u="none" strike="noStrike" cap="none">
                          <a:latin typeface="Comic Sans MS"/>
                          <a:ea typeface="Comic Sans MS"/>
                          <a:cs typeface="Comic Sans MS"/>
                          <a:sym typeface="Comic Sans MS"/>
                        </a:rPr>
                        <a:t>Tests knowledge rather than skills. </a:t>
                      </a:r>
                      <a:endParaRPr sz="1000" u="none" strike="noStrike" cap="none">
                        <a:latin typeface="Comic Sans MS"/>
                        <a:ea typeface="Comic Sans MS"/>
                        <a:cs typeface="Comic Sans MS"/>
                        <a:sym typeface="Comic Sans MS"/>
                      </a:endParaRPr>
                    </a:p>
                    <a:p>
                      <a:pPr marL="457200" marR="0" lvl="0" indent="-292100" algn="l" rtl="0">
                        <a:lnSpc>
                          <a:spcPct val="100000"/>
                        </a:lnSpc>
                        <a:spcBef>
                          <a:spcPts val="0"/>
                        </a:spcBef>
                        <a:spcAft>
                          <a:spcPts val="0"/>
                        </a:spcAft>
                        <a:buClr>
                          <a:srgbClr val="000000"/>
                        </a:buClr>
                        <a:buSzPts val="1000"/>
                        <a:buFont typeface="Comic Sans MS"/>
                        <a:buChar char="●"/>
                      </a:pPr>
                      <a:r>
                        <a:rPr lang="en-GB" sz="1000" u="none" strike="noStrike" cap="none">
                          <a:latin typeface="Comic Sans MS"/>
                          <a:ea typeface="Comic Sans MS"/>
                          <a:cs typeface="Comic Sans MS"/>
                          <a:sym typeface="Comic Sans MS"/>
                        </a:rPr>
                        <a:t>Class Divisions </a:t>
                      </a:r>
                      <a:endParaRPr sz="1000" u="none" strike="noStrike" cap="none">
                        <a:latin typeface="Comic Sans MS"/>
                        <a:ea typeface="Comic Sans MS"/>
                        <a:cs typeface="Comic Sans MS"/>
                        <a:sym typeface="Comic Sans MS"/>
                      </a:endParaRPr>
                    </a:p>
                    <a:p>
                      <a:pPr marL="914400" marR="0" lvl="1" indent="-292100" algn="l" rtl="0">
                        <a:lnSpc>
                          <a:spcPct val="100000"/>
                        </a:lnSpc>
                        <a:spcBef>
                          <a:spcPts val="0"/>
                        </a:spcBef>
                        <a:spcAft>
                          <a:spcPts val="0"/>
                        </a:spcAft>
                        <a:buClr>
                          <a:srgbClr val="000000"/>
                        </a:buClr>
                        <a:buSzPts val="1000"/>
                        <a:buFont typeface="Comic Sans MS"/>
                        <a:buChar char="○"/>
                      </a:pPr>
                      <a:r>
                        <a:rPr lang="en-GB" sz="1000" u="none" strike="noStrike" cap="none">
                          <a:latin typeface="Comic Sans MS"/>
                          <a:ea typeface="Comic Sans MS"/>
                          <a:cs typeface="Comic Sans MS"/>
                          <a:sym typeface="Comic Sans MS"/>
                        </a:rPr>
                        <a:t>Reinforced class divisions- middle class more likely to go to grammar schools and working class more likely to go to secondary moderns </a:t>
                      </a:r>
                      <a:endParaRPr sz="1000" u="none" strike="noStrike" cap="none">
                        <a:latin typeface="Comic Sans MS"/>
                        <a:ea typeface="Comic Sans MS"/>
                        <a:cs typeface="Comic Sans MS"/>
                        <a:sym typeface="Comic Sans MS"/>
                      </a:endParaRPr>
                    </a:p>
                    <a:p>
                      <a:pPr marL="457200" marR="0" lvl="0" indent="-292100" algn="l" rtl="0">
                        <a:lnSpc>
                          <a:spcPct val="100000"/>
                        </a:lnSpc>
                        <a:spcBef>
                          <a:spcPts val="0"/>
                        </a:spcBef>
                        <a:spcAft>
                          <a:spcPts val="0"/>
                        </a:spcAft>
                        <a:buClr>
                          <a:srgbClr val="000000"/>
                        </a:buClr>
                        <a:buSzPts val="1000"/>
                        <a:buFont typeface="Comic Sans MS"/>
                        <a:buChar char="●"/>
                      </a:pPr>
                      <a:r>
                        <a:rPr lang="en-GB" sz="1000" u="none" strike="noStrike" cap="none">
                          <a:latin typeface="Comic Sans MS"/>
                          <a:ea typeface="Comic Sans MS"/>
                          <a:cs typeface="Comic Sans MS"/>
                          <a:sym typeface="Comic Sans MS"/>
                        </a:rPr>
                        <a:t>Self Fulfilling Prophecy</a:t>
                      </a:r>
                      <a:endParaRPr sz="1000" u="none" strike="noStrike" cap="none">
                        <a:latin typeface="Comic Sans MS"/>
                        <a:ea typeface="Comic Sans MS"/>
                        <a:cs typeface="Comic Sans MS"/>
                        <a:sym typeface="Comic Sans MS"/>
                      </a:endParaRPr>
                    </a:p>
                    <a:p>
                      <a:pPr marL="914400" marR="0" lvl="1" indent="-292100" algn="l" rtl="0">
                        <a:lnSpc>
                          <a:spcPct val="100000"/>
                        </a:lnSpc>
                        <a:spcBef>
                          <a:spcPts val="0"/>
                        </a:spcBef>
                        <a:spcAft>
                          <a:spcPts val="0"/>
                        </a:spcAft>
                        <a:buClr>
                          <a:srgbClr val="000000"/>
                        </a:buClr>
                        <a:buSzPts val="1000"/>
                        <a:buFont typeface="Comic Sans MS"/>
                        <a:buChar char="○"/>
                      </a:pPr>
                      <a:r>
                        <a:rPr lang="en-GB" sz="1000" u="none" strike="noStrike" cap="none">
                          <a:latin typeface="Comic Sans MS"/>
                          <a:ea typeface="Comic Sans MS"/>
                          <a:cs typeface="Comic Sans MS"/>
                          <a:sym typeface="Comic Sans MS"/>
                        </a:rPr>
                        <a:t>Students labelled as low ability are more likely to accept this and their talent and skill was wasted </a:t>
                      </a:r>
                      <a:endParaRPr sz="1000" u="none" strike="noStrike" cap="none">
                        <a:latin typeface="Comic Sans MS"/>
                        <a:ea typeface="Comic Sans MS"/>
                        <a:cs typeface="Comic Sans MS"/>
                        <a:sym typeface="Comic Sans MS"/>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p:nvPr/>
        </p:nvSpPr>
        <p:spPr>
          <a:xfrm>
            <a:off x="2951100" y="89000"/>
            <a:ext cx="32418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1" i="0" u="sng" strike="noStrike" cap="none">
                <a:solidFill>
                  <a:srgbClr val="000000"/>
                </a:solidFill>
                <a:latin typeface="Comic Sans MS"/>
                <a:ea typeface="Comic Sans MS"/>
                <a:cs typeface="Comic Sans MS"/>
                <a:sym typeface="Comic Sans MS"/>
              </a:rPr>
              <a:t>Comprehensivisation (1964)</a:t>
            </a:r>
            <a:endParaRPr sz="12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p:txBody>
      </p:sp>
      <p:sp>
        <p:nvSpPr>
          <p:cNvPr id="94" name="Google Shape;94;p7"/>
          <p:cNvSpPr/>
          <p:nvPr/>
        </p:nvSpPr>
        <p:spPr>
          <a:xfrm>
            <a:off x="227850" y="657325"/>
            <a:ext cx="8688300" cy="4340100"/>
          </a:xfrm>
          <a:prstGeom prst="rect">
            <a:avLst/>
          </a:prstGeom>
          <a:solidFill>
            <a:srgbClr val="EEEEEE"/>
          </a:solidFill>
          <a:ln w="3810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omic Sans MS"/>
              <a:ea typeface="Comic Sans MS"/>
              <a:cs typeface="Comic Sans MS"/>
              <a:sym typeface="Comic Sans MS"/>
            </a:endParaRPr>
          </a:p>
          <a:p>
            <a:pPr marL="64008" marR="0" lvl="0" indent="0" algn="ctr" rtl="0">
              <a:lnSpc>
                <a:spcPct val="100000"/>
              </a:lnSpc>
              <a:spcBef>
                <a:spcPts val="400"/>
              </a:spcBef>
              <a:spcAft>
                <a:spcPts val="0"/>
              </a:spcAft>
              <a:buClr>
                <a:schemeClr val="dk1"/>
              </a:buClr>
              <a:buSzPts val="1600"/>
              <a:buFont typeface="Arial"/>
              <a:buNone/>
            </a:pPr>
            <a:r>
              <a:rPr lang="en-GB" sz="1300" b="0" i="0" u="none" strike="noStrike" cap="none">
                <a:solidFill>
                  <a:schemeClr val="dk1"/>
                </a:solidFill>
                <a:latin typeface="Comic Sans MS"/>
                <a:ea typeface="Comic Sans MS"/>
                <a:cs typeface="Comic Sans MS"/>
                <a:sym typeface="Comic Sans MS"/>
              </a:rPr>
              <a:t>The government wanted to bring in a system that meant all pupils had access to the same education under the same roof.The Labour government, after 1964, encouraged the development of these schools and through the 1970s they took the place of grammar schools and secondary modern schools in most areas of the country.</a:t>
            </a:r>
            <a:endParaRPr sz="1300" b="0" i="0" u="none" strike="noStrike" cap="none">
              <a:solidFill>
                <a:schemeClr val="dk1"/>
              </a:solidFill>
              <a:latin typeface="Comic Sans MS"/>
              <a:ea typeface="Comic Sans MS"/>
              <a:cs typeface="Comic Sans MS"/>
              <a:sym typeface="Comic Sans MS"/>
            </a:endParaRPr>
          </a:p>
          <a:p>
            <a:pPr marL="64008" marR="0" lvl="0" indent="0" algn="ctr" rtl="0">
              <a:lnSpc>
                <a:spcPct val="100000"/>
              </a:lnSpc>
              <a:spcBef>
                <a:spcPts val="400"/>
              </a:spcBef>
              <a:spcAft>
                <a:spcPts val="0"/>
              </a:spcAft>
              <a:buClr>
                <a:schemeClr val="dk1"/>
              </a:buClr>
              <a:buSzPts val="1600"/>
              <a:buFont typeface="Arial"/>
              <a:buNone/>
            </a:pPr>
            <a:endParaRPr sz="1300" b="0" i="0" u="none" strike="noStrike" cap="none">
              <a:solidFill>
                <a:schemeClr val="dk1"/>
              </a:solidFill>
              <a:latin typeface="Comic Sans MS"/>
              <a:ea typeface="Comic Sans MS"/>
              <a:cs typeface="Comic Sans MS"/>
              <a:sym typeface="Comic Sans MS"/>
            </a:endParaRPr>
          </a:p>
          <a:p>
            <a:pPr marL="64008" marR="0" lvl="0" indent="0" algn="ctr" rtl="0">
              <a:lnSpc>
                <a:spcPct val="100000"/>
              </a:lnSpc>
              <a:spcBef>
                <a:spcPts val="400"/>
              </a:spcBef>
              <a:spcAft>
                <a:spcPts val="0"/>
              </a:spcAft>
              <a:buClr>
                <a:schemeClr val="dk1"/>
              </a:buClr>
              <a:buSzPts val="1600"/>
              <a:buFont typeface="Arial"/>
              <a:buNone/>
            </a:pPr>
            <a:r>
              <a:rPr lang="en-GB" sz="1300" b="0" i="0" u="none" strike="noStrike" cap="none">
                <a:solidFill>
                  <a:schemeClr val="dk1"/>
                </a:solidFill>
                <a:latin typeface="Comic Sans MS"/>
                <a:ea typeface="Comic Sans MS"/>
                <a:cs typeface="Comic Sans MS"/>
                <a:sym typeface="Comic Sans MS"/>
              </a:rPr>
              <a:t>Functionalists argue that comprehensive schools promote social integration by bringing children of different social classes together. However, other sociologists argue that there is little social mixing between working class and middle class students, largely because of setting and streaming. </a:t>
            </a:r>
            <a:endParaRPr sz="1300" b="0" i="0" u="none" strike="noStrike" cap="none">
              <a:solidFill>
                <a:schemeClr val="dk1"/>
              </a:solidFill>
              <a:latin typeface="Comic Sans MS"/>
              <a:ea typeface="Comic Sans MS"/>
              <a:cs typeface="Comic Sans MS"/>
              <a:sym typeface="Comic Sans MS"/>
            </a:endParaRPr>
          </a:p>
          <a:p>
            <a:pPr marL="64008" marR="0" lvl="0" indent="0" algn="ctr" rtl="0">
              <a:lnSpc>
                <a:spcPct val="100000"/>
              </a:lnSpc>
              <a:spcBef>
                <a:spcPts val="400"/>
              </a:spcBef>
              <a:spcAft>
                <a:spcPts val="0"/>
              </a:spcAft>
              <a:buClr>
                <a:schemeClr val="dk1"/>
              </a:buClr>
              <a:buSzPts val="1600"/>
              <a:buFont typeface="Arial"/>
              <a:buNone/>
            </a:pPr>
            <a:endParaRPr sz="1300" b="0" i="0" u="none" strike="noStrike" cap="none">
              <a:solidFill>
                <a:schemeClr val="dk1"/>
              </a:solidFill>
              <a:latin typeface="Comic Sans MS"/>
              <a:ea typeface="Comic Sans MS"/>
              <a:cs typeface="Comic Sans MS"/>
              <a:sym typeface="Comic Sans MS"/>
            </a:endParaRPr>
          </a:p>
          <a:p>
            <a:pPr marL="64008" marR="0" lvl="0" indent="0" algn="ctr" rtl="0">
              <a:lnSpc>
                <a:spcPct val="100000"/>
              </a:lnSpc>
              <a:spcBef>
                <a:spcPts val="400"/>
              </a:spcBef>
              <a:spcAft>
                <a:spcPts val="0"/>
              </a:spcAft>
              <a:buClr>
                <a:schemeClr val="dk1"/>
              </a:buClr>
              <a:buSzPts val="1600"/>
              <a:buFont typeface="Arial"/>
              <a:buNone/>
            </a:pPr>
            <a:r>
              <a:rPr lang="en-GB" sz="1300" b="0" i="0" u="none" strike="noStrike" cap="none">
                <a:solidFill>
                  <a:schemeClr val="dk1"/>
                </a:solidFill>
                <a:latin typeface="Comic Sans MS"/>
                <a:ea typeface="Comic Sans MS"/>
                <a:cs typeface="Comic Sans MS"/>
                <a:sym typeface="Comic Sans MS"/>
              </a:rPr>
              <a:t>However, Marxists argue that comprehensives are not meritocratic. They reproduce class inequalities through the continuation of streaming and labelling. </a:t>
            </a:r>
            <a:endParaRPr sz="13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2c85b166fe4_0_13"/>
          <p:cNvSpPr/>
          <p:nvPr/>
        </p:nvSpPr>
        <p:spPr>
          <a:xfrm>
            <a:off x="2951100" y="89000"/>
            <a:ext cx="32418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1" i="0" u="sng" strike="noStrike" cap="none">
                <a:solidFill>
                  <a:srgbClr val="000000"/>
                </a:solidFill>
                <a:latin typeface="Comic Sans MS"/>
                <a:ea typeface="Comic Sans MS"/>
                <a:cs typeface="Comic Sans MS"/>
                <a:sym typeface="Comic Sans MS"/>
              </a:rPr>
              <a:t>Comprehensivisation (1964)</a:t>
            </a:r>
            <a:endParaRPr sz="12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p:txBody>
      </p:sp>
      <p:pic>
        <p:nvPicPr>
          <p:cNvPr id="100" name="Google Shape;100;g2c85b166fe4_0_13"/>
          <p:cNvPicPr preferRelativeResize="0"/>
          <p:nvPr/>
        </p:nvPicPr>
        <p:blipFill>
          <a:blip r:embed="rId3">
            <a:alphaModFix/>
          </a:blip>
          <a:stretch>
            <a:fillRect/>
          </a:stretch>
        </p:blipFill>
        <p:spPr>
          <a:xfrm>
            <a:off x="799437" y="735550"/>
            <a:ext cx="7545123" cy="4407949"/>
          </a:xfrm>
          <a:prstGeom prst="rect">
            <a:avLst/>
          </a:prstGeom>
          <a:noFill/>
          <a:ln w="38100" cap="flat" cmpd="sng">
            <a:solidFill>
              <a:srgbClr val="595959"/>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8"/>
          <p:cNvSpPr/>
          <p:nvPr/>
        </p:nvSpPr>
        <p:spPr>
          <a:xfrm>
            <a:off x="2951100" y="89000"/>
            <a:ext cx="3241800" cy="457500"/>
          </a:xfrm>
          <a:prstGeom prst="rect">
            <a:avLst/>
          </a:prstGeom>
          <a:solidFill>
            <a:srgbClr val="EAD1DC"/>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200"/>
              <a:buFont typeface="Arial"/>
              <a:buNone/>
            </a:pPr>
            <a:r>
              <a:rPr lang="en-GB" sz="1200" b="1" i="0" u="sng" strike="noStrike" cap="none">
                <a:solidFill>
                  <a:srgbClr val="000000"/>
                </a:solidFill>
                <a:latin typeface="Comic Sans MS"/>
                <a:ea typeface="Comic Sans MS"/>
                <a:cs typeface="Comic Sans MS"/>
                <a:sym typeface="Comic Sans MS"/>
              </a:rPr>
              <a:t>Marketisation</a:t>
            </a:r>
            <a:endParaRPr sz="1200" b="1" i="0" u="sng"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Comic Sans MS"/>
              <a:ea typeface="Comic Sans MS"/>
              <a:cs typeface="Comic Sans MS"/>
              <a:sym typeface="Comic Sans MS"/>
            </a:endParaRPr>
          </a:p>
        </p:txBody>
      </p:sp>
      <p:sp>
        <p:nvSpPr>
          <p:cNvPr id="106" name="Google Shape;106;p8"/>
          <p:cNvSpPr/>
          <p:nvPr/>
        </p:nvSpPr>
        <p:spPr>
          <a:xfrm>
            <a:off x="227850" y="657325"/>
            <a:ext cx="8688300" cy="1799700"/>
          </a:xfrm>
          <a:prstGeom prst="rect">
            <a:avLst/>
          </a:prstGeom>
          <a:solidFill>
            <a:srgbClr val="EEEEEE"/>
          </a:solidFill>
          <a:ln w="3810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mic Sans MS"/>
                <a:ea typeface="Comic Sans MS"/>
                <a:cs typeface="Comic Sans MS"/>
                <a:sym typeface="Comic Sans MS"/>
              </a:rPr>
              <a:t>Marketisation is the process of introducing competition and choice into the education system. Some sociologists argue that marketisation means that schools have to attract customers (parents) by competing with each other in the market. Schools that provide customers with what they want- such as exam success- will thrive, and those that don’t will ‘go out of business’. </a:t>
            </a:r>
            <a:endParaRPr sz="10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omic Sans MS"/>
              <a:ea typeface="Comic Sans MS"/>
              <a:cs typeface="Comic Sans MS"/>
              <a:sym typeface="Comic Sans MS"/>
            </a:endParaRPr>
          </a:p>
          <a:p>
            <a:pPr marL="457200" marR="0" lvl="0" indent="-292100" algn="l" rtl="0">
              <a:lnSpc>
                <a:spcPct val="100000"/>
              </a:lnSpc>
              <a:spcBef>
                <a:spcPts val="0"/>
              </a:spcBef>
              <a:spcAft>
                <a:spcPts val="0"/>
              </a:spcAft>
              <a:buClr>
                <a:schemeClr val="dk1"/>
              </a:buClr>
              <a:buSzPts val="1000"/>
              <a:buFont typeface="Comic Sans MS"/>
              <a:buChar char="●"/>
            </a:pPr>
            <a:r>
              <a:rPr lang="en-GB" sz="1000" b="0" i="0" u="none" strike="noStrike" cap="none">
                <a:solidFill>
                  <a:schemeClr val="dk1"/>
                </a:solidFill>
                <a:latin typeface="Comic Sans MS"/>
                <a:ea typeface="Comic Sans MS"/>
                <a:cs typeface="Comic Sans MS"/>
                <a:sym typeface="Comic Sans MS"/>
              </a:rPr>
              <a:t>Publication of Ofsted inspections and league tables that rank each school according to its eam performance give parents the information they need to choose the right school. </a:t>
            </a:r>
            <a:endParaRPr sz="1000" b="0" i="0" u="none" strike="noStrike" cap="none">
              <a:solidFill>
                <a:schemeClr val="dk1"/>
              </a:solidFill>
              <a:latin typeface="Comic Sans MS"/>
              <a:ea typeface="Comic Sans MS"/>
              <a:cs typeface="Comic Sans MS"/>
              <a:sym typeface="Comic Sans MS"/>
            </a:endParaRPr>
          </a:p>
          <a:p>
            <a:pPr marL="457200" marR="0" lvl="0" indent="-292100" algn="l" rtl="0">
              <a:lnSpc>
                <a:spcPct val="100000"/>
              </a:lnSpc>
              <a:spcBef>
                <a:spcPts val="0"/>
              </a:spcBef>
              <a:spcAft>
                <a:spcPts val="0"/>
              </a:spcAft>
              <a:buClr>
                <a:schemeClr val="dk1"/>
              </a:buClr>
              <a:buSzPts val="1000"/>
              <a:buFont typeface="Comic Sans MS"/>
              <a:buChar char="●"/>
            </a:pPr>
            <a:r>
              <a:rPr lang="en-GB" sz="1000" b="0" i="0" u="none" strike="noStrike" cap="none">
                <a:solidFill>
                  <a:schemeClr val="dk1"/>
                </a:solidFill>
                <a:latin typeface="Comic Sans MS"/>
                <a:ea typeface="Comic Sans MS"/>
                <a:cs typeface="Comic Sans MS"/>
                <a:sym typeface="Comic Sans MS"/>
              </a:rPr>
              <a:t>Wider range of schools </a:t>
            </a:r>
            <a:endParaRPr sz="1000" b="0" i="0" u="none" strike="noStrike" cap="none">
              <a:solidFill>
                <a:schemeClr val="dk1"/>
              </a:solidFill>
              <a:latin typeface="Comic Sans MS"/>
              <a:ea typeface="Comic Sans MS"/>
              <a:cs typeface="Comic Sans MS"/>
              <a:sym typeface="Comic Sans MS"/>
            </a:endParaRPr>
          </a:p>
          <a:p>
            <a:pPr marL="457200" marR="0" lvl="0" indent="-292100" algn="l" rtl="0">
              <a:lnSpc>
                <a:spcPct val="100000"/>
              </a:lnSpc>
              <a:spcBef>
                <a:spcPts val="0"/>
              </a:spcBef>
              <a:spcAft>
                <a:spcPts val="0"/>
              </a:spcAft>
              <a:buClr>
                <a:schemeClr val="dk1"/>
              </a:buClr>
              <a:buSzPts val="1000"/>
              <a:buFont typeface="Comic Sans MS"/>
              <a:buChar char="●"/>
            </a:pPr>
            <a:r>
              <a:rPr lang="en-GB" sz="1000" b="0" i="0" u="none" strike="noStrike" cap="none">
                <a:solidFill>
                  <a:schemeClr val="dk1"/>
                </a:solidFill>
                <a:latin typeface="Comic Sans MS"/>
                <a:ea typeface="Comic Sans MS"/>
                <a:cs typeface="Comic Sans MS"/>
                <a:sym typeface="Comic Sans MS"/>
              </a:rPr>
              <a:t>Open enrolment means that successful schools can recruit more students outside of their catchment area. </a:t>
            </a:r>
            <a:endParaRPr sz="1000" b="0" i="0" u="none" strike="noStrike" cap="none">
              <a:solidFill>
                <a:schemeClr val="dk1"/>
              </a:solidFill>
              <a:latin typeface="Comic Sans MS"/>
              <a:ea typeface="Comic Sans MS"/>
              <a:cs typeface="Comic Sans MS"/>
              <a:sym typeface="Comic Sans MS"/>
            </a:endParaRPr>
          </a:p>
        </p:txBody>
      </p:sp>
      <p:sp>
        <p:nvSpPr>
          <p:cNvPr id="107" name="Google Shape;107;p8"/>
          <p:cNvSpPr/>
          <p:nvPr/>
        </p:nvSpPr>
        <p:spPr>
          <a:xfrm>
            <a:off x="227850" y="2567850"/>
            <a:ext cx="8688300" cy="2434500"/>
          </a:xfrm>
          <a:prstGeom prst="rect">
            <a:avLst/>
          </a:prstGeom>
          <a:solidFill>
            <a:srgbClr val="EEEEEE"/>
          </a:solidFill>
          <a:ln w="3810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chemeClr val="dk1"/>
                </a:solidFill>
                <a:latin typeface="Comic Sans MS"/>
                <a:ea typeface="Comic Sans MS"/>
                <a:cs typeface="Comic Sans MS"/>
                <a:sym typeface="Comic Sans MS"/>
              </a:rPr>
              <a:t>League Tables</a:t>
            </a:r>
            <a:endParaRPr sz="1000" b="1"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mic Sans MS"/>
                <a:ea typeface="Comic Sans MS"/>
                <a:cs typeface="Comic Sans MS"/>
                <a:sym typeface="Comic Sans MS"/>
              </a:rPr>
              <a:t>However, Ball argues that marketisation policies such as league tables and formula funding reproduce class inequalities. </a:t>
            </a:r>
            <a:endParaRPr sz="10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mic Sans MS"/>
                <a:ea typeface="Comic Sans MS"/>
                <a:cs typeface="Comic Sans MS"/>
                <a:sym typeface="Comic Sans MS"/>
              </a:rPr>
              <a:t>The policy of publishing school’s exam results ensures that schools that achieve good grades are more in demand, because parents are attracted to those with good league table rankings. This encourages:</a:t>
            </a:r>
            <a:endParaRPr sz="10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mic Sans MS"/>
                <a:ea typeface="Comic Sans MS"/>
                <a:cs typeface="Comic Sans MS"/>
                <a:sym typeface="Comic Sans MS"/>
              </a:rPr>
              <a:t>Cream-skimming: ‘good’ schools can be more selective, choosing their own customers and recruit high achieving, mainly middle-class pupils. As a result these pupils gain an advantage. </a:t>
            </a:r>
            <a:endParaRPr sz="10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mic Sans MS"/>
                <a:ea typeface="Comic Sans MS"/>
                <a:cs typeface="Comic Sans MS"/>
                <a:sym typeface="Comic Sans MS"/>
              </a:rPr>
              <a:t>Silt-shifting: ;good’ schools can avoid taking less able pupils who are likely to get poorer results and damage the school’s position in the league tables. </a:t>
            </a:r>
            <a:endParaRPr sz="10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mic Sans MS"/>
                <a:ea typeface="Comic Sans MS"/>
                <a:cs typeface="Comic Sans MS"/>
                <a:sym typeface="Comic Sans MS"/>
              </a:rPr>
              <a:t>For schools with poor league table positions, the opposite applies; they cannot afford to be selective and have to take less able, mainly working-class pupils, so their results are poorer and they remain unattractive to middle-class parents. </a:t>
            </a:r>
            <a:endParaRPr sz="1000" b="0"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Comic Sans MS"/>
                <a:ea typeface="Comic Sans MS"/>
                <a:cs typeface="Comic Sans MS"/>
                <a:sym typeface="Comic Sans MS"/>
              </a:rPr>
              <a:t>The overall effect of league tables is thus to produce unequal schools that reproduce social class inequalities. </a:t>
            </a:r>
            <a:endParaRPr sz="1000" b="0" i="0" u="none" strike="noStrike" cap="none">
              <a:solidFill>
                <a:schemeClr val="dk1"/>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8643</Words>
  <Application>Microsoft Office PowerPoint</Application>
  <PresentationFormat>On-screen Show (16:9)</PresentationFormat>
  <Paragraphs>468</Paragraphs>
  <Slides>52</Slides>
  <Notes>52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Comic Sans MS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Owner</dc:creator>
  <cp:lastModifiedBy>rachael howlett</cp:lastModifiedBy>
  <cp:revision>1</cp:revision>
  <dcterms:modified xsi:type="dcterms:W3CDTF">2024-08-28T14:57:30Z</dcterms:modified>
</cp:coreProperties>
</file>