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1" roundtripDataSignature="AMtx7mhjuzalKkjE7etoeZJbCukt+dmsU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9D75E62-686F-4A95-82C9-344625C946AF}">
  <a:tblStyle styleId="{49D75E62-686F-4A95-82C9-344625C946AF}"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834"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51" Type="http://customschemas.google.com/relationships/presentationmetadata" Target="meta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 name="Google Shape;126;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c85c46799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g2c85c46799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c826b94a6b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g2c826b94a6b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c826b94a6b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 name="Google Shape;153;g2c826b94a6b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c826b94a6b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9" name="Google Shape;159;g2c826b94a6b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c826b94a6b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5" name="Google Shape;165;g2c826b94a6b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c826b94a6b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g2c826b94a6b_0_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 name="Google Shape;5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 name="Google Shape;177;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5" name="Google Shape;195;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 name="Google Shape;205;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2" name="Google Shape;212;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Google Shape;221;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8" name="Google Shape;228;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4" name="Google Shape;234;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 name="Google Shape;244;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3" name="Google Shape;253;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Google Shape;6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5" name="Google Shape;265;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3" name="Google Shape;283;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4" name="Google Shape;294;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1" name="Google Shape;301;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6" name="Google Shape;306;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4" name="Google Shape;314;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0" name="Google Shape;320;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6" name="Google Shape;326;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5" name="Google Shape;335;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 name="Google Shape;6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1" name="Google Shape;341;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7" name="Google Shape;347;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4" name="Google Shape;354;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2c826b94a6b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0" name="Google Shape;360;g2c826b94a6b_0_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2c826b94a6b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6" name="Google Shape;366;g2c826b94a6b_0_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c826b94a6b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 name="Google Shape;82;g2c826b94a6b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 name="Google Shape;8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4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4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4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5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5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7" name="Google Shape;47;p5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5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4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4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6" name="Google Shape;16;p4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4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4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4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3" name="Google Shape;23;p4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4" name="Google Shape;24;p4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4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4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4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4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1" name="Google Shape;31;p4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4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4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4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4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4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4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0" name="Google Shape;40;p4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5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5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4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4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4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
          <p:cNvSpPr/>
          <p:nvPr/>
        </p:nvSpPr>
        <p:spPr>
          <a:xfrm>
            <a:off x="1040700" y="1143450"/>
            <a:ext cx="7062600" cy="2856600"/>
          </a:xfrm>
          <a:prstGeom prst="rect">
            <a:avLst/>
          </a:prstGeom>
          <a:solidFill>
            <a:schemeClr val="l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rgbClr val="00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rgbClr val="00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3200"/>
              <a:buFont typeface="Arial"/>
              <a:buNone/>
            </a:pPr>
            <a:r>
              <a:rPr lang="en-GB" sz="3200" b="1" i="0" u="sng" strike="noStrike" cap="none">
                <a:solidFill>
                  <a:srgbClr val="000000"/>
                </a:solidFill>
                <a:latin typeface="Comic Sans MS"/>
                <a:ea typeface="Comic Sans MS"/>
                <a:cs typeface="Comic Sans MS"/>
                <a:sym typeface="Comic Sans MS"/>
              </a:rPr>
              <a:t>GCSE Sociology </a:t>
            </a:r>
            <a:endParaRPr sz="3200" b="1" i="0" u="sng" strike="noStrike" cap="none">
              <a:solidFill>
                <a:srgbClr val="00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3200"/>
              <a:buFont typeface="Arial"/>
              <a:buNone/>
            </a:pPr>
            <a:endParaRPr sz="3200" b="1" i="0" u="sng" strike="noStrike" cap="none">
              <a:solidFill>
                <a:srgbClr val="00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3200"/>
              <a:buFont typeface="Arial"/>
              <a:buNone/>
            </a:pPr>
            <a:r>
              <a:rPr lang="en-GB" sz="3200" b="1" i="0" u="sng" strike="noStrike" cap="none">
                <a:solidFill>
                  <a:srgbClr val="000000"/>
                </a:solidFill>
                <a:latin typeface="Comic Sans MS"/>
                <a:ea typeface="Comic Sans MS"/>
                <a:cs typeface="Comic Sans MS"/>
                <a:sym typeface="Comic Sans MS"/>
              </a:rPr>
              <a:t>Families (Paper 1)</a:t>
            </a:r>
            <a:endParaRPr sz="3200" b="1" i="0" u="sng" strike="noStrike" cap="none">
              <a:solidFill>
                <a:srgbClr val="00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3200"/>
              <a:buFont typeface="Arial"/>
              <a:buNone/>
            </a:pPr>
            <a:endParaRPr sz="3200" b="1" i="0" u="sng" strike="noStrike" cap="none">
              <a:solidFill>
                <a:srgbClr val="00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3200"/>
              <a:buFont typeface="Arial"/>
              <a:buNone/>
            </a:pPr>
            <a:r>
              <a:rPr lang="en-GB" sz="3200" b="1" i="0" u="sng" strike="noStrike" cap="none">
                <a:solidFill>
                  <a:srgbClr val="000000"/>
                </a:solidFill>
                <a:latin typeface="Comic Sans MS"/>
                <a:ea typeface="Comic Sans MS"/>
                <a:cs typeface="Comic Sans MS"/>
                <a:sym typeface="Comic Sans MS"/>
              </a:rPr>
              <a:t>Key Information</a:t>
            </a:r>
            <a:endParaRPr sz="3200" b="1" i="0" u="sng"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rgbClr val="000000"/>
              </a:solidFill>
              <a:latin typeface="Comic Sans MS"/>
              <a:ea typeface="Comic Sans MS"/>
              <a:cs typeface="Comic Sans MS"/>
              <a:sym typeface="Comic Sans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9"/>
          <p:cNvSpPr/>
          <p:nvPr/>
        </p:nvSpPr>
        <p:spPr>
          <a:xfrm>
            <a:off x="1780650" y="124225"/>
            <a:ext cx="5582700" cy="457500"/>
          </a:xfrm>
          <a:prstGeom prst="rect">
            <a:avLst/>
          </a:prstGeom>
          <a:solidFill>
            <a:srgbClr val="EAD1DC"/>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1500"/>
              <a:buFont typeface="Arial"/>
              <a:buNone/>
            </a:pPr>
            <a:r>
              <a:rPr lang="en-GB" sz="1500" b="1" i="0" u="sng" strike="noStrike" cap="none">
                <a:solidFill>
                  <a:srgbClr val="000000"/>
                </a:solidFill>
                <a:latin typeface="Comic Sans MS"/>
                <a:ea typeface="Comic Sans MS"/>
                <a:cs typeface="Comic Sans MS"/>
                <a:sym typeface="Comic Sans MS"/>
              </a:rPr>
              <a:t>Lone-Parent Families </a:t>
            </a:r>
            <a:endParaRPr sz="1500" b="1" i="0" u="sng"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Comic Sans MS"/>
              <a:ea typeface="Comic Sans MS"/>
              <a:cs typeface="Comic Sans MS"/>
              <a:sym typeface="Comic Sans MS"/>
            </a:endParaRPr>
          </a:p>
        </p:txBody>
      </p:sp>
      <p:sp>
        <p:nvSpPr>
          <p:cNvPr id="112" name="Google Shape;112;p9"/>
          <p:cNvSpPr/>
          <p:nvPr/>
        </p:nvSpPr>
        <p:spPr>
          <a:xfrm>
            <a:off x="220800" y="735950"/>
            <a:ext cx="8702400" cy="1048500"/>
          </a:xfrm>
          <a:prstGeom prst="rect">
            <a:avLst/>
          </a:prstGeom>
          <a:solidFill>
            <a:schemeClr val="l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omic Sans MS"/>
                <a:ea typeface="Comic Sans MS"/>
                <a:cs typeface="Comic Sans MS"/>
                <a:sym typeface="Comic Sans MS"/>
              </a:rPr>
              <a:t>The number of lone-parent families in the UK has increased since the 1970s. More recently the proportion has remained fairly stable, at about 25% of family households. </a:t>
            </a:r>
            <a:endParaRPr sz="1200" b="0" i="0" u="none" strike="noStrike" cap="none">
              <a:solidFill>
                <a:srgbClr val="00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omic Sans MS"/>
                <a:ea typeface="Comic Sans MS"/>
                <a:cs typeface="Comic Sans MS"/>
                <a:sym typeface="Comic Sans MS"/>
              </a:rPr>
              <a:t>The majority of lone-parent families are matrifocal. There is also evidence that African-Caribbean communities have a higher than average proportion of lone-parent families. </a:t>
            </a:r>
            <a:endParaRPr sz="1200" b="0" i="0" u="none" strike="noStrike" cap="none">
              <a:solidFill>
                <a:srgbClr val="000000"/>
              </a:solidFill>
              <a:latin typeface="Comic Sans MS"/>
              <a:ea typeface="Comic Sans MS"/>
              <a:cs typeface="Comic Sans MS"/>
              <a:sym typeface="Comic Sans MS"/>
            </a:endParaRPr>
          </a:p>
        </p:txBody>
      </p:sp>
      <p:sp>
        <p:nvSpPr>
          <p:cNvPr id="113" name="Google Shape;113;p9"/>
          <p:cNvSpPr/>
          <p:nvPr/>
        </p:nvSpPr>
        <p:spPr>
          <a:xfrm>
            <a:off x="220800" y="1938675"/>
            <a:ext cx="4247400" cy="3041400"/>
          </a:xfrm>
          <a:prstGeom prst="rect">
            <a:avLst/>
          </a:prstGeom>
          <a:solidFill>
            <a:schemeClr val="l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rgbClr val="000000"/>
                </a:solidFill>
                <a:latin typeface="Comic Sans MS"/>
                <a:ea typeface="Comic Sans MS"/>
                <a:cs typeface="Comic Sans MS"/>
                <a:sym typeface="Comic Sans MS"/>
              </a:rPr>
              <a:t>Explanations for The Increase </a:t>
            </a:r>
            <a:endParaRPr sz="1200" b="1" i="0" u="none" strike="noStrike" cap="none">
              <a:solidFill>
                <a:srgbClr val="00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rgbClr val="000000"/>
                </a:solidFill>
                <a:latin typeface="Comic Sans MS"/>
                <a:ea typeface="Comic Sans MS"/>
                <a:cs typeface="Comic Sans MS"/>
                <a:sym typeface="Comic Sans MS"/>
              </a:rPr>
              <a:t>Increase in Divorce: </a:t>
            </a:r>
            <a:r>
              <a:rPr lang="en-GB" sz="1200" b="0" i="0" u="none" strike="noStrike" cap="none">
                <a:solidFill>
                  <a:srgbClr val="000000"/>
                </a:solidFill>
                <a:latin typeface="Comic Sans MS"/>
                <a:ea typeface="Comic Sans MS"/>
                <a:cs typeface="Comic Sans MS"/>
                <a:sym typeface="Comic Sans MS"/>
              </a:rPr>
              <a:t>An increase in divorce rates means that more children live with one parent in lone-parent families. </a:t>
            </a:r>
            <a:endParaRPr sz="12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rgbClr val="000000"/>
                </a:solidFill>
                <a:latin typeface="Comic Sans MS"/>
                <a:ea typeface="Comic Sans MS"/>
                <a:cs typeface="Comic Sans MS"/>
                <a:sym typeface="Comic Sans MS"/>
              </a:rPr>
              <a:t>Changing Attitudes: </a:t>
            </a:r>
            <a:r>
              <a:rPr lang="en-GB" sz="1200" b="0" i="0" u="none" strike="noStrike" cap="none">
                <a:solidFill>
                  <a:srgbClr val="000000"/>
                </a:solidFill>
                <a:latin typeface="Comic Sans MS"/>
                <a:ea typeface="Comic Sans MS"/>
                <a:cs typeface="Comic Sans MS"/>
                <a:sym typeface="Comic Sans MS"/>
              </a:rPr>
              <a:t>Being a single parent is now much more accepted and less stigmatised than it was in the past. </a:t>
            </a:r>
            <a:endParaRPr sz="12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rgbClr val="000000"/>
                </a:solidFill>
                <a:latin typeface="Comic Sans MS"/>
                <a:ea typeface="Comic Sans MS"/>
                <a:cs typeface="Comic Sans MS"/>
                <a:sym typeface="Comic Sans MS"/>
              </a:rPr>
              <a:t>Changing Priorities and Increased Freedoms: </a:t>
            </a:r>
            <a:r>
              <a:rPr lang="en-GB" sz="1200" b="0" i="0" u="none" strike="noStrike" cap="none">
                <a:solidFill>
                  <a:srgbClr val="000000"/>
                </a:solidFill>
                <a:latin typeface="Comic Sans MS"/>
                <a:ea typeface="Comic Sans MS"/>
                <a:cs typeface="Comic Sans MS"/>
                <a:sym typeface="Comic Sans MS"/>
              </a:rPr>
              <a:t>With more women in the workforce they now have more financial freedom. This means that more women can afford to be single mothers and are much less likely to stay in unhappy relationships for financial reasons. </a:t>
            </a:r>
            <a:endParaRPr sz="1200" b="0" i="0" u="none" strike="noStrike" cap="none">
              <a:solidFill>
                <a:srgbClr val="000000"/>
              </a:solidFill>
              <a:latin typeface="Comic Sans MS"/>
              <a:ea typeface="Comic Sans MS"/>
              <a:cs typeface="Comic Sans MS"/>
              <a:sym typeface="Comic Sans MS"/>
            </a:endParaRPr>
          </a:p>
        </p:txBody>
      </p:sp>
      <p:sp>
        <p:nvSpPr>
          <p:cNvPr id="114" name="Google Shape;114;p9"/>
          <p:cNvSpPr/>
          <p:nvPr/>
        </p:nvSpPr>
        <p:spPr>
          <a:xfrm>
            <a:off x="4675800" y="1938675"/>
            <a:ext cx="4247400" cy="3041400"/>
          </a:xfrm>
          <a:prstGeom prst="rect">
            <a:avLst/>
          </a:prstGeom>
          <a:solidFill>
            <a:schemeClr val="l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100" b="1" i="0" u="none" strike="noStrike" cap="none">
                <a:solidFill>
                  <a:srgbClr val="000000"/>
                </a:solidFill>
                <a:latin typeface="Comic Sans MS"/>
                <a:ea typeface="Comic Sans MS"/>
                <a:cs typeface="Comic Sans MS"/>
                <a:sym typeface="Comic Sans MS"/>
              </a:rPr>
              <a:t>Negative Effects of Lone-Parent Families </a:t>
            </a:r>
            <a:endParaRPr sz="1100" b="1" i="0" u="none" strike="noStrike" cap="none">
              <a:solidFill>
                <a:srgbClr val="00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Comic Sans MS"/>
                <a:ea typeface="Comic Sans MS"/>
                <a:cs typeface="Comic Sans MS"/>
                <a:sym typeface="Comic Sans MS"/>
              </a:rPr>
              <a:t>The New Right see the lone-parent family as ‘broken’ or ‘fractured’. They argue that lone-parent families, especially those headed by women, create children who lack discipline and are emotionally disturbed. They would also argue that lone-parent families:</a:t>
            </a:r>
            <a:endParaRPr sz="11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Comic Sans MS"/>
              <a:ea typeface="Comic Sans MS"/>
              <a:cs typeface="Comic Sans MS"/>
              <a:sym typeface="Comic Sans MS"/>
            </a:endParaRPr>
          </a:p>
          <a:p>
            <a:pPr marL="457200" marR="0" lvl="0" indent="-298450" algn="l" rtl="0">
              <a:lnSpc>
                <a:spcPct val="100000"/>
              </a:lnSpc>
              <a:spcBef>
                <a:spcPts val="0"/>
              </a:spcBef>
              <a:spcAft>
                <a:spcPts val="0"/>
              </a:spcAft>
              <a:buClr>
                <a:srgbClr val="000000"/>
              </a:buClr>
              <a:buSzPts val="1100"/>
              <a:buFont typeface="Comic Sans MS"/>
              <a:buChar char="➔"/>
            </a:pPr>
            <a:r>
              <a:rPr lang="en-GB" sz="1100" b="0" i="0" u="none" strike="noStrike" cap="none">
                <a:solidFill>
                  <a:srgbClr val="000000"/>
                </a:solidFill>
                <a:latin typeface="Comic Sans MS"/>
                <a:ea typeface="Comic Sans MS"/>
                <a:cs typeface="Comic Sans MS"/>
                <a:sym typeface="Comic Sans MS"/>
              </a:rPr>
              <a:t>Cause an excessive dependency on the welfare state.</a:t>
            </a:r>
            <a:endParaRPr sz="1100" b="0" i="0" u="none" strike="noStrike" cap="none">
              <a:solidFill>
                <a:srgbClr val="000000"/>
              </a:solidFill>
              <a:latin typeface="Comic Sans MS"/>
              <a:ea typeface="Comic Sans MS"/>
              <a:cs typeface="Comic Sans MS"/>
              <a:sym typeface="Comic Sans MS"/>
            </a:endParaRPr>
          </a:p>
          <a:p>
            <a:pPr marL="457200" marR="0" lvl="0" indent="-298450" algn="l" rtl="0">
              <a:lnSpc>
                <a:spcPct val="100000"/>
              </a:lnSpc>
              <a:spcBef>
                <a:spcPts val="0"/>
              </a:spcBef>
              <a:spcAft>
                <a:spcPts val="0"/>
              </a:spcAft>
              <a:buClr>
                <a:srgbClr val="000000"/>
              </a:buClr>
              <a:buSzPts val="1100"/>
              <a:buFont typeface="Comic Sans MS"/>
              <a:buChar char="➔"/>
            </a:pPr>
            <a:r>
              <a:rPr lang="en-GB" sz="1100" b="0" i="0" u="none" strike="noStrike" cap="none">
                <a:solidFill>
                  <a:srgbClr val="000000"/>
                </a:solidFill>
                <a:latin typeface="Comic Sans MS"/>
                <a:ea typeface="Comic Sans MS"/>
                <a:cs typeface="Comic Sans MS"/>
                <a:sym typeface="Comic Sans MS"/>
              </a:rPr>
              <a:t>Undermine the sexual division of labour which gives each parent a dedicated role to fulfil.</a:t>
            </a:r>
            <a:endParaRPr sz="1100" b="0" i="0" u="none" strike="noStrike" cap="none">
              <a:solidFill>
                <a:srgbClr val="000000"/>
              </a:solidFill>
              <a:latin typeface="Comic Sans MS"/>
              <a:ea typeface="Comic Sans MS"/>
              <a:cs typeface="Comic Sans MS"/>
              <a:sym typeface="Comic Sans MS"/>
            </a:endParaRPr>
          </a:p>
          <a:p>
            <a:pPr marL="457200" marR="0" lvl="0" indent="-298450" algn="l" rtl="0">
              <a:lnSpc>
                <a:spcPct val="100000"/>
              </a:lnSpc>
              <a:spcBef>
                <a:spcPts val="0"/>
              </a:spcBef>
              <a:spcAft>
                <a:spcPts val="0"/>
              </a:spcAft>
              <a:buClr>
                <a:srgbClr val="000000"/>
              </a:buClr>
              <a:buSzPts val="1100"/>
              <a:buFont typeface="Comic Sans MS"/>
              <a:buChar char="➔"/>
            </a:pPr>
            <a:r>
              <a:rPr lang="en-GB" sz="1100" b="0" i="0" u="none" strike="noStrike" cap="none">
                <a:solidFill>
                  <a:srgbClr val="000000"/>
                </a:solidFill>
                <a:latin typeface="Comic Sans MS"/>
                <a:ea typeface="Comic Sans MS"/>
                <a:cs typeface="Comic Sans MS"/>
                <a:sym typeface="Comic Sans MS"/>
              </a:rPr>
              <a:t>Causes the absence of the male whose instrumental role was that of breadwinner and role model. </a:t>
            </a:r>
            <a:endParaRPr sz="1100" b="0" i="0" u="none" strike="noStrike" cap="none">
              <a:solidFill>
                <a:srgbClr val="000000"/>
              </a:solidFill>
              <a:latin typeface="Comic Sans MS"/>
              <a:ea typeface="Comic Sans MS"/>
              <a:cs typeface="Comic Sans MS"/>
              <a:sym typeface="Comic Sans MS"/>
            </a:endParaRPr>
          </a:p>
          <a:p>
            <a:pPr marL="457200" marR="0" lvl="0" indent="-298450" algn="l" rtl="0">
              <a:lnSpc>
                <a:spcPct val="100000"/>
              </a:lnSpc>
              <a:spcBef>
                <a:spcPts val="0"/>
              </a:spcBef>
              <a:spcAft>
                <a:spcPts val="0"/>
              </a:spcAft>
              <a:buClr>
                <a:srgbClr val="000000"/>
              </a:buClr>
              <a:buSzPts val="1100"/>
              <a:buFont typeface="Comic Sans MS"/>
              <a:buChar char="➔"/>
            </a:pPr>
            <a:r>
              <a:rPr lang="en-GB" sz="1100" b="0" i="0" u="none" strike="noStrike" cap="none">
                <a:solidFill>
                  <a:srgbClr val="000000"/>
                </a:solidFill>
                <a:latin typeface="Comic Sans MS"/>
                <a:ea typeface="Comic Sans MS"/>
                <a:cs typeface="Comic Sans MS"/>
                <a:sym typeface="Comic Sans MS"/>
              </a:rPr>
              <a:t>Charles Murray argues that it has led to the growth of fatherless families and ill-disciplined children who are draw to a life of crime. </a:t>
            </a:r>
            <a:endParaRPr sz="1100" b="0" i="0" u="none" strike="noStrike" cap="none">
              <a:solidFill>
                <a:srgbClr val="000000"/>
              </a:solidFill>
              <a:latin typeface="Comic Sans MS"/>
              <a:ea typeface="Comic Sans MS"/>
              <a:cs typeface="Comic Sans MS"/>
              <a:sym typeface="Comic Sans M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1"/>
          <p:cNvSpPr/>
          <p:nvPr/>
        </p:nvSpPr>
        <p:spPr>
          <a:xfrm>
            <a:off x="1780650" y="124225"/>
            <a:ext cx="5582700" cy="457500"/>
          </a:xfrm>
          <a:prstGeom prst="rect">
            <a:avLst/>
          </a:prstGeom>
          <a:solidFill>
            <a:srgbClr val="EAD1DC"/>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GB" sz="1500" b="1" i="0" u="sng" strike="noStrike" cap="none">
                <a:solidFill>
                  <a:srgbClr val="000000"/>
                </a:solidFill>
                <a:latin typeface="Comic Sans MS"/>
                <a:ea typeface="Comic Sans MS"/>
                <a:cs typeface="Comic Sans MS"/>
                <a:sym typeface="Comic Sans MS"/>
              </a:rPr>
              <a:t>Serial Monogamy</a:t>
            </a:r>
            <a:endParaRPr sz="1500" b="1" i="0" u="sng" strike="noStrike" cap="none">
              <a:solidFill>
                <a:srgbClr val="000000"/>
              </a:solidFill>
              <a:latin typeface="Comic Sans MS"/>
              <a:ea typeface="Comic Sans MS"/>
              <a:cs typeface="Comic Sans MS"/>
              <a:sym typeface="Comic Sans MS"/>
            </a:endParaRPr>
          </a:p>
        </p:txBody>
      </p:sp>
      <p:sp>
        <p:nvSpPr>
          <p:cNvPr id="120" name="Google Shape;120;p11"/>
          <p:cNvSpPr/>
          <p:nvPr/>
        </p:nvSpPr>
        <p:spPr>
          <a:xfrm>
            <a:off x="220800" y="735950"/>
            <a:ext cx="8702400" cy="962700"/>
          </a:xfrm>
          <a:prstGeom prst="rect">
            <a:avLst/>
          </a:prstGeom>
          <a:solidFill>
            <a:schemeClr val="l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rgbClr val="000000"/>
                </a:solidFill>
                <a:latin typeface="Comic Sans MS"/>
                <a:ea typeface="Comic Sans MS"/>
                <a:cs typeface="Comic Sans MS"/>
                <a:sym typeface="Comic Sans MS"/>
              </a:rPr>
              <a:t>Many people now marry, divorce and remarry, sometimes multiple times. Some people suggest this is evidence of the decline in the importance of marriage. However, others argue that these people are not rejecting marriage as such, but the partner they are with. </a:t>
            </a:r>
            <a:endParaRPr sz="1000" b="0" i="0" u="none" strike="noStrike" cap="none">
              <a:solidFill>
                <a:srgbClr val="00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rgbClr val="000000"/>
                </a:solidFill>
                <a:latin typeface="Comic Sans MS"/>
                <a:ea typeface="Comic Sans MS"/>
                <a:cs typeface="Comic Sans MS"/>
                <a:sym typeface="Comic Sans MS"/>
              </a:rPr>
              <a:t>‘Serial Monogamy’ is the term used to describe people who marry more than once. Over 30% of marriages in 2019 were remarriages.</a:t>
            </a:r>
            <a:endParaRPr sz="1000" b="0" i="0" u="none" strike="noStrike" cap="none">
              <a:solidFill>
                <a:srgbClr val="00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Comic Sans MS"/>
              <a:ea typeface="Comic Sans MS"/>
              <a:cs typeface="Comic Sans MS"/>
              <a:sym typeface="Comic Sans MS"/>
            </a:endParaRPr>
          </a:p>
        </p:txBody>
      </p:sp>
      <p:sp>
        <p:nvSpPr>
          <p:cNvPr id="121" name="Google Shape;121;p11"/>
          <p:cNvSpPr/>
          <p:nvPr/>
        </p:nvSpPr>
        <p:spPr>
          <a:xfrm>
            <a:off x="1780650" y="1852875"/>
            <a:ext cx="5582700" cy="457500"/>
          </a:xfrm>
          <a:prstGeom prst="rect">
            <a:avLst/>
          </a:prstGeom>
          <a:solidFill>
            <a:srgbClr val="EAD1DC"/>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GB" sz="1500" b="1" i="0" u="sng" strike="noStrike" cap="none">
                <a:solidFill>
                  <a:srgbClr val="000000"/>
                </a:solidFill>
                <a:latin typeface="Comic Sans MS"/>
                <a:ea typeface="Comic Sans MS"/>
                <a:cs typeface="Comic Sans MS"/>
                <a:sym typeface="Comic Sans MS"/>
              </a:rPr>
              <a:t>Marriage </a:t>
            </a:r>
            <a:endParaRPr sz="1500" b="1" i="0" u="sng" strike="noStrike" cap="none">
              <a:solidFill>
                <a:srgbClr val="000000"/>
              </a:solidFill>
              <a:latin typeface="Comic Sans MS"/>
              <a:ea typeface="Comic Sans MS"/>
              <a:cs typeface="Comic Sans MS"/>
              <a:sym typeface="Comic Sans MS"/>
            </a:endParaRPr>
          </a:p>
        </p:txBody>
      </p:sp>
      <p:sp>
        <p:nvSpPr>
          <p:cNvPr id="122" name="Google Shape;122;p11"/>
          <p:cNvSpPr/>
          <p:nvPr/>
        </p:nvSpPr>
        <p:spPr>
          <a:xfrm>
            <a:off x="220800" y="2464600"/>
            <a:ext cx="8702400" cy="720600"/>
          </a:xfrm>
          <a:prstGeom prst="rect">
            <a:avLst/>
          </a:prstGeom>
          <a:solidFill>
            <a:schemeClr val="l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rgbClr val="000000"/>
                </a:solidFill>
                <a:latin typeface="Comic Sans MS"/>
                <a:ea typeface="Comic Sans MS"/>
                <a:cs typeface="Comic Sans MS"/>
                <a:sym typeface="Comic Sans MS"/>
              </a:rPr>
              <a:t>With the increase in divorce rates, it would be fair to assume that the number of marriages must have increased over time. However, official statistics show that the overall number of marriages is actually decreasing. People are also choosing to marry later in life. The average age of marriage for a women in 1971 was 22, however in 2019 it was 30. </a:t>
            </a:r>
            <a:endParaRPr sz="1000" b="0" i="0" u="none" strike="noStrike" cap="none">
              <a:solidFill>
                <a:srgbClr val="00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Comic Sans MS"/>
              <a:ea typeface="Comic Sans MS"/>
              <a:cs typeface="Comic Sans MS"/>
              <a:sym typeface="Comic Sans MS"/>
            </a:endParaRPr>
          </a:p>
        </p:txBody>
      </p:sp>
      <p:graphicFrame>
        <p:nvGraphicFramePr>
          <p:cNvPr id="123" name="Google Shape;123;p11"/>
          <p:cNvGraphicFramePr/>
          <p:nvPr/>
        </p:nvGraphicFramePr>
        <p:xfrm>
          <a:off x="220800" y="3277850"/>
          <a:ext cx="3000000" cy="3000000"/>
        </p:xfrm>
        <a:graphic>
          <a:graphicData uri="http://schemas.openxmlformats.org/drawingml/2006/table">
            <a:tbl>
              <a:tblPr>
                <a:noFill/>
                <a:tableStyleId>{49D75E62-686F-4A95-82C9-344625C946AF}</a:tableStyleId>
              </a:tblPr>
              <a:tblGrid>
                <a:gridCol w="2221425">
                  <a:extLst>
                    <a:ext uri="{9D8B030D-6E8A-4147-A177-3AD203B41FA5}">
                      <a16:colId xmlns:a16="http://schemas.microsoft.com/office/drawing/2014/main" val="20000"/>
                    </a:ext>
                  </a:extLst>
                </a:gridCol>
                <a:gridCol w="6480975">
                  <a:extLst>
                    <a:ext uri="{9D8B030D-6E8A-4147-A177-3AD203B41FA5}">
                      <a16:colId xmlns:a16="http://schemas.microsoft.com/office/drawing/2014/main" val="20001"/>
                    </a:ext>
                  </a:extLst>
                </a:gridCol>
              </a:tblGrid>
              <a:tr h="349325">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Comic Sans MS"/>
                          <a:ea typeface="Comic Sans MS"/>
                          <a:cs typeface="Comic Sans MS"/>
                          <a:sym typeface="Comic Sans MS"/>
                        </a:rPr>
                        <a:t>Reasons for The Decline </a:t>
                      </a:r>
                      <a:endParaRPr sz="1000" u="none" strike="noStrike" cap="none">
                        <a:latin typeface="Comic Sans MS"/>
                        <a:ea typeface="Comic Sans MS"/>
                        <a:cs typeface="Comic Sans MS"/>
                        <a:sym typeface="Comic Sans MS"/>
                      </a:endParaRPr>
                    </a:p>
                  </a:txBody>
                  <a:tcPr marL="91425" marR="91425" marT="91425" marB="91425">
                    <a:solidFill>
                      <a:schemeClr val="lt2"/>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Comic Sans MS"/>
                          <a:ea typeface="Comic Sans MS"/>
                          <a:cs typeface="Comic Sans MS"/>
                          <a:sym typeface="Comic Sans MS"/>
                        </a:rPr>
                        <a:t>Explanation</a:t>
                      </a:r>
                      <a:endParaRPr sz="1000" u="none" strike="noStrike" cap="none">
                        <a:latin typeface="Comic Sans MS"/>
                        <a:ea typeface="Comic Sans MS"/>
                        <a:cs typeface="Comic Sans MS"/>
                        <a:sym typeface="Comic Sans MS"/>
                      </a:endParaRPr>
                    </a:p>
                  </a:txBody>
                  <a:tcPr marL="91425" marR="91425" marT="91425" marB="91425">
                    <a:solidFill>
                      <a:schemeClr val="lt2"/>
                    </a:solidFill>
                  </a:tcPr>
                </a:tc>
                <a:extLst>
                  <a:ext uri="{0D108BD9-81ED-4DB2-BD59-A6C34878D82A}">
                    <a16:rowId xmlns:a16="http://schemas.microsoft.com/office/drawing/2014/main" val="10000"/>
                  </a:ext>
                </a:extLst>
              </a:tr>
              <a:tr h="447100">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Comic Sans MS"/>
                          <a:ea typeface="Comic Sans MS"/>
                          <a:cs typeface="Comic Sans MS"/>
                          <a:sym typeface="Comic Sans MS"/>
                        </a:rPr>
                        <a:t>Education and Employment </a:t>
                      </a:r>
                      <a:endParaRPr sz="1000" u="none" strike="noStrike" cap="none">
                        <a:latin typeface="Comic Sans MS"/>
                        <a:ea typeface="Comic Sans MS"/>
                        <a:cs typeface="Comic Sans MS"/>
                        <a:sym typeface="Comic Sans M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Comic Sans MS"/>
                          <a:ea typeface="Comic Sans MS"/>
                          <a:cs typeface="Comic Sans MS"/>
                          <a:sym typeface="Comic Sans MS"/>
                        </a:rPr>
                        <a:t>Women are now more involved in the workforce and stay in education for longer. Therefore, their priorities have changed from marriage to careers.</a:t>
                      </a:r>
                      <a:endParaRPr sz="1000" u="none" strike="noStrike" cap="none">
                        <a:latin typeface="Comic Sans MS"/>
                        <a:ea typeface="Comic Sans MS"/>
                        <a:cs typeface="Comic Sans MS"/>
                        <a:sym typeface="Comic Sans MS"/>
                      </a:endParaRPr>
                    </a:p>
                  </a:txBody>
                  <a:tcPr marL="91425" marR="91425" marT="91425" marB="91425"/>
                </a:tc>
                <a:extLst>
                  <a:ext uri="{0D108BD9-81ED-4DB2-BD59-A6C34878D82A}">
                    <a16:rowId xmlns:a16="http://schemas.microsoft.com/office/drawing/2014/main" val="10001"/>
                  </a:ext>
                </a:extLst>
              </a:tr>
              <a:tr h="447100">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Comic Sans MS"/>
                          <a:ea typeface="Comic Sans MS"/>
                          <a:cs typeface="Comic Sans MS"/>
                          <a:sym typeface="Comic Sans MS"/>
                        </a:rPr>
                        <a:t>Financial Stability</a:t>
                      </a:r>
                      <a:endParaRPr sz="1000" u="none" strike="noStrike" cap="none">
                        <a:latin typeface="Comic Sans MS"/>
                        <a:ea typeface="Comic Sans MS"/>
                        <a:cs typeface="Comic Sans MS"/>
                        <a:sym typeface="Comic Sans M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Comic Sans MS"/>
                          <a:ea typeface="Comic Sans MS"/>
                          <a:cs typeface="Comic Sans MS"/>
                          <a:sym typeface="Comic Sans MS"/>
                        </a:rPr>
                        <a:t>Due to more women entering the workforce, they are now more financially stable. This means that they do not need to get married for financial reasons.</a:t>
                      </a:r>
                      <a:endParaRPr sz="1000" u="none" strike="noStrike" cap="none">
                        <a:latin typeface="Comic Sans MS"/>
                        <a:ea typeface="Comic Sans MS"/>
                        <a:cs typeface="Comic Sans MS"/>
                        <a:sym typeface="Comic Sans MS"/>
                      </a:endParaRPr>
                    </a:p>
                  </a:txBody>
                  <a:tcPr marL="91425" marR="91425" marT="91425" marB="91425"/>
                </a:tc>
                <a:extLst>
                  <a:ext uri="{0D108BD9-81ED-4DB2-BD59-A6C34878D82A}">
                    <a16:rowId xmlns:a16="http://schemas.microsoft.com/office/drawing/2014/main" val="10002"/>
                  </a:ext>
                </a:extLst>
              </a:tr>
              <a:tr h="447100">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Comic Sans MS"/>
                          <a:ea typeface="Comic Sans MS"/>
                          <a:cs typeface="Comic Sans MS"/>
                          <a:sym typeface="Comic Sans MS"/>
                        </a:rPr>
                        <a:t>Social Attitudes</a:t>
                      </a:r>
                      <a:endParaRPr sz="1000" u="none" strike="noStrike" cap="none">
                        <a:latin typeface="Comic Sans MS"/>
                        <a:ea typeface="Comic Sans MS"/>
                        <a:cs typeface="Comic Sans MS"/>
                        <a:sym typeface="Comic Sans M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Comic Sans MS"/>
                          <a:ea typeface="Comic Sans MS"/>
                          <a:cs typeface="Comic Sans MS"/>
                          <a:sym typeface="Comic Sans MS"/>
                        </a:rPr>
                        <a:t>Social attitudes around unmarried couples and women not getting married have changed. It is now much more accepted by society to remain unmarried.</a:t>
                      </a:r>
                      <a:endParaRPr sz="1000" u="none" strike="noStrike" cap="none">
                        <a:latin typeface="Comic Sans MS"/>
                        <a:ea typeface="Comic Sans MS"/>
                        <a:cs typeface="Comic Sans MS"/>
                        <a:sym typeface="Comic Sans MS"/>
                      </a:endParaRPr>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0"/>
          <p:cNvSpPr/>
          <p:nvPr/>
        </p:nvSpPr>
        <p:spPr>
          <a:xfrm>
            <a:off x="1780650" y="124225"/>
            <a:ext cx="5582700" cy="457500"/>
          </a:xfrm>
          <a:prstGeom prst="rect">
            <a:avLst/>
          </a:prstGeom>
          <a:solidFill>
            <a:srgbClr val="EAD1DC"/>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1" i="0" u="sng" strike="noStrike" cap="none">
              <a:solidFill>
                <a:srgbClr val="00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1500"/>
              <a:buFont typeface="Arial"/>
              <a:buNone/>
            </a:pPr>
            <a:r>
              <a:rPr lang="en-GB" sz="1500" b="1" i="0" u="sng" strike="noStrike" cap="none">
                <a:solidFill>
                  <a:srgbClr val="000000"/>
                </a:solidFill>
                <a:latin typeface="Comic Sans MS"/>
                <a:ea typeface="Comic Sans MS"/>
                <a:cs typeface="Comic Sans MS"/>
                <a:sym typeface="Comic Sans MS"/>
              </a:rPr>
              <a:t>Divorce</a:t>
            </a:r>
            <a:endParaRPr sz="1500" b="1" i="0" u="sng"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500"/>
              <a:buFont typeface="Arial"/>
              <a:buNone/>
            </a:pPr>
            <a:endParaRPr sz="1500" b="1" i="0" u="sng" strike="noStrike" cap="none">
              <a:solidFill>
                <a:srgbClr val="000000"/>
              </a:solidFill>
              <a:latin typeface="Comic Sans MS"/>
              <a:ea typeface="Comic Sans MS"/>
              <a:cs typeface="Comic Sans MS"/>
              <a:sym typeface="Comic Sans MS"/>
            </a:endParaRPr>
          </a:p>
        </p:txBody>
      </p:sp>
      <p:sp>
        <p:nvSpPr>
          <p:cNvPr id="129" name="Google Shape;129;p10"/>
          <p:cNvSpPr/>
          <p:nvPr/>
        </p:nvSpPr>
        <p:spPr>
          <a:xfrm>
            <a:off x="220800" y="735950"/>
            <a:ext cx="8702400" cy="603000"/>
          </a:xfrm>
          <a:prstGeom prst="rect">
            <a:avLst/>
          </a:prstGeom>
          <a:solidFill>
            <a:schemeClr val="l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omic Sans MS"/>
                <a:ea typeface="Comic Sans MS"/>
                <a:cs typeface="Comic Sans MS"/>
                <a:sym typeface="Comic Sans MS"/>
              </a:rPr>
              <a:t>There is a rising divorce rate, roughly half of all marriages that occur in 2022 will result in divorce by 2025. </a:t>
            </a:r>
            <a:endParaRPr sz="1200" b="0" i="0" u="none" strike="noStrike" cap="none">
              <a:solidFill>
                <a:srgbClr val="000000"/>
              </a:solidFill>
              <a:latin typeface="Comic Sans MS"/>
              <a:ea typeface="Comic Sans MS"/>
              <a:cs typeface="Comic Sans MS"/>
              <a:sym typeface="Comic Sans MS"/>
            </a:endParaRPr>
          </a:p>
        </p:txBody>
      </p:sp>
      <p:graphicFrame>
        <p:nvGraphicFramePr>
          <p:cNvPr id="130" name="Google Shape;130;p10"/>
          <p:cNvGraphicFramePr/>
          <p:nvPr/>
        </p:nvGraphicFramePr>
        <p:xfrm>
          <a:off x="220800" y="1480425"/>
          <a:ext cx="3000000" cy="3000000"/>
        </p:xfrm>
        <a:graphic>
          <a:graphicData uri="http://schemas.openxmlformats.org/drawingml/2006/table">
            <a:tbl>
              <a:tblPr>
                <a:noFill/>
                <a:tableStyleId>{49D75E62-686F-4A95-82C9-344625C946AF}</a:tableStyleId>
              </a:tblPr>
              <a:tblGrid>
                <a:gridCol w="2017375">
                  <a:extLst>
                    <a:ext uri="{9D8B030D-6E8A-4147-A177-3AD203B41FA5}">
                      <a16:colId xmlns:a16="http://schemas.microsoft.com/office/drawing/2014/main" val="20000"/>
                    </a:ext>
                  </a:extLst>
                </a:gridCol>
                <a:gridCol w="6685025">
                  <a:extLst>
                    <a:ext uri="{9D8B030D-6E8A-4147-A177-3AD203B41FA5}">
                      <a16:colId xmlns:a16="http://schemas.microsoft.com/office/drawing/2014/main" val="20001"/>
                    </a:ext>
                  </a:extLst>
                </a:gridCol>
              </a:tblGrid>
              <a:tr h="393750">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omic Sans MS"/>
                          <a:ea typeface="Comic Sans MS"/>
                          <a:cs typeface="Comic Sans MS"/>
                          <a:sym typeface="Comic Sans MS"/>
                        </a:rPr>
                        <a:t>Divorce</a:t>
                      </a:r>
                      <a:endParaRPr sz="1200" u="none" strike="noStrike" cap="none">
                        <a:latin typeface="Comic Sans MS"/>
                        <a:ea typeface="Comic Sans MS"/>
                        <a:cs typeface="Comic Sans MS"/>
                        <a:sym typeface="Comic Sans M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omic Sans MS"/>
                          <a:ea typeface="Comic Sans MS"/>
                          <a:cs typeface="Comic Sans MS"/>
                          <a:sym typeface="Comic Sans MS"/>
                        </a:rPr>
                        <a:t>The legal termination of a marriage.</a:t>
                      </a:r>
                      <a:endParaRPr sz="1200" u="none" strike="noStrike" cap="none">
                        <a:latin typeface="Comic Sans MS"/>
                        <a:ea typeface="Comic Sans MS"/>
                        <a:cs typeface="Comic Sans MS"/>
                        <a:sym typeface="Comic Sans MS"/>
                      </a:endParaRPr>
                    </a:p>
                  </a:txBody>
                  <a:tcPr marL="91425" marR="91425" marT="91425" marB="91425"/>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omic Sans MS"/>
                          <a:ea typeface="Comic Sans MS"/>
                          <a:cs typeface="Comic Sans MS"/>
                          <a:sym typeface="Comic Sans MS"/>
                        </a:rPr>
                        <a:t>Separation</a:t>
                      </a:r>
                      <a:endParaRPr sz="1200" u="none" strike="noStrike" cap="none">
                        <a:latin typeface="Comic Sans MS"/>
                        <a:ea typeface="Comic Sans MS"/>
                        <a:cs typeface="Comic Sans MS"/>
                        <a:sym typeface="Comic Sans M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omic Sans MS"/>
                          <a:ea typeface="Comic Sans MS"/>
                          <a:cs typeface="Comic Sans MS"/>
                          <a:sym typeface="Comic Sans MS"/>
                        </a:rPr>
                        <a:t>When spouses stop living together without being divorced.</a:t>
                      </a:r>
                      <a:endParaRPr sz="1200" u="none" strike="noStrike" cap="none">
                        <a:latin typeface="Comic Sans MS"/>
                        <a:ea typeface="Comic Sans MS"/>
                        <a:cs typeface="Comic Sans MS"/>
                        <a:sym typeface="Comic Sans MS"/>
                      </a:endParaRPr>
                    </a:p>
                  </a:txBody>
                  <a:tcPr marL="91425" marR="91425" marT="91425" marB="91425"/>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omic Sans MS"/>
                          <a:ea typeface="Comic Sans MS"/>
                          <a:cs typeface="Comic Sans MS"/>
                          <a:sym typeface="Comic Sans MS"/>
                        </a:rPr>
                        <a:t>Empty-Shell Marriage</a:t>
                      </a:r>
                      <a:endParaRPr sz="1200" u="none" strike="noStrike" cap="none">
                        <a:latin typeface="Comic Sans MS"/>
                        <a:ea typeface="Comic Sans MS"/>
                        <a:cs typeface="Comic Sans MS"/>
                        <a:sym typeface="Comic Sans M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omic Sans MS"/>
                          <a:ea typeface="Comic Sans MS"/>
                          <a:cs typeface="Comic Sans MS"/>
                          <a:sym typeface="Comic Sans MS"/>
                        </a:rPr>
                        <a:t>Marriage in which the couple continue to live together even though the marriage has broken down.</a:t>
                      </a:r>
                      <a:endParaRPr sz="1200" u="none" strike="noStrike" cap="none">
                        <a:latin typeface="Comic Sans MS"/>
                        <a:ea typeface="Comic Sans MS"/>
                        <a:cs typeface="Comic Sans MS"/>
                        <a:sym typeface="Comic Sans MS"/>
                      </a:endParaRPr>
                    </a:p>
                  </a:txBody>
                  <a:tcPr marL="91425" marR="91425" marT="91425" marB="91425"/>
                </a:tc>
                <a:extLst>
                  <a:ext uri="{0D108BD9-81ED-4DB2-BD59-A6C34878D82A}">
                    <a16:rowId xmlns:a16="http://schemas.microsoft.com/office/drawing/2014/main" val="10002"/>
                  </a:ext>
                </a:extLst>
              </a:tr>
            </a:tbl>
          </a:graphicData>
        </a:graphic>
      </p:graphicFrame>
      <p:sp>
        <p:nvSpPr>
          <p:cNvPr id="131" name="Google Shape;131;p10"/>
          <p:cNvSpPr/>
          <p:nvPr/>
        </p:nvSpPr>
        <p:spPr>
          <a:xfrm>
            <a:off x="220800" y="2945250"/>
            <a:ext cx="8702400" cy="2028600"/>
          </a:xfrm>
          <a:prstGeom prst="rect">
            <a:avLst/>
          </a:prstGeom>
          <a:solidFill>
            <a:schemeClr val="l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omic Sans MS"/>
                <a:ea typeface="Comic Sans MS"/>
                <a:cs typeface="Comic Sans MS"/>
                <a:sym typeface="Comic Sans MS"/>
              </a:rPr>
              <a:t>According to the Office of National Statistics:</a:t>
            </a:r>
            <a:endParaRPr sz="1200" b="0" i="0" u="none" strike="noStrike" cap="none">
              <a:solidFill>
                <a:srgbClr val="000000"/>
              </a:solidFill>
              <a:latin typeface="Comic Sans MS"/>
              <a:ea typeface="Comic Sans MS"/>
              <a:cs typeface="Comic Sans MS"/>
              <a:sym typeface="Comic Sans MS"/>
            </a:endParaRPr>
          </a:p>
          <a:p>
            <a:pPr marL="457200" marR="0" lvl="0" indent="-304800" algn="l" rtl="0">
              <a:lnSpc>
                <a:spcPct val="100000"/>
              </a:lnSpc>
              <a:spcBef>
                <a:spcPts val="0"/>
              </a:spcBef>
              <a:spcAft>
                <a:spcPts val="0"/>
              </a:spcAft>
              <a:buClr>
                <a:srgbClr val="000000"/>
              </a:buClr>
              <a:buSzPts val="1200"/>
              <a:buFont typeface="Comic Sans MS"/>
              <a:buChar char="➔"/>
            </a:pPr>
            <a:r>
              <a:rPr lang="en-GB" sz="1200" b="0" i="0" u="none" strike="noStrike" cap="none">
                <a:solidFill>
                  <a:srgbClr val="000000"/>
                </a:solidFill>
                <a:latin typeface="Comic Sans MS"/>
                <a:ea typeface="Comic Sans MS"/>
                <a:cs typeface="Comic Sans MS"/>
                <a:sym typeface="Comic Sans MS"/>
              </a:rPr>
              <a:t>There were 107,599 divorces of opposite sex couples in 2019</a:t>
            </a:r>
            <a:endParaRPr sz="1200" b="0" i="0" u="none" strike="noStrike" cap="none">
              <a:solidFill>
                <a:srgbClr val="000000"/>
              </a:solidFill>
              <a:latin typeface="Comic Sans MS"/>
              <a:ea typeface="Comic Sans MS"/>
              <a:cs typeface="Comic Sans MS"/>
              <a:sym typeface="Comic Sans MS"/>
            </a:endParaRPr>
          </a:p>
          <a:p>
            <a:pPr marL="457200" marR="0" lvl="0" indent="-304800" algn="l" rtl="0">
              <a:lnSpc>
                <a:spcPct val="100000"/>
              </a:lnSpc>
              <a:spcBef>
                <a:spcPts val="0"/>
              </a:spcBef>
              <a:spcAft>
                <a:spcPts val="0"/>
              </a:spcAft>
              <a:buClr>
                <a:srgbClr val="000000"/>
              </a:buClr>
              <a:buSzPts val="1200"/>
              <a:buFont typeface="Comic Sans MS"/>
              <a:buChar char="➔"/>
            </a:pPr>
            <a:r>
              <a:rPr lang="en-GB" sz="1200" b="0" i="0" u="none" strike="noStrike" cap="none">
                <a:solidFill>
                  <a:srgbClr val="000000"/>
                </a:solidFill>
                <a:latin typeface="Comic Sans MS"/>
                <a:ea typeface="Comic Sans MS"/>
                <a:cs typeface="Comic Sans MS"/>
                <a:sym typeface="Comic Sans MS"/>
              </a:rPr>
              <a:t>There were 822 divorces among same-sex couples in 2019. </a:t>
            </a:r>
            <a:endParaRPr sz="1200" b="0" i="0" u="none" strike="noStrike" cap="none">
              <a:solidFill>
                <a:srgbClr val="000000"/>
              </a:solidFill>
              <a:latin typeface="Comic Sans MS"/>
              <a:ea typeface="Comic Sans MS"/>
              <a:cs typeface="Comic Sans MS"/>
              <a:sym typeface="Comic Sans MS"/>
            </a:endParaRPr>
          </a:p>
          <a:p>
            <a:pPr marL="457200" marR="0" lvl="0" indent="-304800" algn="l" rtl="0">
              <a:lnSpc>
                <a:spcPct val="100000"/>
              </a:lnSpc>
              <a:spcBef>
                <a:spcPts val="0"/>
              </a:spcBef>
              <a:spcAft>
                <a:spcPts val="0"/>
              </a:spcAft>
              <a:buClr>
                <a:srgbClr val="000000"/>
              </a:buClr>
              <a:buSzPts val="1200"/>
              <a:buFont typeface="Comic Sans MS"/>
              <a:buChar char="➔"/>
            </a:pPr>
            <a:r>
              <a:rPr lang="en-GB" sz="1200" b="0" i="0" u="none" strike="noStrike" cap="none">
                <a:solidFill>
                  <a:srgbClr val="000000"/>
                </a:solidFill>
                <a:latin typeface="Comic Sans MS"/>
                <a:ea typeface="Comic Sans MS"/>
                <a:cs typeface="Comic Sans MS"/>
                <a:sym typeface="Comic Sans MS"/>
              </a:rPr>
              <a:t>In 2019, the average duration of marriage at the time of divorce was 12.3 years for opposite sex couples. </a:t>
            </a:r>
            <a:endParaRPr sz="12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omic Sans MS"/>
                <a:ea typeface="Comic Sans MS"/>
                <a:cs typeface="Comic Sans MS"/>
                <a:sym typeface="Comic Sans MS"/>
              </a:rPr>
              <a:t>However, while the number of divorces increased in 2019, there has been an overall downward trend since the most recent peak in 2003:</a:t>
            </a:r>
            <a:endParaRPr sz="1200" b="0" i="0" u="none" strike="noStrike" cap="none">
              <a:solidFill>
                <a:srgbClr val="000000"/>
              </a:solidFill>
              <a:latin typeface="Comic Sans MS"/>
              <a:ea typeface="Comic Sans MS"/>
              <a:cs typeface="Comic Sans MS"/>
              <a:sym typeface="Comic Sans MS"/>
            </a:endParaRPr>
          </a:p>
          <a:p>
            <a:pPr marL="457200" marR="0" lvl="0" indent="-304800" algn="l" rtl="0">
              <a:lnSpc>
                <a:spcPct val="100000"/>
              </a:lnSpc>
              <a:spcBef>
                <a:spcPts val="0"/>
              </a:spcBef>
              <a:spcAft>
                <a:spcPts val="0"/>
              </a:spcAft>
              <a:buClr>
                <a:srgbClr val="000000"/>
              </a:buClr>
              <a:buSzPts val="1200"/>
              <a:buFont typeface="Comic Sans MS"/>
              <a:buChar char="➔"/>
            </a:pPr>
            <a:r>
              <a:rPr lang="en-GB" sz="1200" b="0" i="0" u="none" strike="noStrike" cap="none">
                <a:solidFill>
                  <a:srgbClr val="000000"/>
                </a:solidFill>
                <a:latin typeface="Comic Sans MS"/>
                <a:ea typeface="Comic Sans MS"/>
                <a:cs typeface="Comic Sans MS"/>
                <a:sym typeface="Comic Sans MS"/>
              </a:rPr>
              <a:t>Fewer people are getting married in the first place. </a:t>
            </a:r>
            <a:endParaRPr sz="1200" b="0" i="0" u="none" strike="noStrike" cap="none">
              <a:solidFill>
                <a:srgbClr val="000000"/>
              </a:solidFill>
              <a:latin typeface="Comic Sans MS"/>
              <a:ea typeface="Comic Sans MS"/>
              <a:cs typeface="Comic Sans MS"/>
              <a:sym typeface="Comic Sans MS"/>
            </a:endParaRPr>
          </a:p>
          <a:p>
            <a:pPr marL="457200" marR="0" lvl="0" indent="-304800" algn="l" rtl="0">
              <a:lnSpc>
                <a:spcPct val="100000"/>
              </a:lnSpc>
              <a:spcBef>
                <a:spcPts val="0"/>
              </a:spcBef>
              <a:spcAft>
                <a:spcPts val="0"/>
              </a:spcAft>
              <a:buClr>
                <a:srgbClr val="000000"/>
              </a:buClr>
              <a:buSzPts val="1200"/>
              <a:buFont typeface="Comic Sans MS"/>
              <a:buChar char="➔"/>
            </a:pPr>
            <a:r>
              <a:rPr lang="en-GB" sz="1200" b="0" i="0" u="none" strike="noStrike" cap="none">
                <a:solidFill>
                  <a:srgbClr val="000000"/>
                </a:solidFill>
                <a:latin typeface="Comic Sans MS"/>
                <a:ea typeface="Comic Sans MS"/>
                <a:cs typeface="Comic Sans MS"/>
                <a:sym typeface="Comic Sans MS"/>
              </a:rPr>
              <a:t>Increasing house prices mean people stay together for economic reasons. </a:t>
            </a:r>
            <a:endParaRPr sz="1200" b="0" i="0" u="none" strike="noStrike" cap="none">
              <a:solidFill>
                <a:srgbClr val="000000"/>
              </a:solidFill>
              <a:latin typeface="Comic Sans MS"/>
              <a:ea typeface="Comic Sans MS"/>
              <a:cs typeface="Comic Sans MS"/>
              <a:sym typeface="Comic Sans MS"/>
            </a:endParaRPr>
          </a:p>
          <a:p>
            <a:pPr marL="457200" marR="0" lvl="0" indent="-304800" algn="l" rtl="0">
              <a:lnSpc>
                <a:spcPct val="100000"/>
              </a:lnSpc>
              <a:spcBef>
                <a:spcPts val="0"/>
              </a:spcBef>
              <a:spcAft>
                <a:spcPts val="0"/>
              </a:spcAft>
              <a:buClr>
                <a:srgbClr val="000000"/>
              </a:buClr>
              <a:buSzPts val="1200"/>
              <a:buFont typeface="Comic Sans MS"/>
              <a:buChar char="➔"/>
            </a:pPr>
            <a:r>
              <a:rPr lang="en-GB" sz="1200" b="0" i="0" u="none" strike="noStrike" cap="none">
                <a:solidFill>
                  <a:srgbClr val="000000"/>
                </a:solidFill>
                <a:latin typeface="Comic Sans MS"/>
                <a:ea typeface="Comic Sans MS"/>
                <a:cs typeface="Comic Sans MS"/>
                <a:sym typeface="Comic Sans MS"/>
              </a:rPr>
              <a:t>An increase in immigration- immigrants are less likely to get divorced</a:t>
            </a:r>
            <a:endParaRPr sz="1200" b="0" i="0" u="none" strike="noStrike" cap="none">
              <a:solidFill>
                <a:srgbClr val="000000"/>
              </a:solidFill>
              <a:latin typeface="Comic Sans MS"/>
              <a:ea typeface="Comic Sans MS"/>
              <a:cs typeface="Comic Sans MS"/>
              <a:sym typeface="Comic Sans M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2"/>
          <p:cNvSpPr/>
          <p:nvPr/>
        </p:nvSpPr>
        <p:spPr>
          <a:xfrm>
            <a:off x="1780650" y="124225"/>
            <a:ext cx="5582700" cy="457500"/>
          </a:xfrm>
          <a:prstGeom prst="rect">
            <a:avLst/>
          </a:prstGeom>
          <a:solidFill>
            <a:srgbClr val="EAD1DC"/>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GB" sz="1500" b="1" i="0" u="sng" strike="noStrike" cap="none">
                <a:solidFill>
                  <a:srgbClr val="000000"/>
                </a:solidFill>
                <a:latin typeface="Comic Sans MS"/>
                <a:ea typeface="Comic Sans MS"/>
                <a:cs typeface="Comic Sans MS"/>
                <a:sym typeface="Comic Sans MS"/>
              </a:rPr>
              <a:t>Cohabitation</a:t>
            </a:r>
            <a:endParaRPr sz="1500" b="1" i="0" u="sng" strike="noStrike" cap="none">
              <a:solidFill>
                <a:srgbClr val="000000"/>
              </a:solidFill>
              <a:latin typeface="Comic Sans MS"/>
              <a:ea typeface="Comic Sans MS"/>
              <a:cs typeface="Comic Sans MS"/>
              <a:sym typeface="Comic Sans MS"/>
            </a:endParaRPr>
          </a:p>
        </p:txBody>
      </p:sp>
      <p:sp>
        <p:nvSpPr>
          <p:cNvPr id="137" name="Google Shape;137;p12"/>
          <p:cNvSpPr/>
          <p:nvPr/>
        </p:nvSpPr>
        <p:spPr>
          <a:xfrm>
            <a:off x="220800" y="735950"/>
            <a:ext cx="8702400" cy="1715700"/>
          </a:xfrm>
          <a:prstGeom prst="rect">
            <a:avLst/>
          </a:prstGeom>
          <a:solidFill>
            <a:schemeClr val="l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omic Sans MS"/>
                <a:ea typeface="Comic Sans MS"/>
                <a:cs typeface="Comic Sans MS"/>
                <a:sym typeface="Comic Sans MS"/>
              </a:rPr>
              <a:t>Cohabitation involves an unmarried couple in a sexual relationship living together. While the number of marriages is falling, the number of couples cohabiting continues to increase and is the fastest growing family type in the UK. </a:t>
            </a:r>
            <a:endParaRPr sz="1200" b="0" i="0" u="none" strike="noStrike" cap="none">
              <a:solidFill>
                <a:srgbClr val="00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omic Sans MS"/>
                <a:ea typeface="Comic Sans MS"/>
                <a:cs typeface="Comic Sans MS"/>
                <a:sym typeface="Comic Sans MS"/>
              </a:rPr>
              <a:t>There are over two million cohabiting couples in Britain. About a quarter of all unmarried adult under 60 are now cohabiting- double the number in 1986. </a:t>
            </a:r>
            <a:endParaRPr sz="1200" b="0" i="0" u="none" strike="noStrike" cap="none">
              <a:solidFill>
                <a:srgbClr val="00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1200"/>
              <a:buFont typeface="Arial"/>
              <a:buNone/>
            </a:pPr>
            <a:endParaRPr sz="1200">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1200"/>
              <a:buFont typeface="Arial"/>
              <a:buNone/>
            </a:pPr>
            <a:r>
              <a:rPr lang="en-GB" sz="1200">
                <a:latin typeface="Comic Sans MS"/>
                <a:ea typeface="Comic Sans MS"/>
                <a:cs typeface="Comic Sans MS"/>
                <a:sym typeface="Comic Sans MS"/>
              </a:rPr>
              <a:t>For some, cohabitation is a </a:t>
            </a:r>
            <a:r>
              <a:rPr lang="en-GB" sz="1200" b="1">
                <a:latin typeface="Comic Sans MS"/>
                <a:ea typeface="Comic Sans MS"/>
                <a:cs typeface="Comic Sans MS"/>
                <a:sym typeface="Comic Sans MS"/>
              </a:rPr>
              <a:t>trial marriage. </a:t>
            </a:r>
            <a:r>
              <a:rPr lang="en-GB" sz="1200">
                <a:latin typeface="Comic Sans MS"/>
                <a:ea typeface="Comic Sans MS"/>
                <a:cs typeface="Comic Sans MS"/>
                <a:sym typeface="Comic Sans MS"/>
              </a:rPr>
              <a:t>For example, during times of global recession a couple may live together to save up to get married. </a:t>
            </a:r>
            <a:endParaRPr sz="1200">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omic Sans MS"/>
              <a:ea typeface="Comic Sans MS"/>
              <a:cs typeface="Comic Sans MS"/>
              <a:sym typeface="Comic Sans MS"/>
            </a:endParaRPr>
          </a:p>
        </p:txBody>
      </p:sp>
      <p:graphicFrame>
        <p:nvGraphicFramePr>
          <p:cNvPr id="138" name="Google Shape;138;p12"/>
          <p:cNvGraphicFramePr/>
          <p:nvPr/>
        </p:nvGraphicFramePr>
        <p:xfrm>
          <a:off x="220800" y="2605865"/>
          <a:ext cx="3000000" cy="3000000"/>
        </p:xfrm>
        <a:graphic>
          <a:graphicData uri="http://schemas.openxmlformats.org/drawingml/2006/table">
            <a:tbl>
              <a:tblPr>
                <a:noFill/>
                <a:tableStyleId>{49D75E62-686F-4A95-82C9-344625C946AF}</a:tableStyleId>
              </a:tblPr>
              <a:tblGrid>
                <a:gridCol w="2221425">
                  <a:extLst>
                    <a:ext uri="{9D8B030D-6E8A-4147-A177-3AD203B41FA5}">
                      <a16:colId xmlns:a16="http://schemas.microsoft.com/office/drawing/2014/main" val="20000"/>
                    </a:ext>
                  </a:extLst>
                </a:gridCol>
                <a:gridCol w="6480975">
                  <a:extLst>
                    <a:ext uri="{9D8B030D-6E8A-4147-A177-3AD203B41FA5}">
                      <a16:colId xmlns:a16="http://schemas.microsoft.com/office/drawing/2014/main" val="20001"/>
                    </a:ext>
                  </a:extLst>
                </a:gridCol>
              </a:tblGrid>
              <a:tr h="455700">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omic Sans MS"/>
                          <a:ea typeface="Comic Sans MS"/>
                          <a:cs typeface="Comic Sans MS"/>
                          <a:sym typeface="Comic Sans MS"/>
                        </a:rPr>
                        <a:t>Reasons for The Increase</a:t>
                      </a:r>
                      <a:endParaRPr sz="1200" u="none" strike="noStrike" cap="none">
                        <a:latin typeface="Comic Sans MS"/>
                        <a:ea typeface="Comic Sans MS"/>
                        <a:cs typeface="Comic Sans MS"/>
                        <a:sym typeface="Comic Sans MS"/>
                      </a:endParaRPr>
                    </a:p>
                  </a:txBody>
                  <a:tcPr marL="91425" marR="91425" marT="91425" marB="91425">
                    <a:solidFill>
                      <a:schemeClr val="lt2"/>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omic Sans MS"/>
                          <a:ea typeface="Comic Sans MS"/>
                          <a:cs typeface="Comic Sans MS"/>
                          <a:sym typeface="Comic Sans MS"/>
                        </a:rPr>
                        <a:t>Explanation</a:t>
                      </a:r>
                      <a:endParaRPr sz="1200" u="none" strike="noStrike" cap="none">
                        <a:latin typeface="Comic Sans MS"/>
                        <a:ea typeface="Comic Sans MS"/>
                        <a:cs typeface="Comic Sans MS"/>
                        <a:sym typeface="Comic Sans MS"/>
                      </a:endParaRPr>
                    </a:p>
                  </a:txBody>
                  <a:tcPr marL="91425" marR="91425" marT="91425" marB="91425">
                    <a:solidFill>
                      <a:schemeClr val="lt2"/>
                    </a:solidFill>
                  </a:tcPr>
                </a:tc>
                <a:extLst>
                  <a:ext uri="{0D108BD9-81ED-4DB2-BD59-A6C34878D82A}">
                    <a16:rowId xmlns:a16="http://schemas.microsoft.com/office/drawing/2014/main" val="10000"/>
                  </a:ext>
                </a:extLst>
              </a:tr>
              <a:tr h="619725">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omic Sans MS"/>
                          <a:ea typeface="Comic Sans MS"/>
                          <a:cs typeface="Comic Sans MS"/>
                          <a:sym typeface="Comic Sans MS"/>
                        </a:rPr>
                        <a:t>Changing Views</a:t>
                      </a:r>
                      <a:endParaRPr sz="1200" u="none" strike="noStrike" cap="none">
                        <a:latin typeface="Comic Sans MS"/>
                        <a:ea typeface="Comic Sans MS"/>
                        <a:cs typeface="Comic Sans MS"/>
                        <a:sym typeface="Comic Sans M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omic Sans MS"/>
                          <a:ea typeface="Comic Sans MS"/>
                          <a:cs typeface="Comic Sans MS"/>
                          <a:sym typeface="Comic Sans MS"/>
                        </a:rPr>
                        <a:t>Society’s opinions around cohabitation have changed, the increase rate of cohabitation reflects society’s changing views around sex outside of marriage.</a:t>
                      </a:r>
                      <a:endParaRPr sz="1200" u="none" strike="noStrike" cap="none">
                        <a:latin typeface="Comic Sans MS"/>
                        <a:ea typeface="Comic Sans MS"/>
                        <a:cs typeface="Comic Sans MS"/>
                        <a:sym typeface="Comic Sans MS"/>
                      </a:endParaRPr>
                    </a:p>
                  </a:txBody>
                  <a:tcPr marL="91425" marR="91425" marT="91425" marB="91425"/>
                </a:tc>
                <a:extLst>
                  <a:ext uri="{0D108BD9-81ED-4DB2-BD59-A6C34878D82A}">
                    <a16:rowId xmlns:a16="http://schemas.microsoft.com/office/drawing/2014/main" val="10001"/>
                  </a:ext>
                </a:extLst>
              </a:tr>
              <a:tr h="619725">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omic Sans MS"/>
                          <a:ea typeface="Comic Sans MS"/>
                          <a:cs typeface="Comic Sans MS"/>
                          <a:sym typeface="Comic Sans MS"/>
                        </a:rPr>
                        <a:t>Secularisation</a:t>
                      </a:r>
                      <a:endParaRPr sz="1200" u="none" strike="noStrike" cap="none">
                        <a:latin typeface="Comic Sans MS"/>
                        <a:ea typeface="Comic Sans MS"/>
                        <a:cs typeface="Comic Sans MS"/>
                        <a:sym typeface="Comic Sans M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omic Sans MS"/>
                          <a:ea typeface="Comic Sans MS"/>
                          <a:cs typeface="Comic Sans MS"/>
                          <a:sym typeface="Comic Sans MS"/>
                        </a:rPr>
                        <a:t>Young people with no religion are more likely to cohabit than those with a religion. The declining influence of religion has removed barriers to cohabitation.</a:t>
                      </a:r>
                      <a:endParaRPr sz="1200" u="none" strike="noStrike" cap="none">
                        <a:latin typeface="Comic Sans MS"/>
                        <a:ea typeface="Comic Sans MS"/>
                        <a:cs typeface="Comic Sans MS"/>
                        <a:sym typeface="Comic Sans MS"/>
                      </a:endParaRPr>
                    </a:p>
                  </a:txBody>
                  <a:tcPr marL="91425" marR="91425" marT="91425" marB="91425"/>
                </a:tc>
                <a:extLst>
                  <a:ext uri="{0D108BD9-81ED-4DB2-BD59-A6C34878D82A}">
                    <a16:rowId xmlns:a16="http://schemas.microsoft.com/office/drawing/2014/main" val="10002"/>
                  </a:ext>
                </a:extLst>
              </a:tr>
              <a:tr h="619725">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omic Sans MS"/>
                          <a:ea typeface="Comic Sans MS"/>
                          <a:cs typeface="Comic Sans MS"/>
                          <a:sym typeface="Comic Sans MS"/>
                        </a:rPr>
                        <a:t>Women’s Employment </a:t>
                      </a:r>
                      <a:endParaRPr sz="1200" u="none" strike="noStrike" cap="none">
                        <a:latin typeface="Comic Sans MS"/>
                        <a:ea typeface="Comic Sans MS"/>
                        <a:cs typeface="Comic Sans MS"/>
                        <a:sym typeface="Comic Sans M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omic Sans MS"/>
                          <a:ea typeface="Comic Sans MS"/>
                          <a:cs typeface="Comic Sans MS"/>
                          <a:sym typeface="Comic Sans MS"/>
                        </a:rPr>
                        <a:t>Women have less need for the financial security of marriage and are freer to opt for cohabitation.</a:t>
                      </a:r>
                      <a:endParaRPr sz="1200" u="none" strike="noStrike" cap="none">
                        <a:latin typeface="Comic Sans MS"/>
                        <a:ea typeface="Comic Sans MS"/>
                        <a:cs typeface="Comic Sans MS"/>
                        <a:sym typeface="Comic Sans MS"/>
                      </a:endParaRPr>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2c85c46799a_0_0"/>
          <p:cNvSpPr/>
          <p:nvPr/>
        </p:nvSpPr>
        <p:spPr>
          <a:xfrm>
            <a:off x="1780650" y="124225"/>
            <a:ext cx="5582700" cy="457500"/>
          </a:xfrm>
          <a:prstGeom prst="rect">
            <a:avLst/>
          </a:prstGeom>
          <a:solidFill>
            <a:srgbClr val="EAD1DC"/>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GB" sz="1500" b="1" u="sng">
                <a:latin typeface="Comic Sans MS"/>
                <a:ea typeface="Comic Sans MS"/>
                <a:cs typeface="Comic Sans MS"/>
                <a:sym typeface="Comic Sans MS"/>
              </a:rPr>
              <a:t>Births Outside of Marriage</a:t>
            </a:r>
            <a:endParaRPr sz="1500" b="1" i="0" u="sng" strike="noStrike" cap="none">
              <a:solidFill>
                <a:srgbClr val="000000"/>
              </a:solidFill>
              <a:latin typeface="Comic Sans MS"/>
              <a:ea typeface="Comic Sans MS"/>
              <a:cs typeface="Comic Sans MS"/>
              <a:sym typeface="Comic Sans MS"/>
            </a:endParaRPr>
          </a:p>
        </p:txBody>
      </p:sp>
      <p:sp>
        <p:nvSpPr>
          <p:cNvPr id="144" name="Google Shape;144;g2c85c46799a_0_0"/>
          <p:cNvSpPr/>
          <p:nvPr/>
        </p:nvSpPr>
        <p:spPr>
          <a:xfrm>
            <a:off x="220800" y="735950"/>
            <a:ext cx="8702400" cy="4173000"/>
          </a:xfrm>
          <a:prstGeom prst="rect">
            <a:avLst/>
          </a:prstGeom>
          <a:solidFill>
            <a:schemeClr val="l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800">
                <a:latin typeface="Comic Sans MS"/>
                <a:ea typeface="Comic Sans MS"/>
                <a:cs typeface="Comic Sans MS"/>
                <a:sym typeface="Comic Sans MS"/>
              </a:rPr>
              <a:t>In 1988, 25% of all births in the UK were outside marriage, by 2006 this had risen to 44%. </a:t>
            </a:r>
            <a:endParaRPr sz="1800">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1200"/>
              <a:buFont typeface="Arial"/>
              <a:buNone/>
            </a:pPr>
            <a:r>
              <a:rPr lang="en-GB" sz="1800">
                <a:latin typeface="Comic Sans MS"/>
                <a:ea typeface="Comic Sans MS"/>
                <a:cs typeface="Comic Sans MS"/>
                <a:sym typeface="Comic Sans MS"/>
              </a:rPr>
              <a:t>Births outside of marriage are no longer stigmatised, for example terms such as shotgun wedding and illegitimacy are no longer common place. </a:t>
            </a:r>
            <a:endParaRPr sz="1800">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1200"/>
              <a:buFont typeface="Arial"/>
              <a:buNone/>
            </a:pPr>
            <a:endParaRPr sz="1800">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1200"/>
              <a:buFont typeface="Arial"/>
              <a:buNone/>
            </a:pPr>
            <a:r>
              <a:rPr lang="en-GB" sz="1800">
                <a:latin typeface="Comic Sans MS"/>
                <a:ea typeface="Comic Sans MS"/>
                <a:cs typeface="Comic Sans MS"/>
                <a:sym typeface="Comic Sans MS"/>
              </a:rPr>
              <a:t>Much of the increase in births outside marriage results from rising numbers of babies born to cohabiting partners. A high proportion of unmarried mothers are living with their child’s father at the time of birth. In 2014, around 1 in 3 babies were born to unmarried parents who lived together. </a:t>
            </a:r>
            <a:endParaRPr sz="1800">
              <a:latin typeface="Comic Sans MS"/>
              <a:ea typeface="Comic Sans MS"/>
              <a:cs typeface="Comic Sans MS"/>
              <a:sym typeface="Comic Sans M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2c826b94a6b_0_6"/>
          <p:cNvSpPr/>
          <p:nvPr/>
        </p:nvSpPr>
        <p:spPr>
          <a:xfrm>
            <a:off x="290525" y="997750"/>
            <a:ext cx="8702400" cy="3852600"/>
          </a:xfrm>
          <a:prstGeom prst="rect">
            <a:avLst/>
          </a:prstGeom>
          <a:solidFill>
            <a:schemeClr val="l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Comic Sans MS"/>
                <a:ea typeface="Comic Sans MS"/>
                <a:cs typeface="Comic Sans MS"/>
                <a:sym typeface="Comic Sans MS"/>
              </a:rPr>
              <a:t>In 1957, Willmott and Young found that the extended family was thriving . </a:t>
            </a:r>
            <a:endParaRPr sz="1400" b="0" i="0" u="none" strike="noStrike" cap="none">
              <a:solidFill>
                <a:srgbClr val="00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Comic Sans MS"/>
                <a:ea typeface="Comic Sans MS"/>
                <a:cs typeface="Comic Sans MS"/>
                <a:sym typeface="Comic Sans MS"/>
              </a:rPr>
              <a:t>However, recent changes in society e.g. mobility and improved communication techniques have led to the emergence of the modified extended  family. Whereby, family members do not live geographically close to each other but remain in contact and continue to provide support. </a:t>
            </a:r>
            <a:endParaRPr sz="1400" b="0" i="0" u="none" strike="noStrike" cap="none">
              <a:solidFill>
                <a:srgbClr val="00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Comic Sans MS"/>
                <a:ea typeface="Comic Sans MS"/>
                <a:cs typeface="Comic Sans MS"/>
                <a:sym typeface="Comic Sans MS"/>
              </a:rPr>
              <a:t>The extended family supports individuals by:</a:t>
            </a:r>
            <a:endParaRPr sz="1400" b="0" i="0" u="none" strike="noStrike" cap="none">
              <a:solidFill>
                <a:srgbClr val="000000"/>
              </a:solidFill>
              <a:latin typeface="Comic Sans MS"/>
              <a:ea typeface="Comic Sans MS"/>
              <a:cs typeface="Comic Sans MS"/>
              <a:sym typeface="Comic Sans MS"/>
            </a:endParaRPr>
          </a:p>
          <a:p>
            <a:pPr marL="457200" marR="0" lvl="0" indent="-317500" algn="ctr" rtl="0">
              <a:lnSpc>
                <a:spcPct val="100000"/>
              </a:lnSpc>
              <a:spcBef>
                <a:spcPts val="0"/>
              </a:spcBef>
              <a:spcAft>
                <a:spcPts val="0"/>
              </a:spcAft>
              <a:buClr>
                <a:srgbClr val="000000"/>
              </a:buClr>
              <a:buSzPts val="1400"/>
              <a:buFont typeface="Comic Sans MS"/>
              <a:buChar char="➔"/>
            </a:pPr>
            <a:r>
              <a:rPr lang="en-GB" sz="1400" b="0" i="0" u="none" strike="noStrike" cap="none">
                <a:solidFill>
                  <a:srgbClr val="000000"/>
                </a:solidFill>
                <a:latin typeface="Comic Sans MS"/>
                <a:ea typeface="Comic Sans MS"/>
                <a:cs typeface="Comic Sans MS"/>
                <a:sym typeface="Comic Sans MS"/>
              </a:rPr>
              <a:t>Grandparents providing childcare </a:t>
            </a:r>
            <a:endParaRPr sz="1400" b="0" i="0" u="none" strike="noStrike" cap="none">
              <a:solidFill>
                <a:srgbClr val="000000"/>
              </a:solidFill>
              <a:latin typeface="Comic Sans MS"/>
              <a:ea typeface="Comic Sans MS"/>
              <a:cs typeface="Comic Sans MS"/>
              <a:sym typeface="Comic Sans MS"/>
            </a:endParaRPr>
          </a:p>
          <a:p>
            <a:pPr marL="457200" marR="0" lvl="0" indent="-317500" algn="ctr" rtl="0">
              <a:lnSpc>
                <a:spcPct val="100000"/>
              </a:lnSpc>
              <a:spcBef>
                <a:spcPts val="0"/>
              </a:spcBef>
              <a:spcAft>
                <a:spcPts val="0"/>
              </a:spcAft>
              <a:buClr>
                <a:srgbClr val="000000"/>
              </a:buClr>
              <a:buSzPts val="1400"/>
              <a:buFont typeface="Comic Sans MS"/>
              <a:buChar char="➔"/>
            </a:pPr>
            <a:r>
              <a:rPr lang="en-GB" sz="1400" b="0" i="0" u="none" strike="noStrike" cap="none">
                <a:solidFill>
                  <a:srgbClr val="000000"/>
                </a:solidFill>
                <a:latin typeface="Comic Sans MS"/>
                <a:ea typeface="Comic Sans MS"/>
                <a:cs typeface="Comic Sans MS"/>
                <a:sym typeface="Comic Sans MS"/>
              </a:rPr>
              <a:t>Fathers doing DIY in the homes of adult children </a:t>
            </a:r>
            <a:endParaRPr sz="1400" b="0" i="0" u="none" strike="noStrike" cap="none">
              <a:solidFill>
                <a:srgbClr val="000000"/>
              </a:solidFill>
              <a:latin typeface="Comic Sans MS"/>
              <a:ea typeface="Comic Sans MS"/>
              <a:cs typeface="Comic Sans MS"/>
              <a:sym typeface="Comic Sans MS"/>
            </a:endParaRPr>
          </a:p>
          <a:p>
            <a:pPr marL="457200" marR="0" lvl="0" indent="-317500" algn="ctr" rtl="0">
              <a:lnSpc>
                <a:spcPct val="100000"/>
              </a:lnSpc>
              <a:spcBef>
                <a:spcPts val="0"/>
              </a:spcBef>
              <a:spcAft>
                <a:spcPts val="0"/>
              </a:spcAft>
              <a:buClr>
                <a:srgbClr val="000000"/>
              </a:buClr>
              <a:buSzPts val="1400"/>
              <a:buFont typeface="Comic Sans MS"/>
              <a:buChar char="➔"/>
            </a:pPr>
            <a:r>
              <a:rPr lang="en-GB" sz="1400" b="0" i="0" u="none" strike="noStrike" cap="none">
                <a:solidFill>
                  <a:srgbClr val="000000"/>
                </a:solidFill>
                <a:latin typeface="Comic Sans MS"/>
                <a:ea typeface="Comic Sans MS"/>
                <a:cs typeface="Comic Sans MS"/>
                <a:sym typeface="Comic Sans MS"/>
              </a:rPr>
              <a:t>Adult children caring for older parents </a:t>
            </a:r>
            <a:endParaRPr sz="1400" b="0" i="0" u="none" strike="noStrike" cap="none">
              <a:solidFill>
                <a:srgbClr val="000000"/>
              </a:solidFill>
              <a:latin typeface="Comic Sans MS"/>
              <a:ea typeface="Comic Sans MS"/>
              <a:cs typeface="Comic Sans MS"/>
              <a:sym typeface="Comic Sans MS"/>
            </a:endParaRPr>
          </a:p>
          <a:p>
            <a:pPr marL="457200" marR="0" lvl="0" indent="-317500" algn="ctr" rtl="0">
              <a:lnSpc>
                <a:spcPct val="100000"/>
              </a:lnSpc>
              <a:spcBef>
                <a:spcPts val="0"/>
              </a:spcBef>
              <a:spcAft>
                <a:spcPts val="0"/>
              </a:spcAft>
              <a:buClr>
                <a:srgbClr val="000000"/>
              </a:buClr>
              <a:buSzPts val="1400"/>
              <a:buFont typeface="Comic Sans MS"/>
              <a:buChar char="➔"/>
            </a:pPr>
            <a:r>
              <a:rPr lang="en-GB" sz="1400" b="0" i="0" u="none" strike="noStrike" cap="none">
                <a:solidFill>
                  <a:srgbClr val="000000"/>
                </a:solidFill>
                <a:latin typeface="Comic Sans MS"/>
                <a:ea typeface="Comic Sans MS"/>
                <a:cs typeface="Comic Sans MS"/>
                <a:sym typeface="Comic Sans MS"/>
              </a:rPr>
              <a:t>Adult grandchildren helping grandparents </a:t>
            </a:r>
            <a:endParaRPr sz="1400" b="0" i="0" u="none" strike="noStrike" cap="none">
              <a:solidFill>
                <a:srgbClr val="000000"/>
              </a:solidFill>
              <a:latin typeface="Comic Sans MS"/>
              <a:ea typeface="Comic Sans MS"/>
              <a:cs typeface="Comic Sans MS"/>
              <a:sym typeface="Comic Sans MS"/>
            </a:endParaRPr>
          </a:p>
          <a:p>
            <a:pPr marL="457200" marR="0" lvl="0" indent="-317500" algn="ctr" rtl="0">
              <a:lnSpc>
                <a:spcPct val="100000"/>
              </a:lnSpc>
              <a:spcBef>
                <a:spcPts val="0"/>
              </a:spcBef>
              <a:spcAft>
                <a:spcPts val="0"/>
              </a:spcAft>
              <a:buClr>
                <a:srgbClr val="000000"/>
              </a:buClr>
              <a:buSzPts val="1400"/>
              <a:buFont typeface="Comic Sans MS"/>
              <a:buChar char="➔"/>
            </a:pPr>
            <a:r>
              <a:rPr lang="en-GB" sz="1400" b="0" i="0" u="none" strike="noStrike" cap="none">
                <a:solidFill>
                  <a:srgbClr val="000000"/>
                </a:solidFill>
                <a:latin typeface="Comic Sans MS"/>
                <a:ea typeface="Comic Sans MS"/>
                <a:cs typeface="Comic Sans MS"/>
                <a:sym typeface="Comic Sans MS"/>
              </a:rPr>
              <a:t>Middle aged parents providing financial support for adult children. </a:t>
            </a:r>
            <a:endParaRPr sz="14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Comic Sans MS"/>
                <a:ea typeface="Comic Sans MS"/>
                <a:cs typeface="Comic Sans MS"/>
                <a:sym typeface="Comic Sans MS"/>
              </a:rPr>
              <a:t>In recent years there has also been an increase in </a:t>
            </a:r>
            <a:r>
              <a:rPr lang="en-GB" sz="1400" b="1" i="0" u="none" strike="noStrike" cap="none">
                <a:solidFill>
                  <a:srgbClr val="000000"/>
                </a:solidFill>
                <a:latin typeface="Comic Sans MS"/>
                <a:ea typeface="Comic Sans MS"/>
                <a:cs typeface="Comic Sans MS"/>
                <a:sym typeface="Comic Sans MS"/>
              </a:rPr>
              <a:t>boomerang children</a:t>
            </a:r>
            <a:r>
              <a:rPr lang="en-GB" sz="1400" b="0" i="0" u="none" strike="noStrike" cap="none">
                <a:solidFill>
                  <a:srgbClr val="000000"/>
                </a:solidFill>
                <a:latin typeface="Comic Sans MS"/>
                <a:ea typeface="Comic Sans MS"/>
                <a:cs typeface="Comic Sans MS"/>
                <a:sym typeface="Comic Sans MS"/>
              </a:rPr>
              <a:t>, young people who leave home and then return to live with their parents. This has increased in recent years with increasing house prices and large levels of debt incurred by students. </a:t>
            </a:r>
            <a:endParaRPr sz="1400" b="0" i="0" u="none" strike="noStrike" cap="none">
              <a:solidFill>
                <a:srgbClr val="000000"/>
              </a:solidFill>
              <a:latin typeface="Comic Sans MS"/>
              <a:ea typeface="Comic Sans MS"/>
              <a:cs typeface="Comic Sans MS"/>
              <a:sym typeface="Comic Sans MS"/>
            </a:endParaRPr>
          </a:p>
        </p:txBody>
      </p:sp>
      <p:sp>
        <p:nvSpPr>
          <p:cNvPr id="150" name="Google Shape;150;g2c826b94a6b_0_6"/>
          <p:cNvSpPr/>
          <p:nvPr/>
        </p:nvSpPr>
        <p:spPr>
          <a:xfrm>
            <a:off x="1397225" y="140625"/>
            <a:ext cx="6489000" cy="661200"/>
          </a:xfrm>
          <a:prstGeom prst="rect">
            <a:avLst/>
          </a:prstGeom>
          <a:solidFill>
            <a:srgbClr val="EAD1DC"/>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GB" sz="1500" b="1" u="sng">
                <a:latin typeface="Comic Sans MS"/>
                <a:ea typeface="Comic Sans MS"/>
                <a:cs typeface="Comic Sans MS"/>
                <a:sym typeface="Comic Sans MS"/>
              </a:rPr>
              <a:t>The Extended Family</a:t>
            </a:r>
            <a:endParaRPr sz="1500" b="1" i="0" u="sng" strike="noStrike" cap="none">
              <a:solidFill>
                <a:srgbClr val="000000"/>
              </a:solidFill>
              <a:latin typeface="Comic Sans MS"/>
              <a:ea typeface="Comic Sans MS"/>
              <a:cs typeface="Comic Sans MS"/>
              <a:sym typeface="Comic Sans M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2c826b94a6b_0_12"/>
          <p:cNvSpPr/>
          <p:nvPr/>
        </p:nvSpPr>
        <p:spPr>
          <a:xfrm>
            <a:off x="290525" y="997750"/>
            <a:ext cx="8702400" cy="3852600"/>
          </a:xfrm>
          <a:prstGeom prst="rect">
            <a:avLst/>
          </a:prstGeom>
          <a:solidFill>
            <a:schemeClr val="l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200"/>
              <a:buFont typeface="Arial"/>
              <a:buNone/>
            </a:pPr>
            <a:r>
              <a:rPr lang="en-GB" sz="1300">
                <a:solidFill>
                  <a:schemeClr val="dk1"/>
                </a:solidFill>
                <a:latin typeface="Comic Sans MS"/>
                <a:ea typeface="Comic Sans MS"/>
                <a:cs typeface="Comic Sans MS"/>
                <a:sym typeface="Comic Sans MS"/>
              </a:rPr>
              <a:t>Immigration has had a major impact on the diverse family forces that we see in Britain today. For example, statistics have shown in families with African/Caribbean culture, often the mother is financially independent and raises the children alone, this is known as a matrifocal family, where the mother heads the family. </a:t>
            </a:r>
            <a:endParaRPr sz="1300">
              <a:solidFill>
                <a:schemeClr val="dk1"/>
              </a:solidFill>
              <a:latin typeface="Comic Sans MS"/>
              <a:ea typeface="Comic Sans MS"/>
              <a:cs typeface="Comic Sans MS"/>
              <a:sym typeface="Comic Sans MS"/>
            </a:endParaRPr>
          </a:p>
          <a:p>
            <a:pPr marL="0" lvl="0" indent="0" algn="ctr" rtl="0">
              <a:spcBef>
                <a:spcPts val="0"/>
              </a:spcBef>
              <a:spcAft>
                <a:spcPts val="0"/>
              </a:spcAft>
              <a:buClr>
                <a:schemeClr val="dk1"/>
              </a:buClr>
              <a:buSzPts val="1200"/>
              <a:buFont typeface="Arial"/>
              <a:buNone/>
            </a:pPr>
            <a:endParaRPr sz="1300">
              <a:solidFill>
                <a:schemeClr val="dk1"/>
              </a:solidFill>
              <a:latin typeface="Comic Sans MS"/>
              <a:ea typeface="Comic Sans MS"/>
              <a:cs typeface="Comic Sans MS"/>
              <a:sym typeface="Comic Sans MS"/>
            </a:endParaRPr>
          </a:p>
          <a:p>
            <a:pPr marL="0" lvl="0" indent="0" algn="ctr" rtl="0">
              <a:spcBef>
                <a:spcPts val="0"/>
              </a:spcBef>
              <a:spcAft>
                <a:spcPts val="0"/>
              </a:spcAft>
              <a:buClr>
                <a:schemeClr val="dk1"/>
              </a:buClr>
              <a:buSzPts val="1200"/>
              <a:buFont typeface="Arial"/>
              <a:buNone/>
            </a:pPr>
            <a:r>
              <a:rPr lang="en-GB" sz="1300">
                <a:solidFill>
                  <a:schemeClr val="dk1"/>
                </a:solidFill>
                <a:latin typeface="Comic Sans MS"/>
                <a:ea typeface="Comic Sans MS"/>
                <a:cs typeface="Comic Sans MS"/>
                <a:sym typeface="Comic Sans MS"/>
              </a:rPr>
              <a:t>In families from the Indian subcontinent, it has been found that extended families are strong, with three generations frequently living in the same household; also arranged marriages are traditional and still frequently used. </a:t>
            </a:r>
            <a:endParaRPr sz="1300">
              <a:solidFill>
                <a:schemeClr val="dk1"/>
              </a:solidFill>
              <a:latin typeface="Comic Sans MS"/>
              <a:ea typeface="Comic Sans MS"/>
              <a:cs typeface="Comic Sans MS"/>
              <a:sym typeface="Comic Sans MS"/>
            </a:endParaRPr>
          </a:p>
          <a:p>
            <a:pPr marL="0" lvl="0" indent="0" algn="ctr" rtl="0">
              <a:spcBef>
                <a:spcPts val="0"/>
              </a:spcBef>
              <a:spcAft>
                <a:spcPts val="0"/>
              </a:spcAft>
              <a:buClr>
                <a:schemeClr val="dk1"/>
              </a:buClr>
              <a:buSzPts val="1200"/>
              <a:buFont typeface="Arial"/>
              <a:buNone/>
            </a:pPr>
            <a:r>
              <a:rPr lang="en-GB" sz="1300">
                <a:solidFill>
                  <a:schemeClr val="dk1"/>
                </a:solidFill>
                <a:latin typeface="Comic Sans MS"/>
                <a:ea typeface="Comic Sans MS"/>
                <a:cs typeface="Comic Sans MS"/>
                <a:sym typeface="Comic Sans MS"/>
              </a:rPr>
              <a:t>An arranged marriage  is where parents select their partner for their child, in some families it is a source of conflict but often, a compromise is met where the parents draw up a short list and their child chooses from that list. </a:t>
            </a:r>
            <a:endParaRPr sz="1300">
              <a:solidFill>
                <a:schemeClr val="dk1"/>
              </a:solidFill>
              <a:latin typeface="Comic Sans MS"/>
              <a:ea typeface="Comic Sans MS"/>
              <a:cs typeface="Comic Sans MS"/>
              <a:sym typeface="Comic Sans MS"/>
            </a:endParaRPr>
          </a:p>
          <a:p>
            <a:pPr marL="0" lvl="0" indent="0" algn="ctr" rtl="0">
              <a:spcBef>
                <a:spcPts val="0"/>
              </a:spcBef>
              <a:spcAft>
                <a:spcPts val="0"/>
              </a:spcAft>
              <a:buClr>
                <a:schemeClr val="dk1"/>
              </a:buClr>
              <a:buSzPts val="1200"/>
              <a:buFont typeface="Arial"/>
              <a:buNone/>
            </a:pPr>
            <a:r>
              <a:rPr lang="en-GB" sz="1300">
                <a:solidFill>
                  <a:schemeClr val="dk1"/>
                </a:solidFill>
                <a:latin typeface="Comic Sans MS"/>
                <a:ea typeface="Comic Sans MS"/>
                <a:cs typeface="Comic Sans MS"/>
                <a:sym typeface="Comic Sans MS"/>
              </a:rPr>
              <a:t>This can be very difficult for people from second and third generation immigrant families as they are torn between two cultures. </a:t>
            </a:r>
            <a:endParaRPr sz="1300">
              <a:solidFill>
                <a:schemeClr val="dk1"/>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1400"/>
              <a:buFont typeface="Arial"/>
              <a:buNone/>
            </a:pPr>
            <a:endParaRPr sz="1300">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1400"/>
              <a:buFont typeface="Arial"/>
              <a:buNone/>
            </a:pPr>
            <a:r>
              <a:rPr lang="en-GB" sz="1300">
                <a:latin typeface="Comic Sans MS"/>
                <a:ea typeface="Comic Sans MS"/>
                <a:cs typeface="Comic Sans MS"/>
                <a:sym typeface="Comic Sans MS"/>
              </a:rPr>
              <a:t>Some sociologists also argue that relationships within families vary according to social class. There is some evidence to suggest that middle class role relationships are more equal than working class ones, however some evidence suggests that working class fathers are more involved in childcare than middle class fathers. </a:t>
            </a:r>
            <a:endParaRPr sz="1300">
              <a:latin typeface="Comic Sans MS"/>
              <a:ea typeface="Comic Sans MS"/>
              <a:cs typeface="Comic Sans MS"/>
              <a:sym typeface="Comic Sans MS"/>
            </a:endParaRPr>
          </a:p>
        </p:txBody>
      </p:sp>
      <p:sp>
        <p:nvSpPr>
          <p:cNvPr id="156" name="Google Shape;156;g2c826b94a6b_0_12"/>
          <p:cNvSpPr/>
          <p:nvPr/>
        </p:nvSpPr>
        <p:spPr>
          <a:xfrm>
            <a:off x="1397225" y="140625"/>
            <a:ext cx="6489000" cy="661200"/>
          </a:xfrm>
          <a:prstGeom prst="rect">
            <a:avLst/>
          </a:prstGeom>
          <a:solidFill>
            <a:srgbClr val="EAD1DC"/>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GB" sz="1500" b="1" u="sng">
                <a:latin typeface="Comic Sans MS"/>
                <a:ea typeface="Comic Sans MS"/>
                <a:cs typeface="Comic Sans MS"/>
                <a:sym typeface="Comic Sans MS"/>
              </a:rPr>
              <a:t>Ethnicity and Social Class</a:t>
            </a:r>
            <a:endParaRPr sz="1500" b="1" i="0" u="sng" strike="noStrike" cap="none">
              <a:solidFill>
                <a:srgbClr val="000000"/>
              </a:solidFill>
              <a:latin typeface="Comic Sans MS"/>
              <a:ea typeface="Comic Sans MS"/>
              <a:cs typeface="Comic Sans MS"/>
              <a:sym typeface="Comic Sans M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2c826b94a6b_0_17"/>
          <p:cNvSpPr/>
          <p:nvPr/>
        </p:nvSpPr>
        <p:spPr>
          <a:xfrm>
            <a:off x="290525" y="997750"/>
            <a:ext cx="8702400" cy="3852600"/>
          </a:xfrm>
          <a:prstGeom prst="rect">
            <a:avLst/>
          </a:prstGeom>
          <a:solidFill>
            <a:schemeClr val="l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300" b="0" i="0" u="none" strike="noStrike" cap="none">
                <a:solidFill>
                  <a:srgbClr val="000000"/>
                </a:solidFill>
                <a:latin typeface="Comic Sans MS"/>
                <a:ea typeface="Comic Sans MS"/>
                <a:cs typeface="Comic Sans MS"/>
                <a:sym typeface="Comic Sans MS"/>
              </a:rPr>
              <a:t>Not only are fewer women having children now, fewer women are choosing to have children. Birth rates have dropped to to 1.56 children per family in 2020. The birth rate is calculated by live-births per 1000 women. </a:t>
            </a:r>
            <a:endParaRPr sz="13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200"/>
              <a:buFont typeface="Arial"/>
              <a:buNone/>
            </a:pPr>
            <a:endParaRPr sz="13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200"/>
              <a:buFont typeface="Arial"/>
              <a:buNone/>
            </a:pPr>
            <a:r>
              <a:rPr lang="en-GB" sz="1300" b="0" i="0" u="none" strike="noStrike" cap="none">
                <a:solidFill>
                  <a:srgbClr val="000000"/>
                </a:solidFill>
                <a:latin typeface="Comic Sans MS"/>
                <a:ea typeface="Comic Sans MS"/>
                <a:cs typeface="Comic Sans MS"/>
                <a:sym typeface="Comic Sans MS"/>
              </a:rPr>
              <a:t>The fertility rate has dropped dramatically (deferring childbirth leads to fertility problems). Fertility rate is the number of live births per 100 women of child-rearing age. </a:t>
            </a:r>
            <a:endParaRPr sz="13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200"/>
              <a:buFont typeface="Arial"/>
              <a:buNone/>
            </a:pPr>
            <a:endParaRPr sz="13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200"/>
              <a:buFont typeface="Arial"/>
              <a:buNone/>
            </a:pPr>
            <a:r>
              <a:rPr lang="en-GB" sz="1300" b="0" i="0" u="none" strike="noStrike" cap="none">
                <a:solidFill>
                  <a:srgbClr val="000000"/>
                </a:solidFill>
                <a:latin typeface="Comic Sans MS"/>
                <a:ea typeface="Comic Sans MS"/>
                <a:cs typeface="Comic Sans MS"/>
                <a:sym typeface="Comic Sans MS"/>
              </a:rPr>
              <a:t>There has been a change in attitudes within society. This means that there is now much more tolerance for births outside of marriage. Childlessness is now also seen as acceptable within society. This is where women choose not to have children at all. Birth control has also become much more readily available for people. For example, contraception is now readily available on the NHS and comes in many different forms. This means that a couple can have a sexual relationship without having to worry about getting pregnant. </a:t>
            </a:r>
            <a:endParaRPr sz="13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200"/>
              <a:buFont typeface="Arial"/>
              <a:buNone/>
            </a:pPr>
            <a:r>
              <a:rPr lang="en-GB" sz="1300" b="0" i="0" u="none" strike="noStrike" cap="none">
                <a:solidFill>
                  <a:srgbClr val="000000"/>
                </a:solidFill>
                <a:latin typeface="Comic Sans MS"/>
                <a:ea typeface="Comic Sans MS"/>
                <a:cs typeface="Comic Sans MS"/>
                <a:sym typeface="Comic Sans MS"/>
              </a:rPr>
              <a:t>Women also have more employment opportunities these days. This means that many of them are delaying having children, or choosing now to have children at all, in order to focus on their careers. Our values have also changed. We are now more individualistic and desire individual freedom.</a:t>
            </a:r>
            <a:endParaRPr sz="13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200"/>
              <a:buFont typeface="Arial"/>
              <a:buNone/>
            </a:pPr>
            <a:r>
              <a:rPr lang="en-GB" sz="1300" b="0" i="0" u="none" strike="noStrike" cap="none">
                <a:solidFill>
                  <a:srgbClr val="000000"/>
                </a:solidFill>
                <a:latin typeface="Comic Sans MS"/>
                <a:ea typeface="Comic Sans MS"/>
                <a:cs typeface="Comic Sans MS"/>
                <a:sym typeface="Comic Sans MS"/>
              </a:rPr>
              <a:t>Other reasons for changes in fertility include:</a:t>
            </a:r>
            <a:endParaRPr sz="1300" b="0" i="0" u="none" strike="noStrike" cap="none">
              <a:solidFill>
                <a:srgbClr val="000000"/>
              </a:solidFill>
              <a:latin typeface="Comic Sans MS"/>
              <a:ea typeface="Comic Sans MS"/>
              <a:cs typeface="Comic Sans MS"/>
              <a:sym typeface="Comic Sans MS"/>
            </a:endParaRPr>
          </a:p>
          <a:p>
            <a:pPr marL="457200" marR="0" lvl="0" indent="-311150" algn="l" rtl="0">
              <a:lnSpc>
                <a:spcPct val="100000"/>
              </a:lnSpc>
              <a:spcBef>
                <a:spcPts val="0"/>
              </a:spcBef>
              <a:spcAft>
                <a:spcPts val="0"/>
              </a:spcAft>
              <a:buClr>
                <a:srgbClr val="000000"/>
              </a:buClr>
              <a:buSzPts val="1300"/>
              <a:buFont typeface="Comic Sans MS"/>
              <a:buChar char="●"/>
            </a:pPr>
            <a:r>
              <a:rPr lang="en-GB" sz="1300" b="0" i="0" u="none" strike="noStrike" cap="none">
                <a:solidFill>
                  <a:srgbClr val="000000"/>
                </a:solidFill>
                <a:latin typeface="Comic Sans MS"/>
                <a:ea typeface="Comic Sans MS"/>
                <a:cs typeface="Comic Sans MS"/>
                <a:sym typeface="Comic Sans MS"/>
              </a:rPr>
              <a:t>Uncertainty in the job market </a:t>
            </a:r>
            <a:endParaRPr sz="1300" b="0" i="0" u="none" strike="noStrike" cap="none">
              <a:solidFill>
                <a:srgbClr val="000000"/>
              </a:solidFill>
              <a:latin typeface="Comic Sans MS"/>
              <a:ea typeface="Comic Sans MS"/>
              <a:cs typeface="Comic Sans MS"/>
              <a:sym typeface="Comic Sans MS"/>
            </a:endParaRPr>
          </a:p>
          <a:p>
            <a:pPr marL="457200" marR="0" lvl="0" indent="-311150" algn="l" rtl="0">
              <a:lnSpc>
                <a:spcPct val="100000"/>
              </a:lnSpc>
              <a:spcBef>
                <a:spcPts val="0"/>
              </a:spcBef>
              <a:spcAft>
                <a:spcPts val="0"/>
              </a:spcAft>
              <a:buClr>
                <a:srgbClr val="000000"/>
              </a:buClr>
              <a:buSzPts val="1300"/>
              <a:buFont typeface="Comic Sans MS"/>
              <a:buChar char="●"/>
            </a:pPr>
            <a:r>
              <a:rPr lang="en-GB" sz="1300" b="0" i="0" u="none" strike="noStrike" cap="none">
                <a:solidFill>
                  <a:srgbClr val="000000"/>
                </a:solidFill>
                <a:latin typeface="Comic Sans MS"/>
                <a:ea typeface="Comic Sans MS"/>
                <a:cs typeface="Comic Sans MS"/>
                <a:sym typeface="Comic Sans MS"/>
              </a:rPr>
              <a:t>People getting married at a later age </a:t>
            </a:r>
            <a:endParaRPr sz="1300" b="0" i="0" u="none" strike="noStrike" cap="none">
              <a:solidFill>
                <a:srgbClr val="000000"/>
              </a:solidFill>
              <a:latin typeface="Comic Sans MS"/>
              <a:ea typeface="Comic Sans MS"/>
              <a:cs typeface="Comic Sans MS"/>
              <a:sym typeface="Comic Sans MS"/>
            </a:endParaRPr>
          </a:p>
          <a:p>
            <a:pPr marL="457200" marR="0" lvl="0" indent="-311150" algn="l" rtl="0">
              <a:lnSpc>
                <a:spcPct val="100000"/>
              </a:lnSpc>
              <a:spcBef>
                <a:spcPts val="0"/>
              </a:spcBef>
              <a:spcAft>
                <a:spcPts val="0"/>
              </a:spcAft>
              <a:buClr>
                <a:srgbClr val="000000"/>
              </a:buClr>
              <a:buSzPts val="1300"/>
              <a:buFont typeface="Comic Sans MS"/>
              <a:buChar char="●"/>
            </a:pPr>
            <a:r>
              <a:rPr lang="en-GB" sz="1300" b="0" i="0" u="none" strike="noStrike" cap="none">
                <a:solidFill>
                  <a:srgbClr val="000000"/>
                </a:solidFill>
                <a:latin typeface="Comic Sans MS"/>
                <a:ea typeface="Comic Sans MS"/>
                <a:cs typeface="Comic Sans MS"/>
                <a:sym typeface="Comic Sans MS"/>
              </a:rPr>
              <a:t>Women’s increased participation in higher education  </a:t>
            </a:r>
            <a:endParaRPr sz="1300" b="0" i="0" u="none" strike="noStrike" cap="none">
              <a:solidFill>
                <a:srgbClr val="000000"/>
              </a:solidFill>
              <a:latin typeface="Comic Sans MS"/>
              <a:ea typeface="Comic Sans MS"/>
              <a:cs typeface="Comic Sans MS"/>
              <a:sym typeface="Comic Sans MS"/>
            </a:endParaRPr>
          </a:p>
        </p:txBody>
      </p:sp>
      <p:sp>
        <p:nvSpPr>
          <p:cNvPr id="162" name="Google Shape;162;g2c826b94a6b_0_17"/>
          <p:cNvSpPr/>
          <p:nvPr/>
        </p:nvSpPr>
        <p:spPr>
          <a:xfrm>
            <a:off x="1397225" y="140625"/>
            <a:ext cx="6489000" cy="661200"/>
          </a:xfrm>
          <a:prstGeom prst="rect">
            <a:avLst/>
          </a:prstGeom>
          <a:solidFill>
            <a:srgbClr val="EAD1DC"/>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GB" sz="1500" b="1" u="sng">
                <a:latin typeface="Comic Sans MS"/>
                <a:ea typeface="Comic Sans MS"/>
                <a:cs typeface="Comic Sans MS"/>
                <a:sym typeface="Comic Sans MS"/>
              </a:rPr>
              <a:t>Birth Rate and Fertility</a:t>
            </a:r>
            <a:endParaRPr sz="1500" b="1" i="0" u="sng" strike="noStrike" cap="none">
              <a:solidFill>
                <a:srgbClr val="000000"/>
              </a:solidFill>
              <a:latin typeface="Comic Sans MS"/>
              <a:ea typeface="Comic Sans MS"/>
              <a:cs typeface="Comic Sans MS"/>
              <a:sym typeface="Comic Sans M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2c826b94a6b_0_23"/>
          <p:cNvSpPr/>
          <p:nvPr/>
        </p:nvSpPr>
        <p:spPr>
          <a:xfrm>
            <a:off x="290525" y="997750"/>
            <a:ext cx="8702400" cy="3852600"/>
          </a:xfrm>
          <a:prstGeom prst="rect">
            <a:avLst/>
          </a:prstGeom>
          <a:solidFill>
            <a:schemeClr val="l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300" b="1" i="0" u="none" strike="noStrike" cap="none">
              <a:solidFill>
                <a:srgbClr val="000000"/>
              </a:solidFill>
              <a:latin typeface="Comic Sans MS"/>
              <a:ea typeface="Comic Sans MS"/>
              <a:cs typeface="Comic Sans MS"/>
              <a:sym typeface="Comic Sans MS"/>
            </a:endParaRPr>
          </a:p>
          <a:p>
            <a:pPr marL="0" marR="0" lvl="0" indent="0" algn="ctr" rtl="0">
              <a:lnSpc>
                <a:spcPct val="100000"/>
              </a:lnSpc>
              <a:spcBef>
                <a:spcPts val="0"/>
              </a:spcBef>
              <a:spcAft>
                <a:spcPts val="0"/>
              </a:spcAft>
              <a:buNone/>
            </a:pPr>
            <a:r>
              <a:rPr lang="en-GB" sz="1300">
                <a:latin typeface="Comic Sans MS"/>
                <a:ea typeface="Comic Sans MS"/>
                <a:cs typeface="Comic Sans MS"/>
                <a:sym typeface="Comic Sans MS"/>
              </a:rPr>
              <a:t>The average age of the UK is rising. In 1971, it was 34.1, by 2013 it was 40.3 and it is expected to rise to 42.8 by 2037. </a:t>
            </a:r>
            <a:endParaRPr sz="1300">
              <a:latin typeface="Comic Sans MS"/>
              <a:ea typeface="Comic Sans MS"/>
              <a:cs typeface="Comic Sans MS"/>
              <a:sym typeface="Comic Sans MS"/>
            </a:endParaRPr>
          </a:p>
          <a:p>
            <a:pPr marL="0" marR="0" lvl="0" indent="0" algn="ctr" rtl="0">
              <a:lnSpc>
                <a:spcPct val="100000"/>
              </a:lnSpc>
              <a:spcBef>
                <a:spcPts val="0"/>
              </a:spcBef>
              <a:spcAft>
                <a:spcPts val="0"/>
              </a:spcAft>
              <a:buNone/>
            </a:pPr>
            <a:r>
              <a:rPr lang="en-GB" sz="1300">
                <a:latin typeface="Comic Sans MS"/>
                <a:ea typeface="Comic Sans MS"/>
                <a:cs typeface="Comic Sans MS"/>
                <a:sym typeface="Comic Sans MS"/>
              </a:rPr>
              <a:t>There are fewer young people and more old people. </a:t>
            </a:r>
            <a:endParaRPr sz="1300">
              <a:latin typeface="Comic Sans MS"/>
              <a:ea typeface="Comic Sans MS"/>
              <a:cs typeface="Comic Sans MS"/>
              <a:sym typeface="Comic Sans MS"/>
            </a:endParaRPr>
          </a:p>
          <a:p>
            <a:pPr marL="0" marR="0" lvl="0" indent="0" algn="ctr" rtl="0">
              <a:lnSpc>
                <a:spcPct val="100000"/>
              </a:lnSpc>
              <a:spcBef>
                <a:spcPts val="0"/>
              </a:spcBef>
              <a:spcAft>
                <a:spcPts val="0"/>
              </a:spcAft>
              <a:buNone/>
            </a:pPr>
            <a:endParaRPr sz="1300">
              <a:latin typeface="Comic Sans MS"/>
              <a:ea typeface="Comic Sans MS"/>
              <a:cs typeface="Comic Sans MS"/>
              <a:sym typeface="Comic Sans MS"/>
            </a:endParaRPr>
          </a:p>
          <a:p>
            <a:pPr marL="0" marR="0" lvl="0" indent="0" algn="ctr" rtl="0">
              <a:lnSpc>
                <a:spcPct val="100000"/>
              </a:lnSpc>
              <a:spcBef>
                <a:spcPts val="0"/>
              </a:spcBef>
              <a:spcAft>
                <a:spcPts val="0"/>
              </a:spcAft>
              <a:buNone/>
            </a:pPr>
            <a:r>
              <a:rPr lang="en-GB" sz="1300">
                <a:latin typeface="Comic Sans MS"/>
                <a:ea typeface="Comic Sans MS"/>
                <a:cs typeface="Comic Sans MS"/>
                <a:sym typeface="Comic Sans MS"/>
              </a:rPr>
              <a:t>Caused by 3 factors:</a:t>
            </a:r>
            <a:endParaRPr sz="1300">
              <a:latin typeface="Comic Sans MS"/>
              <a:ea typeface="Comic Sans MS"/>
              <a:cs typeface="Comic Sans MS"/>
              <a:sym typeface="Comic Sans MS"/>
            </a:endParaRPr>
          </a:p>
          <a:p>
            <a:pPr marL="457200" marR="0" lvl="0" indent="-311150" algn="ctr" rtl="0">
              <a:lnSpc>
                <a:spcPct val="100000"/>
              </a:lnSpc>
              <a:spcBef>
                <a:spcPts val="0"/>
              </a:spcBef>
              <a:spcAft>
                <a:spcPts val="0"/>
              </a:spcAft>
              <a:buSzPts val="1300"/>
              <a:buFont typeface="Comic Sans MS"/>
              <a:buChar char="●"/>
            </a:pPr>
            <a:r>
              <a:rPr lang="en-GB" sz="1300">
                <a:latin typeface="Comic Sans MS"/>
                <a:ea typeface="Comic Sans MS"/>
                <a:cs typeface="Comic Sans MS"/>
                <a:sym typeface="Comic Sans MS"/>
              </a:rPr>
              <a:t>Increasing life expectancy- people are living longer </a:t>
            </a:r>
            <a:endParaRPr sz="1300">
              <a:latin typeface="Comic Sans MS"/>
              <a:ea typeface="Comic Sans MS"/>
              <a:cs typeface="Comic Sans MS"/>
              <a:sym typeface="Comic Sans MS"/>
            </a:endParaRPr>
          </a:p>
          <a:p>
            <a:pPr marL="457200" marR="0" lvl="0" indent="-311150" algn="ctr" rtl="0">
              <a:lnSpc>
                <a:spcPct val="100000"/>
              </a:lnSpc>
              <a:spcBef>
                <a:spcPts val="0"/>
              </a:spcBef>
              <a:spcAft>
                <a:spcPts val="0"/>
              </a:spcAft>
              <a:buSzPts val="1300"/>
              <a:buFont typeface="Comic Sans MS"/>
              <a:buChar char="●"/>
            </a:pPr>
            <a:r>
              <a:rPr lang="en-GB" sz="1300">
                <a:latin typeface="Comic Sans MS"/>
                <a:ea typeface="Comic Sans MS"/>
                <a:cs typeface="Comic Sans MS"/>
                <a:sym typeface="Comic Sans MS"/>
              </a:rPr>
              <a:t>Declining infant mortality- hardly anyone dies early in life </a:t>
            </a:r>
            <a:endParaRPr sz="1300">
              <a:latin typeface="Comic Sans MS"/>
              <a:ea typeface="Comic Sans MS"/>
              <a:cs typeface="Comic Sans MS"/>
              <a:sym typeface="Comic Sans MS"/>
            </a:endParaRPr>
          </a:p>
          <a:p>
            <a:pPr marL="457200" marR="0" lvl="0" indent="-311150" algn="ctr" rtl="0">
              <a:lnSpc>
                <a:spcPct val="100000"/>
              </a:lnSpc>
              <a:spcBef>
                <a:spcPts val="0"/>
              </a:spcBef>
              <a:spcAft>
                <a:spcPts val="0"/>
              </a:spcAft>
              <a:buSzPts val="1300"/>
              <a:buFont typeface="Comic Sans MS"/>
              <a:buChar char="●"/>
            </a:pPr>
            <a:r>
              <a:rPr lang="en-GB" sz="1300">
                <a:latin typeface="Comic Sans MS"/>
                <a:ea typeface="Comic Sans MS"/>
                <a:cs typeface="Comic Sans MS"/>
                <a:sym typeface="Comic Sans MS"/>
              </a:rPr>
              <a:t>Declining fertility- fewer young people are being born</a:t>
            </a:r>
            <a:endParaRPr sz="1300">
              <a:latin typeface="Comic Sans MS"/>
              <a:ea typeface="Comic Sans MS"/>
              <a:cs typeface="Comic Sans MS"/>
              <a:sym typeface="Comic Sans MS"/>
            </a:endParaRPr>
          </a:p>
          <a:p>
            <a:pPr marL="0" marR="0" lvl="0" indent="0" algn="ctr" rtl="0">
              <a:lnSpc>
                <a:spcPct val="100000"/>
              </a:lnSpc>
              <a:spcBef>
                <a:spcPts val="0"/>
              </a:spcBef>
              <a:spcAft>
                <a:spcPts val="0"/>
              </a:spcAft>
              <a:buNone/>
            </a:pPr>
            <a:endParaRPr sz="1300">
              <a:latin typeface="Comic Sans MS"/>
              <a:ea typeface="Comic Sans MS"/>
              <a:cs typeface="Comic Sans MS"/>
              <a:sym typeface="Comic Sans MS"/>
            </a:endParaRPr>
          </a:p>
          <a:p>
            <a:pPr marL="0" marR="0" lvl="0" indent="0" algn="l" rtl="0">
              <a:lnSpc>
                <a:spcPct val="100000"/>
              </a:lnSpc>
              <a:spcBef>
                <a:spcPts val="0"/>
              </a:spcBef>
              <a:spcAft>
                <a:spcPts val="0"/>
              </a:spcAft>
              <a:buNone/>
            </a:pPr>
            <a:r>
              <a:rPr lang="en-GB" sz="1300" b="1">
                <a:latin typeface="Comic Sans MS"/>
                <a:ea typeface="Comic Sans MS"/>
                <a:cs typeface="Comic Sans MS"/>
                <a:sym typeface="Comic Sans MS"/>
              </a:rPr>
              <a:t>Effects </a:t>
            </a:r>
            <a:endParaRPr sz="1300" b="1">
              <a:latin typeface="Comic Sans MS"/>
              <a:ea typeface="Comic Sans MS"/>
              <a:cs typeface="Comic Sans MS"/>
              <a:sym typeface="Comic Sans MS"/>
            </a:endParaRPr>
          </a:p>
          <a:p>
            <a:pPr marL="457200" marR="0" lvl="0" indent="-311150" algn="l" rtl="0">
              <a:lnSpc>
                <a:spcPct val="100000"/>
              </a:lnSpc>
              <a:spcBef>
                <a:spcPts val="0"/>
              </a:spcBef>
              <a:spcAft>
                <a:spcPts val="0"/>
              </a:spcAft>
              <a:buSzPts val="1300"/>
              <a:buFont typeface="Comic Sans MS"/>
              <a:buChar char="●"/>
            </a:pPr>
            <a:r>
              <a:rPr lang="en-GB" sz="1300">
                <a:latin typeface="Comic Sans MS"/>
                <a:ea typeface="Comic Sans MS"/>
                <a:cs typeface="Comic Sans MS"/>
                <a:sym typeface="Comic Sans MS"/>
              </a:rPr>
              <a:t>Public Services: Older people consumer a larger proportion of public services (particularly true of the old old) </a:t>
            </a:r>
            <a:endParaRPr sz="1300">
              <a:latin typeface="Comic Sans MS"/>
              <a:ea typeface="Comic Sans MS"/>
              <a:cs typeface="Comic Sans MS"/>
              <a:sym typeface="Comic Sans MS"/>
            </a:endParaRPr>
          </a:p>
          <a:p>
            <a:pPr marL="457200" marR="0" lvl="0" indent="-311150" algn="l" rtl="0">
              <a:lnSpc>
                <a:spcPct val="100000"/>
              </a:lnSpc>
              <a:spcBef>
                <a:spcPts val="0"/>
              </a:spcBef>
              <a:spcAft>
                <a:spcPts val="0"/>
              </a:spcAft>
              <a:buSzPts val="1300"/>
              <a:buFont typeface="Comic Sans MS"/>
              <a:buChar char="●"/>
            </a:pPr>
            <a:r>
              <a:rPr lang="en-GB" sz="1300">
                <a:latin typeface="Comic Sans MS"/>
                <a:ea typeface="Comic Sans MS"/>
                <a:cs typeface="Comic Sans MS"/>
                <a:sym typeface="Comic Sans MS"/>
              </a:rPr>
              <a:t>One-person pensioner households </a:t>
            </a:r>
            <a:endParaRPr sz="1300">
              <a:latin typeface="Comic Sans MS"/>
              <a:ea typeface="Comic Sans MS"/>
              <a:cs typeface="Comic Sans MS"/>
              <a:sym typeface="Comic Sans MS"/>
            </a:endParaRPr>
          </a:p>
          <a:p>
            <a:pPr marL="457200" marR="0" lvl="0" indent="-311150" algn="l" rtl="0">
              <a:lnSpc>
                <a:spcPct val="100000"/>
              </a:lnSpc>
              <a:spcBef>
                <a:spcPts val="0"/>
              </a:spcBef>
              <a:spcAft>
                <a:spcPts val="0"/>
              </a:spcAft>
              <a:buSzPts val="1300"/>
              <a:buFont typeface="Comic Sans MS"/>
              <a:buChar char="●"/>
            </a:pPr>
            <a:r>
              <a:rPr lang="en-GB" sz="1300">
                <a:latin typeface="Comic Sans MS"/>
                <a:ea typeface="Comic Sans MS"/>
                <a:cs typeface="Comic Sans MS"/>
                <a:sym typeface="Comic Sans MS"/>
              </a:rPr>
              <a:t>The dependency ratio: as the number of retired people increases, so too does the burden on the working population. However, we must be careful not to overgeneralise. Some people work well into old age, and the retirement age is rising. Also, the decreasing fertility rate offsets the dependency ratio of older people. </a:t>
            </a:r>
            <a:endParaRPr sz="1300">
              <a:latin typeface="Comic Sans MS"/>
              <a:ea typeface="Comic Sans MS"/>
              <a:cs typeface="Comic Sans MS"/>
              <a:sym typeface="Comic Sans MS"/>
            </a:endParaRPr>
          </a:p>
        </p:txBody>
      </p:sp>
      <p:sp>
        <p:nvSpPr>
          <p:cNvPr id="168" name="Google Shape;168;g2c826b94a6b_0_23"/>
          <p:cNvSpPr/>
          <p:nvPr/>
        </p:nvSpPr>
        <p:spPr>
          <a:xfrm>
            <a:off x="1397225" y="140625"/>
            <a:ext cx="6489000" cy="661200"/>
          </a:xfrm>
          <a:prstGeom prst="rect">
            <a:avLst/>
          </a:prstGeom>
          <a:solidFill>
            <a:srgbClr val="EAD1DC"/>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GB" sz="1500" b="1" u="sng">
                <a:latin typeface="Comic Sans MS"/>
                <a:ea typeface="Comic Sans MS"/>
                <a:cs typeface="Comic Sans MS"/>
                <a:sym typeface="Comic Sans MS"/>
              </a:rPr>
              <a:t>Ageing Population</a:t>
            </a:r>
            <a:endParaRPr sz="1500" b="1" i="0" u="sng" strike="noStrike" cap="none">
              <a:solidFill>
                <a:srgbClr val="000000"/>
              </a:solidFill>
              <a:latin typeface="Comic Sans MS"/>
              <a:ea typeface="Comic Sans MS"/>
              <a:cs typeface="Comic Sans MS"/>
              <a:sym typeface="Comic Sans M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g2c826b94a6b_0_28"/>
          <p:cNvSpPr/>
          <p:nvPr/>
        </p:nvSpPr>
        <p:spPr>
          <a:xfrm>
            <a:off x="290525" y="997750"/>
            <a:ext cx="8702400" cy="3852600"/>
          </a:xfrm>
          <a:prstGeom prst="rect">
            <a:avLst/>
          </a:prstGeom>
          <a:solidFill>
            <a:schemeClr val="l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600" b="1" i="0" u="none" strike="noStrike" cap="none">
              <a:solidFill>
                <a:srgbClr val="000000"/>
              </a:solidFill>
              <a:latin typeface="Comic Sans MS"/>
              <a:ea typeface="Comic Sans MS"/>
              <a:cs typeface="Comic Sans MS"/>
              <a:sym typeface="Comic Sans MS"/>
            </a:endParaRPr>
          </a:p>
          <a:p>
            <a:pPr marL="457200" marR="0" lvl="0" indent="-330200" algn="l" rtl="0">
              <a:lnSpc>
                <a:spcPct val="100000"/>
              </a:lnSpc>
              <a:spcBef>
                <a:spcPts val="0"/>
              </a:spcBef>
              <a:spcAft>
                <a:spcPts val="0"/>
              </a:spcAft>
              <a:buClr>
                <a:srgbClr val="000000"/>
              </a:buClr>
              <a:buSzPts val="1600"/>
              <a:buFont typeface="Comic Sans MS"/>
              <a:buChar char="●"/>
            </a:pPr>
            <a:r>
              <a:rPr lang="en-GB" sz="1600" b="1">
                <a:latin typeface="Comic Sans MS"/>
                <a:ea typeface="Comic Sans MS"/>
                <a:cs typeface="Comic Sans MS"/>
                <a:sym typeface="Comic Sans MS"/>
              </a:rPr>
              <a:t>Immigration: </a:t>
            </a:r>
            <a:r>
              <a:rPr lang="en-GB" sz="1600">
                <a:latin typeface="Comic Sans MS"/>
                <a:ea typeface="Comic Sans MS"/>
                <a:cs typeface="Comic Sans MS"/>
                <a:sym typeface="Comic Sans MS"/>
              </a:rPr>
              <a:t>movement into a society </a:t>
            </a:r>
            <a:endParaRPr sz="1600">
              <a:latin typeface="Comic Sans MS"/>
              <a:ea typeface="Comic Sans MS"/>
              <a:cs typeface="Comic Sans MS"/>
              <a:sym typeface="Comic Sans MS"/>
            </a:endParaRPr>
          </a:p>
          <a:p>
            <a:pPr marL="457200" marR="0" lvl="0" indent="-330200" algn="l" rtl="0">
              <a:lnSpc>
                <a:spcPct val="100000"/>
              </a:lnSpc>
              <a:spcBef>
                <a:spcPts val="0"/>
              </a:spcBef>
              <a:spcAft>
                <a:spcPts val="0"/>
              </a:spcAft>
              <a:buSzPts val="1600"/>
              <a:buFont typeface="Comic Sans MS"/>
              <a:buChar char="●"/>
            </a:pPr>
            <a:r>
              <a:rPr lang="en-GB" sz="1600" b="1">
                <a:latin typeface="Comic Sans MS"/>
                <a:ea typeface="Comic Sans MS"/>
                <a:cs typeface="Comic Sans MS"/>
                <a:sym typeface="Comic Sans MS"/>
              </a:rPr>
              <a:t>Emigration: </a:t>
            </a:r>
            <a:r>
              <a:rPr lang="en-GB" sz="1600">
                <a:latin typeface="Comic Sans MS"/>
                <a:ea typeface="Comic Sans MS"/>
                <a:cs typeface="Comic Sans MS"/>
                <a:sym typeface="Comic Sans MS"/>
              </a:rPr>
              <a:t>movement out of a society </a:t>
            </a:r>
            <a:endParaRPr sz="1600">
              <a:latin typeface="Comic Sans MS"/>
              <a:ea typeface="Comic Sans MS"/>
              <a:cs typeface="Comic Sans MS"/>
              <a:sym typeface="Comic Sans MS"/>
            </a:endParaRPr>
          </a:p>
          <a:p>
            <a:pPr marL="457200" marR="0" lvl="0" indent="-330200" algn="l" rtl="0">
              <a:lnSpc>
                <a:spcPct val="100000"/>
              </a:lnSpc>
              <a:spcBef>
                <a:spcPts val="0"/>
              </a:spcBef>
              <a:spcAft>
                <a:spcPts val="0"/>
              </a:spcAft>
              <a:buSzPts val="1600"/>
              <a:buFont typeface="Comic Sans MS"/>
              <a:buChar char="●"/>
            </a:pPr>
            <a:r>
              <a:rPr lang="en-GB" sz="1600" b="1">
                <a:latin typeface="Comic Sans MS"/>
                <a:ea typeface="Comic Sans MS"/>
                <a:cs typeface="Comic Sans MS"/>
                <a:sym typeface="Comic Sans MS"/>
              </a:rPr>
              <a:t>Net migration: </a:t>
            </a:r>
            <a:r>
              <a:rPr lang="en-GB" sz="1600">
                <a:latin typeface="Comic Sans MS"/>
                <a:ea typeface="Comic Sans MS"/>
                <a:cs typeface="Comic Sans MS"/>
                <a:sym typeface="Comic Sans MS"/>
              </a:rPr>
              <a:t>the difference between the numbers of migrants and the numbers of emigrants</a:t>
            </a:r>
            <a:endParaRPr sz="1600">
              <a:latin typeface="Comic Sans MS"/>
              <a:ea typeface="Comic Sans MS"/>
              <a:cs typeface="Comic Sans MS"/>
              <a:sym typeface="Comic Sans MS"/>
            </a:endParaRPr>
          </a:p>
          <a:p>
            <a:pPr marL="0" marR="0" lvl="0" indent="0" algn="l" rtl="0">
              <a:lnSpc>
                <a:spcPct val="100000"/>
              </a:lnSpc>
              <a:spcBef>
                <a:spcPts val="0"/>
              </a:spcBef>
              <a:spcAft>
                <a:spcPts val="0"/>
              </a:spcAft>
              <a:buNone/>
            </a:pPr>
            <a:endParaRPr sz="1600">
              <a:latin typeface="Comic Sans MS"/>
              <a:ea typeface="Comic Sans MS"/>
              <a:cs typeface="Comic Sans MS"/>
              <a:sym typeface="Comic Sans MS"/>
            </a:endParaRPr>
          </a:p>
          <a:p>
            <a:pPr marL="0" marR="0" lvl="0" indent="0" algn="l" rtl="0">
              <a:lnSpc>
                <a:spcPct val="100000"/>
              </a:lnSpc>
              <a:spcBef>
                <a:spcPts val="0"/>
              </a:spcBef>
              <a:spcAft>
                <a:spcPts val="0"/>
              </a:spcAft>
              <a:buNone/>
            </a:pPr>
            <a:r>
              <a:rPr lang="en-GB" sz="1600">
                <a:latin typeface="Comic Sans MS"/>
                <a:ea typeface="Comic Sans MS"/>
                <a:cs typeface="Comic Sans MS"/>
                <a:sym typeface="Comic Sans MS"/>
              </a:rPr>
              <a:t>One consequence is a more ethnically diverse population, in 2011 ethnic groups accounted for 14% of the population, this causes a greater diversity of family patterns. </a:t>
            </a:r>
            <a:endParaRPr sz="1600">
              <a:latin typeface="Comic Sans MS"/>
              <a:ea typeface="Comic Sans MS"/>
              <a:cs typeface="Comic Sans MS"/>
              <a:sym typeface="Comic Sans MS"/>
            </a:endParaRPr>
          </a:p>
          <a:p>
            <a:pPr marL="0" marR="0" lvl="0" indent="0" algn="l" rtl="0">
              <a:lnSpc>
                <a:spcPct val="100000"/>
              </a:lnSpc>
              <a:spcBef>
                <a:spcPts val="0"/>
              </a:spcBef>
              <a:spcAft>
                <a:spcPts val="0"/>
              </a:spcAft>
              <a:buNone/>
            </a:pPr>
            <a:endParaRPr sz="1600">
              <a:latin typeface="Comic Sans MS"/>
              <a:ea typeface="Comic Sans MS"/>
              <a:cs typeface="Comic Sans MS"/>
              <a:sym typeface="Comic Sans MS"/>
            </a:endParaRPr>
          </a:p>
          <a:p>
            <a:pPr marL="0" marR="0" lvl="0" indent="0" algn="l" rtl="0">
              <a:lnSpc>
                <a:spcPct val="100000"/>
              </a:lnSpc>
              <a:spcBef>
                <a:spcPts val="0"/>
              </a:spcBef>
              <a:spcAft>
                <a:spcPts val="0"/>
              </a:spcAft>
              <a:buNone/>
            </a:pPr>
            <a:r>
              <a:rPr lang="en-GB" sz="1600">
                <a:latin typeface="Comic Sans MS"/>
                <a:ea typeface="Comic Sans MS"/>
                <a:cs typeface="Comic Sans MS"/>
                <a:sym typeface="Comic Sans MS"/>
              </a:rPr>
              <a:t>Immigrants are more likely to be of working age and therefore help lower the dependency ratio</a:t>
            </a:r>
            <a:endParaRPr sz="1600">
              <a:latin typeface="Comic Sans MS"/>
              <a:ea typeface="Comic Sans MS"/>
              <a:cs typeface="Comic Sans MS"/>
              <a:sym typeface="Comic Sans MS"/>
            </a:endParaRPr>
          </a:p>
          <a:p>
            <a:pPr marL="0" marR="0" lvl="0" indent="0" algn="l" rtl="0">
              <a:lnSpc>
                <a:spcPct val="100000"/>
              </a:lnSpc>
              <a:spcBef>
                <a:spcPts val="0"/>
              </a:spcBef>
              <a:spcAft>
                <a:spcPts val="0"/>
              </a:spcAft>
              <a:buNone/>
            </a:pPr>
            <a:r>
              <a:rPr lang="en-GB" sz="1600">
                <a:latin typeface="Comic Sans MS"/>
                <a:ea typeface="Comic Sans MS"/>
                <a:cs typeface="Comic Sans MS"/>
                <a:sym typeface="Comic Sans MS"/>
              </a:rPr>
              <a:t>Immigrants also are younger and have more children, increasing the ratio (however eventually lowering as they work themselves). </a:t>
            </a:r>
            <a:endParaRPr sz="1600">
              <a:latin typeface="Comic Sans MS"/>
              <a:ea typeface="Comic Sans MS"/>
              <a:cs typeface="Comic Sans MS"/>
              <a:sym typeface="Comic Sans MS"/>
            </a:endParaRPr>
          </a:p>
        </p:txBody>
      </p:sp>
      <p:sp>
        <p:nvSpPr>
          <p:cNvPr id="174" name="Google Shape;174;g2c826b94a6b_0_28"/>
          <p:cNvSpPr/>
          <p:nvPr/>
        </p:nvSpPr>
        <p:spPr>
          <a:xfrm>
            <a:off x="1397225" y="140625"/>
            <a:ext cx="6489000" cy="661200"/>
          </a:xfrm>
          <a:prstGeom prst="rect">
            <a:avLst/>
          </a:prstGeom>
          <a:solidFill>
            <a:srgbClr val="EAD1DC"/>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GB" sz="1500" b="1" u="sng">
                <a:latin typeface="Comic Sans MS"/>
                <a:ea typeface="Comic Sans MS"/>
                <a:cs typeface="Comic Sans MS"/>
                <a:sym typeface="Comic Sans MS"/>
              </a:rPr>
              <a:t>Migration</a:t>
            </a:r>
            <a:endParaRPr sz="1500" b="1" i="0" u="sng" strike="noStrike" cap="none">
              <a:solidFill>
                <a:srgbClr val="000000"/>
              </a:solidFill>
              <a:latin typeface="Comic Sans MS"/>
              <a:ea typeface="Comic Sans MS"/>
              <a:cs typeface="Comic Sans MS"/>
              <a:sym typeface="Comic Sans M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3"/>
          <p:cNvSpPr/>
          <p:nvPr/>
        </p:nvSpPr>
        <p:spPr>
          <a:xfrm>
            <a:off x="1040700" y="1143450"/>
            <a:ext cx="7062600" cy="2856600"/>
          </a:xfrm>
          <a:prstGeom prst="rect">
            <a:avLst/>
          </a:prstGeom>
          <a:solidFill>
            <a:srgbClr val="EAD1DC"/>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rgbClr val="00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rgbClr val="00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3200"/>
              <a:buFont typeface="Arial"/>
              <a:buNone/>
            </a:pPr>
            <a:r>
              <a:rPr lang="en-GB" sz="3200" b="1" u="sng">
                <a:latin typeface="Comic Sans MS"/>
                <a:ea typeface="Comic Sans MS"/>
                <a:cs typeface="Comic Sans MS"/>
                <a:sym typeface="Comic Sans MS"/>
              </a:rPr>
              <a:t>Family Patterns </a:t>
            </a:r>
            <a:endParaRPr sz="3200" b="1" i="0" u="sng"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rgbClr val="000000"/>
              </a:solidFill>
              <a:latin typeface="Comic Sans MS"/>
              <a:ea typeface="Comic Sans MS"/>
              <a:cs typeface="Comic Sans MS"/>
              <a:sym typeface="Comic Sans M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3"/>
          <p:cNvSpPr/>
          <p:nvPr/>
        </p:nvSpPr>
        <p:spPr>
          <a:xfrm>
            <a:off x="1040700" y="1143450"/>
            <a:ext cx="7062600" cy="2856600"/>
          </a:xfrm>
          <a:prstGeom prst="rect">
            <a:avLst/>
          </a:prstGeom>
          <a:solidFill>
            <a:srgbClr val="C9DAF8"/>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rgbClr val="00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3200"/>
              <a:buFont typeface="Arial"/>
              <a:buNone/>
            </a:pPr>
            <a:r>
              <a:rPr lang="en-GB" sz="3200" b="1" i="0" u="sng" strike="noStrike" cap="none">
                <a:solidFill>
                  <a:srgbClr val="000000"/>
                </a:solidFill>
                <a:latin typeface="Comic Sans MS"/>
                <a:ea typeface="Comic Sans MS"/>
                <a:cs typeface="Comic Sans MS"/>
                <a:sym typeface="Comic Sans MS"/>
              </a:rPr>
              <a:t>Perspectives of The Family </a:t>
            </a:r>
            <a:endParaRPr sz="3200" b="1" i="0" u="sng"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rgbClr val="000000"/>
              </a:solidFill>
              <a:latin typeface="Comic Sans MS"/>
              <a:ea typeface="Comic Sans MS"/>
              <a:cs typeface="Comic Sans MS"/>
              <a:sym typeface="Comic Sans M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4"/>
          <p:cNvSpPr/>
          <p:nvPr/>
        </p:nvSpPr>
        <p:spPr>
          <a:xfrm>
            <a:off x="265625" y="265850"/>
            <a:ext cx="8752200" cy="617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sng" strike="noStrike" cap="none">
                <a:solidFill>
                  <a:srgbClr val="000000"/>
                </a:solidFill>
                <a:latin typeface="Comic Sans MS"/>
                <a:ea typeface="Comic Sans MS"/>
                <a:cs typeface="Comic Sans MS"/>
                <a:sym typeface="Comic Sans MS"/>
              </a:rPr>
              <a:t>Perspectives of The Family</a:t>
            </a:r>
            <a:endParaRPr sz="2000" b="1" i="0" u="sng" strike="noStrike" cap="none">
              <a:solidFill>
                <a:srgbClr val="000000"/>
              </a:solidFill>
              <a:latin typeface="Comic Sans MS"/>
              <a:ea typeface="Comic Sans MS"/>
              <a:cs typeface="Comic Sans MS"/>
              <a:sym typeface="Comic Sans MS"/>
            </a:endParaRPr>
          </a:p>
        </p:txBody>
      </p:sp>
      <p:graphicFrame>
        <p:nvGraphicFramePr>
          <p:cNvPr id="185" name="Google Shape;185;p14"/>
          <p:cNvGraphicFramePr/>
          <p:nvPr/>
        </p:nvGraphicFramePr>
        <p:xfrm>
          <a:off x="265625" y="1115625"/>
          <a:ext cx="3000000" cy="3000000"/>
        </p:xfrm>
        <a:graphic>
          <a:graphicData uri="http://schemas.openxmlformats.org/drawingml/2006/table">
            <a:tbl>
              <a:tblPr>
                <a:noFill/>
                <a:tableStyleId>{49D75E62-686F-4A95-82C9-344625C946AF}</a:tableStyleId>
              </a:tblPr>
              <a:tblGrid>
                <a:gridCol w="4376100">
                  <a:extLst>
                    <a:ext uri="{9D8B030D-6E8A-4147-A177-3AD203B41FA5}">
                      <a16:colId xmlns:a16="http://schemas.microsoft.com/office/drawing/2014/main" val="20000"/>
                    </a:ext>
                  </a:extLst>
                </a:gridCol>
                <a:gridCol w="4376100">
                  <a:extLst>
                    <a:ext uri="{9D8B030D-6E8A-4147-A177-3AD203B41FA5}">
                      <a16:colId xmlns:a16="http://schemas.microsoft.com/office/drawing/2014/main" val="20001"/>
                    </a:ext>
                  </a:extLst>
                </a:gridCol>
              </a:tblGrid>
              <a:tr h="381000">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a:latin typeface="Comic Sans MS"/>
                          <a:ea typeface="Comic Sans MS"/>
                          <a:cs typeface="Comic Sans MS"/>
                          <a:sym typeface="Comic Sans MS"/>
                        </a:rPr>
                        <a:t>Consensus/Positive Views of The Family</a:t>
                      </a:r>
                      <a:endParaRPr sz="1400" b="1" u="none" strike="noStrike" cap="none">
                        <a:latin typeface="Comic Sans MS"/>
                        <a:ea typeface="Comic Sans MS"/>
                        <a:cs typeface="Comic Sans MS"/>
                        <a:sym typeface="Comic Sans MS"/>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a:latin typeface="Comic Sans MS"/>
                          <a:ea typeface="Comic Sans MS"/>
                          <a:cs typeface="Comic Sans MS"/>
                          <a:sym typeface="Comic Sans MS"/>
                        </a:rPr>
                        <a:t>Conflict/Negative Views of The Family</a:t>
                      </a:r>
                      <a:endParaRPr sz="1400" b="1" u="none" strike="noStrike" cap="none">
                        <a:latin typeface="Comic Sans MS"/>
                        <a:ea typeface="Comic Sans MS"/>
                        <a:cs typeface="Comic Sans MS"/>
                        <a:sym typeface="Comic Sans MS"/>
                      </a:endParaRPr>
                    </a:p>
                  </a:txBody>
                  <a:tcPr marL="91425" marR="91425" marT="91425" marB="91425"/>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GB" sz="1400" b="1" u="none" strike="noStrike" cap="none">
                          <a:latin typeface="Comic Sans MS"/>
                          <a:ea typeface="Comic Sans MS"/>
                          <a:cs typeface="Comic Sans MS"/>
                          <a:sym typeface="Comic Sans MS"/>
                        </a:rPr>
                        <a:t>Functionalist: </a:t>
                      </a:r>
                      <a:r>
                        <a:rPr lang="en-GB" sz="1400" u="none" strike="noStrike" cap="none">
                          <a:latin typeface="Comic Sans MS"/>
                          <a:ea typeface="Comic Sans MS"/>
                          <a:cs typeface="Comic Sans MS"/>
                          <a:sym typeface="Comic Sans MS"/>
                        </a:rPr>
                        <a:t>the family performs positive functions for society and the individual.</a:t>
                      </a:r>
                      <a:endParaRPr sz="1400" u="none" strike="noStrike" cap="none">
                        <a:latin typeface="Comic Sans MS"/>
                        <a:ea typeface="Comic Sans MS"/>
                        <a:cs typeface="Comic Sans MS"/>
                        <a:sym typeface="Comic Sans M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b="1" u="none" strike="noStrike" cap="none">
                          <a:latin typeface="Comic Sans MS"/>
                          <a:ea typeface="Comic Sans MS"/>
                          <a:cs typeface="Comic Sans MS"/>
                          <a:sym typeface="Comic Sans MS"/>
                        </a:rPr>
                        <a:t>Marxist: </a:t>
                      </a:r>
                      <a:r>
                        <a:rPr lang="en-GB" sz="1400" u="none" strike="noStrike" cap="none">
                          <a:latin typeface="Comic Sans MS"/>
                          <a:ea typeface="Comic Sans MS"/>
                          <a:cs typeface="Comic Sans MS"/>
                          <a:sym typeface="Comic Sans MS"/>
                        </a:rPr>
                        <a:t>the family provides important functions for capitalism.</a:t>
                      </a:r>
                      <a:endParaRPr sz="1400" u="none" strike="noStrike" cap="none">
                        <a:latin typeface="Comic Sans MS"/>
                        <a:ea typeface="Comic Sans MS"/>
                        <a:cs typeface="Comic Sans MS"/>
                        <a:sym typeface="Comic Sans MS"/>
                      </a:endParaRPr>
                    </a:p>
                  </a:txBody>
                  <a:tcPr marL="91425" marR="91425" marT="91425" marB="91425"/>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GB" sz="1400" b="1" u="none" strike="noStrike" cap="none">
                          <a:latin typeface="Comic Sans MS"/>
                          <a:ea typeface="Comic Sans MS"/>
                          <a:cs typeface="Comic Sans MS"/>
                          <a:sym typeface="Comic Sans MS"/>
                        </a:rPr>
                        <a:t>New Right: </a:t>
                      </a:r>
                      <a:r>
                        <a:rPr lang="en-GB" sz="1400" u="none" strike="noStrike" cap="none">
                          <a:latin typeface="Comic Sans MS"/>
                          <a:ea typeface="Comic Sans MS"/>
                          <a:cs typeface="Comic Sans MS"/>
                          <a:sym typeface="Comic Sans MS"/>
                        </a:rPr>
                        <a:t>the nuclear family is the cornerstone of society but is under threat.</a:t>
                      </a:r>
                      <a:endParaRPr sz="1400" u="none" strike="noStrike" cap="none">
                        <a:latin typeface="Comic Sans MS"/>
                        <a:ea typeface="Comic Sans MS"/>
                        <a:cs typeface="Comic Sans MS"/>
                        <a:sym typeface="Comic Sans M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b="1" u="none" strike="noStrike" cap="none">
                          <a:latin typeface="Comic Sans MS"/>
                          <a:ea typeface="Comic Sans MS"/>
                          <a:cs typeface="Comic Sans MS"/>
                          <a:sym typeface="Comic Sans MS"/>
                        </a:rPr>
                        <a:t>Feminist: </a:t>
                      </a:r>
                      <a:r>
                        <a:rPr lang="en-GB" sz="1400" u="none" strike="noStrike" cap="none">
                          <a:latin typeface="Comic Sans MS"/>
                          <a:ea typeface="Comic Sans MS"/>
                          <a:cs typeface="Comic Sans MS"/>
                          <a:sym typeface="Comic Sans MS"/>
                        </a:rPr>
                        <a:t>the family reinforces gender inequality and the patriarchy.</a:t>
                      </a:r>
                      <a:endParaRPr sz="1400" u="none" strike="noStrike" cap="none">
                        <a:latin typeface="Comic Sans MS"/>
                        <a:ea typeface="Comic Sans MS"/>
                        <a:cs typeface="Comic Sans MS"/>
                        <a:sym typeface="Comic Sans MS"/>
                      </a:endParaRPr>
                    </a:p>
                  </a:txBody>
                  <a:tcPr marL="91425" marR="91425" marT="91425" marB="91425"/>
                </a:tc>
                <a:extLst>
                  <a:ext uri="{0D108BD9-81ED-4DB2-BD59-A6C34878D82A}">
                    <a16:rowId xmlns:a16="http://schemas.microsoft.com/office/drawing/2014/main" val="10002"/>
                  </a:ext>
                </a:extLst>
              </a:tr>
            </a:tbl>
          </a:graphicData>
        </a:graphic>
      </p:graphicFrame>
      <p:pic>
        <p:nvPicPr>
          <p:cNvPr id="186" name="Google Shape;186;p14"/>
          <p:cNvPicPr preferRelativeResize="0"/>
          <p:nvPr/>
        </p:nvPicPr>
        <p:blipFill rotWithShape="1">
          <a:blip r:embed="rId3">
            <a:alphaModFix/>
          </a:blip>
          <a:srcRect/>
          <a:stretch/>
        </p:blipFill>
        <p:spPr>
          <a:xfrm>
            <a:off x="123725" y="2963350"/>
            <a:ext cx="1394850" cy="2085200"/>
          </a:xfrm>
          <a:prstGeom prst="rect">
            <a:avLst/>
          </a:prstGeom>
          <a:noFill/>
          <a:ln>
            <a:noFill/>
          </a:ln>
        </p:spPr>
      </p:pic>
      <p:pic>
        <p:nvPicPr>
          <p:cNvPr id="187" name="Google Shape;187;p14"/>
          <p:cNvPicPr preferRelativeResize="0"/>
          <p:nvPr/>
        </p:nvPicPr>
        <p:blipFill rotWithShape="1">
          <a:blip r:embed="rId4">
            <a:alphaModFix/>
          </a:blip>
          <a:srcRect/>
          <a:stretch/>
        </p:blipFill>
        <p:spPr>
          <a:xfrm>
            <a:off x="1664900" y="2963350"/>
            <a:ext cx="1503150" cy="2142775"/>
          </a:xfrm>
          <a:prstGeom prst="rect">
            <a:avLst/>
          </a:prstGeom>
          <a:noFill/>
          <a:ln>
            <a:noFill/>
          </a:ln>
        </p:spPr>
      </p:pic>
      <p:pic>
        <p:nvPicPr>
          <p:cNvPr id="188" name="Google Shape;188;p14"/>
          <p:cNvPicPr preferRelativeResize="0"/>
          <p:nvPr/>
        </p:nvPicPr>
        <p:blipFill rotWithShape="1">
          <a:blip r:embed="rId5">
            <a:alphaModFix/>
          </a:blip>
          <a:srcRect/>
          <a:stretch/>
        </p:blipFill>
        <p:spPr>
          <a:xfrm>
            <a:off x="4641713" y="2827625"/>
            <a:ext cx="1250856" cy="1912599"/>
          </a:xfrm>
          <a:prstGeom prst="rect">
            <a:avLst/>
          </a:prstGeom>
          <a:noFill/>
          <a:ln>
            <a:noFill/>
          </a:ln>
        </p:spPr>
      </p:pic>
      <p:pic>
        <p:nvPicPr>
          <p:cNvPr id="189" name="Google Shape;189;p14"/>
          <p:cNvPicPr preferRelativeResize="0"/>
          <p:nvPr/>
        </p:nvPicPr>
        <p:blipFill rotWithShape="1">
          <a:blip r:embed="rId6">
            <a:alphaModFix/>
          </a:blip>
          <a:srcRect l="1096" t="9965" b="7335"/>
          <a:stretch/>
        </p:blipFill>
        <p:spPr>
          <a:xfrm>
            <a:off x="6057275" y="2862227"/>
            <a:ext cx="1557850" cy="1843386"/>
          </a:xfrm>
          <a:prstGeom prst="rect">
            <a:avLst/>
          </a:prstGeom>
          <a:noFill/>
          <a:ln>
            <a:noFill/>
          </a:ln>
        </p:spPr>
      </p:pic>
      <p:pic>
        <p:nvPicPr>
          <p:cNvPr id="190" name="Google Shape;190;p14"/>
          <p:cNvPicPr preferRelativeResize="0"/>
          <p:nvPr/>
        </p:nvPicPr>
        <p:blipFill rotWithShape="1">
          <a:blip r:embed="rId7">
            <a:alphaModFix/>
          </a:blip>
          <a:srcRect/>
          <a:stretch/>
        </p:blipFill>
        <p:spPr>
          <a:xfrm>
            <a:off x="5008075" y="4097348"/>
            <a:ext cx="1557850" cy="1046148"/>
          </a:xfrm>
          <a:prstGeom prst="rect">
            <a:avLst/>
          </a:prstGeom>
          <a:noFill/>
          <a:ln>
            <a:noFill/>
          </a:ln>
        </p:spPr>
      </p:pic>
      <p:pic>
        <p:nvPicPr>
          <p:cNvPr id="191" name="Google Shape;191;p14"/>
          <p:cNvPicPr preferRelativeResize="0"/>
          <p:nvPr/>
        </p:nvPicPr>
        <p:blipFill rotWithShape="1">
          <a:blip r:embed="rId8">
            <a:alphaModFix/>
          </a:blip>
          <a:srcRect/>
          <a:stretch/>
        </p:blipFill>
        <p:spPr>
          <a:xfrm>
            <a:off x="7647696" y="3086496"/>
            <a:ext cx="1394850" cy="1394850"/>
          </a:xfrm>
          <a:prstGeom prst="rect">
            <a:avLst/>
          </a:prstGeom>
          <a:noFill/>
          <a:ln>
            <a:noFill/>
          </a:ln>
        </p:spPr>
      </p:pic>
      <p:pic>
        <p:nvPicPr>
          <p:cNvPr id="192" name="Google Shape;192;p14"/>
          <p:cNvPicPr preferRelativeResize="0"/>
          <p:nvPr/>
        </p:nvPicPr>
        <p:blipFill rotWithShape="1">
          <a:blip r:embed="rId9">
            <a:alphaModFix/>
          </a:blip>
          <a:srcRect/>
          <a:stretch/>
        </p:blipFill>
        <p:spPr>
          <a:xfrm>
            <a:off x="3247900" y="3031340"/>
            <a:ext cx="1503150" cy="200678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5"/>
          <p:cNvSpPr/>
          <p:nvPr/>
        </p:nvSpPr>
        <p:spPr>
          <a:xfrm>
            <a:off x="265625" y="265850"/>
            <a:ext cx="6034800" cy="6174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sng" strike="noStrike" cap="none">
                <a:solidFill>
                  <a:srgbClr val="000000"/>
                </a:solidFill>
                <a:latin typeface="Comic Sans MS"/>
                <a:ea typeface="Comic Sans MS"/>
                <a:cs typeface="Comic Sans MS"/>
                <a:sym typeface="Comic Sans MS"/>
              </a:rPr>
              <a:t>Talcott Parsons (1959)</a:t>
            </a:r>
            <a:endParaRPr sz="2000" b="1" i="0" u="sng" strike="noStrike" cap="none">
              <a:solidFill>
                <a:srgbClr val="000000"/>
              </a:solidFill>
              <a:latin typeface="Comic Sans MS"/>
              <a:ea typeface="Comic Sans MS"/>
              <a:cs typeface="Comic Sans MS"/>
              <a:sym typeface="Comic Sans MS"/>
            </a:endParaRPr>
          </a:p>
        </p:txBody>
      </p:sp>
      <p:sp>
        <p:nvSpPr>
          <p:cNvPr id="198" name="Google Shape;198;p15"/>
          <p:cNvSpPr/>
          <p:nvPr/>
        </p:nvSpPr>
        <p:spPr>
          <a:xfrm>
            <a:off x="6487025" y="265850"/>
            <a:ext cx="2440200" cy="6174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000000"/>
                </a:solidFill>
                <a:latin typeface="Comic Sans MS"/>
                <a:ea typeface="Comic Sans MS"/>
                <a:cs typeface="Comic Sans MS"/>
                <a:sym typeface="Comic Sans MS"/>
              </a:rPr>
              <a:t>Functionalist</a:t>
            </a:r>
            <a:endParaRPr sz="2000" b="0" i="0" u="none" strike="noStrike" cap="none">
              <a:solidFill>
                <a:srgbClr val="000000"/>
              </a:solidFill>
              <a:latin typeface="Comic Sans MS"/>
              <a:ea typeface="Comic Sans MS"/>
              <a:cs typeface="Comic Sans MS"/>
              <a:sym typeface="Comic Sans MS"/>
            </a:endParaRPr>
          </a:p>
        </p:txBody>
      </p:sp>
      <p:sp>
        <p:nvSpPr>
          <p:cNvPr id="199" name="Google Shape;199;p15"/>
          <p:cNvSpPr/>
          <p:nvPr/>
        </p:nvSpPr>
        <p:spPr>
          <a:xfrm>
            <a:off x="265625" y="1098450"/>
            <a:ext cx="6034800" cy="3818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marR="0" lvl="0" indent="-323850" algn="l" rtl="0">
              <a:lnSpc>
                <a:spcPct val="100000"/>
              </a:lnSpc>
              <a:spcBef>
                <a:spcPts val="0"/>
              </a:spcBef>
              <a:spcAft>
                <a:spcPts val="0"/>
              </a:spcAft>
              <a:buClr>
                <a:srgbClr val="000000"/>
              </a:buClr>
              <a:buSzPts val="1500"/>
              <a:buFont typeface="Comic Sans MS"/>
              <a:buChar char="➔"/>
            </a:pPr>
            <a:r>
              <a:rPr lang="en-GB" sz="1500" b="0" i="0" u="none" strike="noStrike" cap="none">
                <a:solidFill>
                  <a:srgbClr val="000000"/>
                </a:solidFill>
                <a:latin typeface="Comic Sans MS"/>
                <a:ea typeface="Comic Sans MS"/>
                <a:cs typeface="Comic Sans MS"/>
                <a:sym typeface="Comic Sans MS"/>
              </a:rPr>
              <a:t>Focused on the middle class nuclear family in the US. </a:t>
            </a:r>
            <a:endParaRPr sz="1500" b="0" i="0" u="none" strike="noStrike" cap="none">
              <a:solidFill>
                <a:srgbClr val="000000"/>
              </a:solidFill>
              <a:latin typeface="Comic Sans MS"/>
              <a:ea typeface="Comic Sans MS"/>
              <a:cs typeface="Comic Sans MS"/>
              <a:sym typeface="Comic Sans MS"/>
            </a:endParaRPr>
          </a:p>
          <a:p>
            <a:pPr marL="457200" marR="0" lvl="0" indent="-323850" algn="l" rtl="0">
              <a:lnSpc>
                <a:spcPct val="100000"/>
              </a:lnSpc>
              <a:spcBef>
                <a:spcPts val="0"/>
              </a:spcBef>
              <a:spcAft>
                <a:spcPts val="0"/>
              </a:spcAft>
              <a:buClr>
                <a:srgbClr val="000000"/>
              </a:buClr>
              <a:buSzPts val="1500"/>
              <a:buFont typeface="Comic Sans MS"/>
              <a:buChar char="➔"/>
            </a:pPr>
            <a:r>
              <a:rPr lang="en-GB" sz="1500" b="0" i="0" u="none" strike="noStrike" cap="none">
                <a:solidFill>
                  <a:srgbClr val="000000"/>
                </a:solidFill>
                <a:latin typeface="Comic Sans MS"/>
                <a:ea typeface="Comic Sans MS"/>
                <a:cs typeface="Comic Sans MS"/>
                <a:sym typeface="Comic Sans MS"/>
              </a:rPr>
              <a:t>Nuclear family performs two </a:t>
            </a:r>
            <a:r>
              <a:rPr lang="en-GB" sz="1500" b="1" i="0" u="none" strike="noStrike" cap="none">
                <a:solidFill>
                  <a:srgbClr val="000000"/>
                </a:solidFill>
                <a:latin typeface="Comic Sans MS"/>
                <a:ea typeface="Comic Sans MS"/>
                <a:cs typeface="Comic Sans MS"/>
                <a:sym typeface="Comic Sans MS"/>
              </a:rPr>
              <a:t>basic and irreducible functions- </a:t>
            </a:r>
            <a:r>
              <a:rPr lang="en-GB" sz="1500" b="0" i="0" u="none" strike="noStrike" cap="none">
                <a:solidFill>
                  <a:srgbClr val="000000"/>
                </a:solidFill>
                <a:latin typeface="Comic Sans MS"/>
                <a:ea typeface="Comic Sans MS"/>
                <a:cs typeface="Comic Sans MS"/>
                <a:sym typeface="Comic Sans MS"/>
              </a:rPr>
              <a:t>common to all societies:</a:t>
            </a:r>
            <a:endParaRPr sz="1500" b="0" i="0" u="none" strike="noStrike" cap="none">
              <a:solidFill>
                <a:srgbClr val="000000"/>
              </a:solidFill>
              <a:latin typeface="Comic Sans MS"/>
              <a:ea typeface="Comic Sans MS"/>
              <a:cs typeface="Comic Sans MS"/>
              <a:sym typeface="Comic Sans MS"/>
            </a:endParaRPr>
          </a:p>
          <a:p>
            <a:pPr marL="914400" marR="0" lvl="1" indent="-323850" algn="l" rtl="0">
              <a:lnSpc>
                <a:spcPct val="100000"/>
              </a:lnSpc>
              <a:spcBef>
                <a:spcPts val="0"/>
              </a:spcBef>
              <a:spcAft>
                <a:spcPts val="0"/>
              </a:spcAft>
              <a:buClr>
                <a:srgbClr val="000000"/>
              </a:buClr>
              <a:buSzPts val="1500"/>
              <a:buFont typeface="Comic Sans MS"/>
              <a:buChar char="◆"/>
            </a:pPr>
            <a:r>
              <a:rPr lang="en-GB" sz="1500" b="0" i="0" u="none" strike="noStrike" cap="none">
                <a:solidFill>
                  <a:srgbClr val="000000"/>
                </a:solidFill>
                <a:latin typeface="Comic Sans MS"/>
                <a:ea typeface="Comic Sans MS"/>
                <a:cs typeface="Comic Sans MS"/>
                <a:sym typeface="Comic Sans MS"/>
              </a:rPr>
              <a:t>Primary Socialisation </a:t>
            </a:r>
            <a:endParaRPr sz="1500" b="0" i="0" u="none" strike="noStrike" cap="none">
              <a:solidFill>
                <a:srgbClr val="000000"/>
              </a:solidFill>
              <a:latin typeface="Comic Sans MS"/>
              <a:ea typeface="Comic Sans MS"/>
              <a:cs typeface="Comic Sans MS"/>
              <a:sym typeface="Comic Sans MS"/>
            </a:endParaRPr>
          </a:p>
          <a:p>
            <a:pPr marL="914400" marR="0" lvl="1" indent="-323850" algn="l" rtl="0">
              <a:lnSpc>
                <a:spcPct val="100000"/>
              </a:lnSpc>
              <a:spcBef>
                <a:spcPts val="0"/>
              </a:spcBef>
              <a:spcAft>
                <a:spcPts val="0"/>
              </a:spcAft>
              <a:buClr>
                <a:srgbClr val="000000"/>
              </a:buClr>
              <a:buSzPts val="1500"/>
              <a:buFont typeface="Comic Sans MS"/>
              <a:buChar char="◆"/>
            </a:pPr>
            <a:r>
              <a:rPr lang="en-GB" sz="1500" b="0" i="0" u="none" strike="noStrike" cap="none">
                <a:solidFill>
                  <a:srgbClr val="000000"/>
                </a:solidFill>
                <a:latin typeface="Comic Sans MS"/>
                <a:ea typeface="Comic Sans MS"/>
                <a:cs typeface="Comic Sans MS"/>
                <a:sym typeface="Comic Sans MS"/>
              </a:rPr>
              <a:t>Stabilisation of Adult Personalities </a:t>
            </a:r>
            <a:endParaRPr sz="1500" b="0" i="0" u="none" strike="noStrike" cap="none">
              <a:solidFill>
                <a:srgbClr val="000000"/>
              </a:solidFill>
              <a:latin typeface="Comic Sans MS"/>
              <a:ea typeface="Comic Sans MS"/>
              <a:cs typeface="Comic Sans MS"/>
              <a:sym typeface="Comic Sans MS"/>
            </a:endParaRPr>
          </a:p>
          <a:p>
            <a:pPr marL="457200" marR="0" lvl="0" indent="-323850" algn="l" rtl="0">
              <a:lnSpc>
                <a:spcPct val="100000"/>
              </a:lnSpc>
              <a:spcBef>
                <a:spcPts val="0"/>
              </a:spcBef>
              <a:spcAft>
                <a:spcPts val="0"/>
              </a:spcAft>
              <a:buClr>
                <a:srgbClr val="000000"/>
              </a:buClr>
              <a:buSzPts val="1500"/>
              <a:buFont typeface="Comic Sans MS"/>
              <a:buChar char="➔"/>
            </a:pPr>
            <a:r>
              <a:rPr lang="en-GB" sz="1500" b="0" i="0" u="none" strike="noStrike" cap="none">
                <a:solidFill>
                  <a:srgbClr val="000000"/>
                </a:solidFill>
                <a:latin typeface="Comic Sans MS"/>
                <a:ea typeface="Comic Sans MS"/>
                <a:cs typeface="Comic Sans MS"/>
                <a:sym typeface="Comic Sans MS"/>
              </a:rPr>
              <a:t>Warm bath analogy: family is seen as a place of refuge, created by the mother whereby being part of a family is like stepping into a warm bath. </a:t>
            </a:r>
            <a:endParaRPr sz="1500" b="0" i="0" u="none" strike="noStrike" cap="none">
              <a:solidFill>
                <a:srgbClr val="000000"/>
              </a:solidFill>
              <a:latin typeface="Comic Sans MS"/>
              <a:ea typeface="Comic Sans MS"/>
              <a:cs typeface="Comic Sans MS"/>
              <a:sym typeface="Comic Sans MS"/>
            </a:endParaRPr>
          </a:p>
          <a:p>
            <a:pPr marL="457200" marR="0" lvl="0" indent="-323850" algn="l" rtl="0">
              <a:lnSpc>
                <a:spcPct val="100000"/>
              </a:lnSpc>
              <a:spcBef>
                <a:spcPts val="0"/>
              </a:spcBef>
              <a:spcAft>
                <a:spcPts val="0"/>
              </a:spcAft>
              <a:buClr>
                <a:srgbClr val="000000"/>
              </a:buClr>
              <a:buSzPts val="1500"/>
              <a:buFont typeface="Comic Sans MS"/>
              <a:buChar char="➔"/>
            </a:pPr>
            <a:r>
              <a:rPr lang="en-GB" sz="1500" b="0" i="0" u="none" strike="noStrike" cap="none">
                <a:solidFill>
                  <a:srgbClr val="000000"/>
                </a:solidFill>
                <a:latin typeface="Comic Sans MS"/>
                <a:ea typeface="Comic Sans MS"/>
                <a:cs typeface="Comic Sans MS"/>
                <a:sym typeface="Comic Sans MS"/>
              </a:rPr>
              <a:t>Argues that father and mother’s roles in the family are complimentary:</a:t>
            </a:r>
            <a:endParaRPr sz="1500" b="0" i="0" u="none" strike="noStrike" cap="none">
              <a:solidFill>
                <a:srgbClr val="000000"/>
              </a:solidFill>
              <a:latin typeface="Comic Sans MS"/>
              <a:ea typeface="Comic Sans MS"/>
              <a:cs typeface="Comic Sans MS"/>
              <a:sym typeface="Comic Sans MS"/>
            </a:endParaRPr>
          </a:p>
          <a:p>
            <a:pPr marL="914400" marR="0" lvl="1" indent="-323850" algn="l" rtl="0">
              <a:lnSpc>
                <a:spcPct val="100000"/>
              </a:lnSpc>
              <a:spcBef>
                <a:spcPts val="0"/>
              </a:spcBef>
              <a:spcAft>
                <a:spcPts val="0"/>
              </a:spcAft>
              <a:buClr>
                <a:srgbClr val="000000"/>
              </a:buClr>
              <a:buSzPts val="1500"/>
              <a:buFont typeface="Comic Sans MS"/>
              <a:buChar char="◆"/>
            </a:pPr>
            <a:r>
              <a:rPr lang="en-GB" sz="1500" b="1" i="0" u="none" strike="noStrike" cap="none">
                <a:solidFill>
                  <a:srgbClr val="000000"/>
                </a:solidFill>
                <a:latin typeface="Comic Sans MS"/>
                <a:ea typeface="Comic Sans MS"/>
                <a:cs typeface="Comic Sans MS"/>
                <a:sym typeface="Comic Sans MS"/>
              </a:rPr>
              <a:t>Instrumental Role </a:t>
            </a:r>
            <a:r>
              <a:rPr lang="en-GB" sz="1500" b="0" i="0" u="none" strike="noStrike" cap="none">
                <a:solidFill>
                  <a:srgbClr val="000000"/>
                </a:solidFill>
                <a:latin typeface="Comic Sans MS"/>
                <a:ea typeface="Comic Sans MS"/>
                <a:cs typeface="Comic Sans MS"/>
                <a:sym typeface="Comic Sans MS"/>
              </a:rPr>
              <a:t>of the father- men are suited to this role as breadwinner and provider for the family’s physical needs. </a:t>
            </a:r>
            <a:endParaRPr sz="1500" b="0" i="0" u="none" strike="noStrike" cap="none">
              <a:solidFill>
                <a:srgbClr val="000000"/>
              </a:solidFill>
              <a:latin typeface="Comic Sans MS"/>
              <a:ea typeface="Comic Sans MS"/>
              <a:cs typeface="Comic Sans MS"/>
              <a:sym typeface="Comic Sans MS"/>
            </a:endParaRPr>
          </a:p>
          <a:p>
            <a:pPr marL="914400" marR="0" lvl="1" indent="-323850" algn="l" rtl="0">
              <a:lnSpc>
                <a:spcPct val="100000"/>
              </a:lnSpc>
              <a:spcBef>
                <a:spcPts val="0"/>
              </a:spcBef>
              <a:spcAft>
                <a:spcPts val="0"/>
              </a:spcAft>
              <a:buClr>
                <a:srgbClr val="000000"/>
              </a:buClr>
              <a:buSzPts val="1500"/>
              <a:buFont typeface="Comic Sans MS"/>
              <a:buChar char="◆"/>
            </a:pPr>
            <a:r>
              <a:rPr lang="en-GB" sz="1500" b="1" i="0" u="none" strike="noStrike" cap="none">
                <a:solidFill>
                  <a:srgbClr val="000000"/>
                </a:solidFill>
                <a:latin typeface="Comic Sans MS"/>
                <a:ea typeface="Comic Sans MS"/>
                <a:cs typeface="Comic Sans MS"/>
                <a:sym typeface="Comic Sans MS"/>
              </a:rPr>
              <a:t>Expressive Role </a:t>
            </a:r>
            <a:r>
              <a:rPr lang="en-GB" sz="1500" b="0" i="0" u="none" strike="noStrike" cap="none">
                <a:solidFill>
                  <a:srgbClr val="000000"/>
                </a:solidFill>
                <a:latin typeface="Comic Sans MS"/>
                <a:ea typeface="Comic Sans MS"/>
                <a:cs typeface="Comic Sans MS"/>
                <a:sym typeface="Comic Sans MS"/>
              </a:rPr>
              <a:t>of the mother- women are suited to this role as carer and nurturer, providing for emotional needs. </a:t>
            </a:r>
            <a:endParaRPr sz="1500" b="0" i="0" u="none" strike="noStrike" cap="none">
              <a:solidFill>
                <a:srgbClr val="000000"/>
              </a:solidFill>
              <a:latin typeface="Comic Sans MS"/>
              <a:ea typeface="Comic Sans MS"/>
              <a:cs typeface="Comic Sans MS"/>
              <a:sym typeface="Comic Sans MS"/>
            </a:endParaRPr>
          </a:p>
        </p:txBody>
      </p:sp>
      <p:pic>
        <p:nvPicPr>
          <p:cNvPr id="200" name="Google Shape;200;p15"/>
          <p:cNvPicPr preferRelativeResize="0"/>
          <p:nvPr/>
        </p:nvPicPr>
        <p:blipFill rotWithShape="1">
          <a:blip r:embed="rId3">
            <a:alphaModFix/>
          </a:blip>
          <a:srcRect/>
          <a:stretch/>
        </p:blipFill>
        <p:spPr>
          <a:xfrm>
            <a:off x="6487025" y="1098452"/>
            <a:ext cx="1624225" cy="2428075"/>
          </a:xfrm>
          <a:prstGeom prst="rect">
            <a:avLst/>
          </a:prstGeom>
          <a:noFill/>
          <a:ln>
            <a:noFill/>
          </a:ln>
        </p:spPr>
      </p:pic>
      <p:pic>
        <p:nvPicPr>
          <p:cNvPr id="201" name="Google Shape;201;p15"/>
          <p:cNvPicPr preferRelativeResize="0"/>
          <p:nvPr/>
        </p:nvPicPr>
        <p:blipFill rotWithShape="1">
          <a:blip r:embed="rId4">
            <a:alphaModFix/>
          </a:blip>
          <a:srcRect/>
          <a:stretch/>
        </p:blipFill>
        <p:spPr>
          <a:xfrm>
            <a:off x="7519775" y="3284576"/>
            <a:ext cx="1624225" cy="1567245"/>
          </a:xfrm>
          <a:prstGeom prst="rect">
            <a:avLst/>
          </a:prstGeom>
          <a:noFill/>
          <a:ln>
            <a:noFill/>
          </a:ln>
        </p:spPr>
      </p:pic>
      <p:sp>
        <p:nvSpPr>
          <p:cNvPr id="202" name="Google Shape;202;p15"/>
          <p:cNvSpPr/>
          <p:nvPr/>
        </p:nvSpPr>
        <p:spPr>
          <a:xfrm>
            <a:off x="6817125" y="4799100"/>
            <a:ext cx="1968000" cy="344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GB" sz="1500" b="1" i="0" u="none" strike="noStrike" cap="none">
                <a:solidFill>
                  <a:srgbClr val="000000"/>
                </a:solidFill>
                <a:latin typeface="Comic Sans MS"/>
                <a:ea typeface="Comic Sans MS"/>
                <a:cs typeface="Comic Sans MS"/>
                <a:sym typeface="Comic Sans MS"/>
              </a:rPr>
              <a:t>Consensus Theory </a:t>
            </a:r>
            <a:endParaRPr sz="1500" b="1" i="0" u="none" strike="noStrike" cap="none">
              <a:solidFill>
                <a:srgbClr val="000000"/>
              </a:solidFill>
              <a:latin typeface="Comic Sans MS"/>
              <a:ea typeface="Comic Sans MS"/>
              <a:cs typeface="Comic Sans MS"/>
              <a:sym typeface="Comic Sans M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6"/>
          <p:cNvSpPr/>
          <p:nvPr/>
        </p:nvSpPr>
        <p:spPr>
          <a:xfrm>
            <a:off x="265625" y="265850"/>
            <a:ext cx="8752200" cy="6174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sng" strike="noStrike" cap="none">
                <a:solidFill>
                  <a:srgbClr val="000000"/>
                </a:solidFill>
                <a:latin typeface="Comic Sans MS"/>
                <a:ea typeface="Comic Sans MS"/>
                <a:cs typeface="Comic Sans MS"/>
                <a:sym typeface="Comic Sans MS"/>
              </a:rPr>
              <a:t>Evaluation of Parsons </a:t>
            </a:r>
            <a:endParaRPr sz="2000" b="1" i="0" u="sng" strike="noStrike" cap="none">
              <a:solidFill>
                <a:srgbClr val="000000"/>
              </a:solidFill>
              <a:latin typeface="Comic Sans MS"/>
              <a:ea typeface="Comic Sans MS"/>
              <a:cs typeface="Comic Sans MS"/>
              <a:sym typeface="Comic Sans MS"/>
            </a:endParaRPr>
          </a:p>
        </p:txBody>
      </p:sp>
      <p:sp>
        <p:nvSpPr>
          <p:cNvPr id="208" name="Google Shape;208;p16"/>
          <p:cNvSpPr/>
          <p:nvPr/>
        </p:nvSpPr>
        <p:spPr>
          <a:xfrm>
            <a:off x="265625" y="1098450"/>
            <a:ext cx="5939400" cy="3818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marR="0" lvl="0" indent="-323850" algn="l" rtl="0">
              <a:lnSpc>
                <a:spcPct val="100000"/>
              </a:lnSpc>
              <a:spcBef>
                <a:spcPts val="0"/>
              </a:spcBef>
              <a:spcAft>
                <a:spcPts val="0"/>
              </a:spcAft>
              <a:buClr>
                <a:srgbClr val="000000"/>
              </a:buClr>
              <a:buSzPts val="1500"/>
              <a:buFont typeface="Comic Sans MS"/>
              <a:buChar char="➔"/>
            </a:pPr>
            <a:r>
              <a:rPr lang="en-GB" sz="1500" b="0" i="0" u="none" strike="noStrike" cap="none">
                <a:solidFill>
                  <a:srgbClr val="000000"/>
                </a:solidFill>
                <a:latin typeface="Comic Sans MS"/>
                <a:ea typeface="Comic Sans MS"/>
                <a:cs typeface="Comic Sans MS"/>
                <a:sym typeface="Comic Sans MS"/>
              </a:rPr>
              <a:t>Parsons’ view of the socialisation process can be seen as deterministic, with children being force fed culture. Parsons ignores the possibility socialisation is a two-way process in which attempts at socialisation can be resisted by children. </a:t>
            </a:r>
            <a:endParaRPr sz="1500" b="0" i="0" u="none" strike="noStrike" cap="none">
              <a:solidFill>
                <a:srgbClr val="000000"/>
              </a:solidFill>
              <a:latin typeface="Comic Sans MS"/>
              <a:ea typeface="Comic Sans MS"/>
              <a:cs typeface="Comic Sans MS"/>
              <a:sym typeface="Comic Sans MS"/>
            </a:endParaRPr>
          </a:p>
          <a:p>
            <a:pPr marL="457200" marR="0" lvl="0" indent="-323850" algn="l" rtl="0">
              <a:lnSpc>
                <a:spcPct val="100000"/>
              </a:lnSpc>
              <a:spcBef>
                <a:spcPts val="0"/>
              </a:spcBef>
              <a:spcAft>
                <a:spcPts val="0"/>
              </a:spcAft>
              <a:buClr>
                <a:srgbClr val="000000"/>
              </a:buClr>
              <a:buSzPts val="1500"/>
              <a:buFont typeface="Comic Sans MS"/>
              <a:buChar char="➔"/>
            </a:pPr>
            <a:r>
              <a:rPr lang="en-GB" sz="1500" b="0" i="0" u="none" strike="noStrike" cap="none">
                <a:solidFill>
                  <a:srgbClr val="000000"/>
                </a:solidFill>
                <a:latin typeface="Comic Sans MS"/>
                <a:ea typeface="Comic Sans MS"/>
                <a:cs typeface="Comic Sans MS"/>
                <a:sym typeface="Comic Sans MS"/>
              </a:rPr>
              <a:t>The Marxist Zaretsky would argue that the family only provides emotional support to its members in order to encourage its members to work another day under the harsh realities of capitalism. The family therefore serves capitalism by looking after the needs of exploited workers at no cost to employers. </a:t>
            </a:r>
            <a:endParaRPr sz="1500" b="0" i="0" u="none" strike="noStrike" cap="none">
              <a:solidFill>
                <a:srgbClr val="000000"/>
              </a:solidFill>
              <a:latin typeface="Comic Sans MS"/>
              <a:ea typeface="Comic Sans MS"/>
              <a:cs typeface="Comic Sans MS"/>
              <a:sym typeface="Comic Sans MS"/>
            </a:endParaRPr>
          </a:p>
        </p:txBody>
      </p:sp>
      <p:pic>
        <p:nvPicPr>
          <p:cNvPr id="209" name="Google Shape;209;p16"/>
          <p:cNvPicPr preferRelativeResize="0"/>
          <p:nvPr/>
        </p:nvPicPr>
        <p:blipFill rotWithShape="1">
          <a:blip r:embed="rId3">
            <a:alphaModFix/>
          </a:blip>
          <a:srcRect/>
          <a:stretch/>
        </p:blipFill>
        <p:spPr>
          <a:xfrm>
            <a:off x="6487025" y="1098449"/>
            <a:ext cx="2296100" cy="34324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7"/>
          <p:cNvSpPr/>
          <p:nvPr/>
        </p:nvSpPr>
        <p:spPr>
          <a:xfrm>
            <a:off x="265625" y="265850"/>
            <a:ext cx="6034800" cy="6174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sng" strike="noStrike" cap="none">
                <a:solidFill>
                  <a:srgbClr val="000000"/>
                </a:solidFill>
                <a:latin typeface="Comic Sans MS"/>
                <a:ea typeface="Comic Sans MS"/>
                <a:cs typeface="Comic Sans MS"/>
                <a:sym typeface="Comic Sans MS"/>
              </a:rPr>
              <a:t>Murdock </a:t>
            </a:r>
            <a:endParaRPr sz="2000" b="1" i="0" u="sng" strike="noStrike" cap="none">
              <a:solidFill>
                <a:srgbClr val="000000"/>
              </a:solidFill>
              <a:latin typeface="Comic Sans MS"/>
              <a:ea typeface="Comic Sans MS"/>
              <a:cs typeface="Comic Sans MS"/>
              <a:sym typeface="Comic Sans MS"/>
            </a:endParaRPr>
          </a:p>
        </p:txBody>
      </p:sp>
      <p:sp>
        <p:nvSpPr>
          <p:cNvPr id="215" name="Google Shape;215;p17"/>
          <p:cNvSpPr/>
          <p:nvPr/>
        </p:nvSpPr>
        <p:spPr>
          <a:xfrm>
            <a:off x="6487025" y="265850"/>
            <a:ext cx="2440200" cy="6174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000000"/>
                </a:solidFill>
                <a:latin typeface="Comic Sans MS"/>
                <a:ea typeface="Comic Sans MS"/>
                <a:cs typeface="Comic Sans MS"/>
                <a:sym typeface="Comic Sans MS"/>
              </a:rPr>
              <a:t>Functionalist</a:t>
            </a:r>
            <a:endParaRPr sz="2000" b="0" i="0" u="none" strike="noStrike" cap="none">
              <a:solidFill>
                <a:srgbClr val="000000"/>
              </a:solidFill>
              <a:latin typeface="Comic Sans MS"/>
              <a:ea typeface="Comic Sans MS"/>
              <a:cs typeface="Comic Sans MS"/>
              <a:sym typeface="Comic Sans MS"/>
            </a:endParaRPr>
          </a:p>
        </p:txBody>
      </p:sp>
      <p:sp>
        <p:nvSpPr>
          <p:cNvPr id="216" name="Google Shape;216;p17"/>
          <p:cNvSpPr/>
          <p:nvPr/>
        </p:nvSpPr>
        <p:spPr>
          <a:xfrm>
            <a:off x="265625" y="1098450"/>
            <a:ext cx="6034800" cy="3818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marR="0" lvl="0" indent="-323850" algn="l" rtl="0">
              <a:lnSpc>
                <a:spcPct val="100000"/>
              </a:lnSpc>
              <a:spcBef>
                <a:spcPts val="0"/>
              </a:spcBef>
              <a:spcAft>
                <a:spcPts val="0"/>
              </a:spcAft>
              <a:buClr>
                <a:srgbClr val="000000"/>
              </a:buClr>
              <a:buSzPts val="1500"/>
              <a:buFont typeface="Comic Sans MS"/>
              <a:buChar char="➔"/>
            </a:pPr>
            <a:r>
              <a:rPr lang="en-GB" sz="1500" b="0" i="0" u="none" strike="noStrike" cap="none">
                <a:solidFill>
                  <a:srgbClr val="000000"/>
                </a:solidFill>
                <a:latin typeface="Comic Sans MS"/>
                <a:ea typeface="Comic Sans MS"/>
                <a:cs typeface="Comic Sans MS"/>
                <a:sym typeface="Comic Sans MS"/>
              </a:rPr>
              <a:t>The family is a universal institution (it exists everywhere) and it performs 4 major functions:</a:t>
            </a:r>
            <a:endParaRPr sz="1500" b="0" i="0" u="none" strike="noStrike" cap="none">
              <a:solidFill>
                <a:srgbClr val="000000"/>
              </a:solidFill>
              <a:latin typeface="Comic Sans MS"/>
              <a:ea typeface="Comic Sans MS"/>
              <a:cs typeface="Comic Sans MS"/>
              <a:sym typeface="Comic Sans MS"/>
            </a:endParaRPr>
          </a:p>
          <a:p>
            <a:pPr marL="914400" marR="0" lvl="1" indent="-323850" algn="l" rtl="0">
              <a:lnSpc>
                <a:spcPct val="100000"/>
              </a:lnSpc>
              <a:spcBef>
                <a:spcPts val="0"/>
              </a:spcBef>
              <a:spcAft>
                <a:spcPts val="0"/>
              </a:spcAft>
              <a:buClr>
                <a:srgbClr val="000000"/>
              </a:buClr>
              <a:buSzPts val="1500"/>
              <a:buFont typeface="Comic Sans MS"/>
              <a:buChar char="◆"/>
            </a:pPr>
            <a:r>
              <a:rPr lang="en-GB" sz="1500" b="1" i="0" u="none" strike="noStrike" cap="none">
                <a:solidFill>
                  <a:srgbClr val="000000"/>
                </a:solidFill>
                <a:latin typeface="Comic Sans MS"/>
                <a:ea typeface="Comic Sans MS"/>
                <a:cs typeface="Comic Sans MS"/>
                <a:sym typeface="Comic Sans MS"/>
              </a:rPr>
              <a:t>Sexual Function </a:t>
            </a:r>
            <a:r>
              <a:rPr lang="en-GB" sz="1500" b="0" i="0" u="none" strike="noStrike" cap="none">
                <a:solidFill>
                  <a:srgbClr val="000000"/>
                </a:solidFill>
                <a:latin typeface="Comic Sans MS"/>
                <a:ea typeface="Comic Sans MS"/>
                <a:cs typeface="Comic Sans MS"/>
                <a:sym typeface="Comic Sans MS"/>
              </a:rPr>
              <a:t>preventing the social disruption caused by sexual ‘free-for-all’</a:t>
            </a:r>
            <a:endParaRPr sz="1500" b="0" i="0" u="none" strike="noStrike" cap="none">
              <a:solidFill>
                <a:srgbClr val="000000"/>
              </a:solidFill>
              <a:latin typeface="Comic Sans MS"/>
              <a:ea typeface="Comic Sans MS"/>
              <a:cs typeface="Comic Sans MS"/>
              <a:sym typeface="Comic Sans MS"/>
            </a:endParaRPr>
          </a:p>
          <a:p>
            <a:pPr marL="914400" marR="0" lvl="1" indent="-323850" algn="l" rtl="0">
              <a:lnSpc>
                <a:spcPct val="100000"/>
              </a:lnSpc>
              <a:spcBef>
                <a:spcPts val="0"/>
              </a:spcBef>
              <a:spcAft>
                <a:spcPts val="0"/>
              </a:spcAft>
              <a:buClr>
                <a:srgbClr val="000000"/>
              </a:buClr>
              <a:buSzPts val="1500"/>
              <a:buFont typeface="Comic Sans MS"/>
              <a:buChar char="◆"/>
            </a:pPr>
            <a:r>
              <a:rPr lang="en-GB" sz="1500" b="1" i="0" u="none" strike="noStrike" cap="none">
                <a:solidFill>
                  <a:srgbClr val="000000"/>
                </a:solidFill>
                <a:latin typeface="Comic Sans MS"/>
                <a:ea typeface="Comic Sans MS"/>
                <a:cs typeface="Comic Sans MS"/>
                <a:sym typeface="Comic Sans MS"/>
              </a:rPr>
              <a:t>Reproduction </a:t>
            </a:r>
            <a:r>
              <a:rPr lang="en-GB" sz="1500" b="0" i="0" u="none" strike="noStrike" cap="none">
                <a:solidFill>
                  <a:srgbClr val="000000"/>
                </a:solidFill>
                <a:latin typeface="Comic Sans MS"/>
                <a:ea typeface="Comic Sans MS"/>
                <a:cs typeface="Comic Sans MS"/>
                <a:sym typeface="Comic Sans MS"/>
              </a:rPr>
              <a:t>of the next generation without which society would not continue. </a:t>
            </a:r>
            <a:endParaRPr sz="1500" b="0" i="0" u="none" strike="noStrike" cap="none">
              <a:solidFill>
                <a:srgbClr val="000000"/>
              </a:solidFill>
              <a:latin typeface="Comic Sans MS"/>
              <a:ea typeface="Comic Sans MS"/>
              <a:cs typeface="Comic Sans MS"/>
              <a:sym typeface="Comic Sans MS"/>
            </a:endParaRPr>
          </a:p>
          <a:p>
            <a:pPr marL="914400" marR="0" lvl="1" indent="-323850" algn="l" rtl="0">
              <a:lnSpc>
                <a:spcPct val="100000"/>
              </a:lnSpc>
              <a:spcBef>
                <a:spcPts val="0"/>
              </a:spcBef>
              <a:spcAft>
                <a:spcPts val="0"/>
              </a:spcAft>
              <a:buClr>
                <a:srgbClr val="000000"/>
              </a:buClr>
              <a:buSzPts val="1500"/>
              <a:buFont typeface="Comic Sans MS"/>
              <a:buChar char="◆"/>
            </a:pPr>
            <a:r>
              <a:rPr lang="en-GB" sz="1500" b="1" i="0" u="none" strike="noStrike" cap="none">
                <a:solidFill>
                  <a:srgbClr val="000000"/>
                </a:solidFill>
                <a:latin typeface="Comic Sans MS"/>
                <a:ea typeface="Comic Sans MS"/>
                <a:cs typeface="Comic Sans MS"/>
                <a:sym typeface="Comic Sans MS"/>
              </a:rPr>
              <a:t>Socialisation </a:t>
            </a:r>
            <a:r>
              <a:rPr lang="en-GB" sz="1500" b="0" i="0" u="none" strike="noStrike" cap="none">
                <a:solidFill>
                  <a:srgbClr val="000000"/>
                </a:solidFill>
                <a:latin typeface="Comic Sans MS"/>
                <a:ea typeface="Comic Sans MS"/>
                <a:cs typeface="Comic Sans MS"/>
                <a:sym typeface="Comic Sans MS"/>
              </a:rPr>
              <a:t>of the young into society’s shared norms and values</a:t>
            </a:r>
            <a:endParaRPr sz="1500" b="0" i="0" u="none" strike="noStrike" cap="none">
              <a:solidFill>
                <a:srgbClr val="000000"/>
              </a:solidFill>
              <a:latin typeface="Comic Sans MS"/>
              <a:ea typeface="Comic Sans MS"/>
              <a:cs typeface="Comic Sans MS"/>
              <a:sym typeface="Comic Sans MS"/>
            </a:endParaRPr>
          </a:p>
          <a:p>
            <a:pPr marL="914400" marR="0" lvl="1" indent="-323850" algn="l" rtl="0">
              <a:lnSpc>
                <a:spcPct val="100000"/>
              </a:lnSpc>
              <a:spcBef>
                <a:spcPts val="0"/>
              </a:spcBef>
              <a:spcAft>
                <a:spcPts val="0"/>
              </a:spcAft>
              <a:buClr>
                <a:srgbClr val="000000"/>
              </a:buClr>
              <a:buSzPts val="1500"/>
              <a:buFont typeface="Comic Sans MS"/>
              <a:buChar char="◆"/>
            </a:pPr>
            <a:r>
              <a:rPr lang="en-GB" sz="1500" b="0" i="0" u="none" strike="noStrike" cap="none">
                <a:solidFill>
                  <a:srgbClr val="000000"/>
                </a:solidFill>
                <a:latin typeface="Comic Sans MS"/>
                <a:ea typeface="Comic Sans MS"/>
                <a:cs typeface="Comic Sans MS"/>
                <a:sym typeface="Comic Sans MS"/>
              </a:rPr>
              <a:t>Meeting its member’s </a:t>
            </a:r>
            <a:r>
              <a:rPr lang="en-GB" sz="1500" b="1" i="0" u="none" strike="noStrike" cap="none">
                <a:solidFill>
                  <a:srgbClr val="000000"/>
                </a:solidFill>
                <a:latin typeface="Comic Sans MS"/>
                <a:ea typeface="Comic Sans MS"/>
                <a:cs typeface="Comic Sans MS"/>
                <a:sym typeface="Comic Sans MS"/>
              </a:rPr>
              <a:t>economic needs, </a:t>
            </a:r>
            <a:r>
              <a:rPr lang="en-GB" sz="1500" b="0" i="0" u="none" strike="noStrike" cap="none">
                <a:solidFill>
                  <a:srgbClr val="000000"/>
                </a:solidFill>
                <a:latin typeface="Comic Sans MS"/>
                <a:ea typeface="Comic Sans MS"/>
                <a:cs typeface="Comic Sans MS"/>
                <a:sym typeface="Comic Sans MS"/>
              </a:rPr>
              <a:t>for example shelter and food. </a:t>
            </a:r>
            <a:endParaRPr sz="1500" b="0" i="0" u="none" strike="noStrike" cap="none">
              <a:solidFill>
                <a:srgbClr val="000000"/>
              </a:solidFill>
              <a:latin typeface="Comic Sans MS"/>
              <a:ea typeface="Comic Sans MS"/>
              <a:cs typeface="Comic Sans MS"/>
              <a:sym typeface="Comic Sans MS"/>
            </a:endParaRPr>
          </a:p>
        </p:txBody>
      </p:sp>
      <p:sp>
        <p:nvSpPr>
          <p:cNvPr id="217" name="Google Shape;217;p17"/>
          <p:cNvSpPr/>
          <p:nvPr/>
        </p:nvSpPr>
        <p:spPr>
          <a:xfrm>
            <a:off x="6817125" y="4799100"/>
            <a:ext cx="1968000" cy="344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GB" sz="1500" b="1" i="0" u="none" strike="noStrike" cap="none">
                <a:solidFill>
                  <a:srgbClr val="000000"/>
                </a:solidFill>
                <a:latin typeface="Comic Sans MS"/>
                <a:ea typeface="Comic Sans MS"/>
                <a:cs typeface="Comic Sans MS"/>
                <a:sym typeface="Comic Sans MS"/>
              </a:rPr>
              <a:t>Consensus Theory </a:t>
            </a:r>
            <a:endParaRPr sz="1500" b="1" i="0" u="none" strike="noStrike" cap="none">
              <a:solidFill>
                <a:srgbClr val="000000"/>
              </a:solidFill>
              <a:latin typeface="Comic Sans MS"/>
              <a:ea typeface="Comic Sans MS"/>
              <a:cs typeface="Comic Sans MS"/>
              <a:sym typeface="Comic Sans MS"/>
            </a:endParaRPr>
          </a:p>
        </p:txBody>
      </p:sp>
      <p:pic>
        <p:nvPicPr>
          <p:cNvPr id="218" name="Google Shape;218;p17"/>
          <p:cNvPicPr preferRelativeResize="0"/>
          <p:nvPr/>
        </p:nvPicPr>
        <p:blipFill rotWithShape="1">
          <a:blip r:embed="rId3">
            <a:alphaModFix/>
          </a:blip>
          <a:srcRect/>
          <a:stretch/>
        </p:blipFill>
        <p:spPr>
          <a:xfrm>
            <a:off x="6452825" y="1035650"/>
            <a:ext cx="2440200" cy="325779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8"/>
          <p:cNvSpPr/>
          <p:nvPr/>
        </p:nvSpPr>
        <p:spPr>
          <a:xfrm>
            <a:off x="265625" y="265850"/>
            <a:ext cx="8766300" cy="6174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sng" strike="noStrike" cap="none">
                <a:solidFill>
                  <a:srgbClr val="000000"/>
                </a:solidFill>
                <a:latin typeface="Comic Sans MS"/>
                <a:ea typeface="Comic Sans MS"/>
                <a:cs typeface="Comic Sans MS"/>
                <a:sym typeface="Comic Sans MS"/>
              </a:rPr>
              <a:t>Evaluation of Murdock </a:t>
            </a:r>
            <a:endParaRPr sz="2000" b="1" i="0" u="sng" strike="noStrike" cap="none">
              <a:solidFill>
                <a:srgbClr val="000000"/>
              </a:solidFill>
              <a:latin typeface="Comic Sans MS"/>
              <a:ea typeface="Comic Sans MS"/>
              <a:cs typeface="Comic Sans MS"/>
              <a:sym typeface="Comic Sans MS"/>
            </a:endParaRPr>
          </a:p>
        </p:txBody>
      </p:sp>
      <p:sp>
        <p:nvSpPr>
          <p:cNvPr id="224" name="Google Shape;224;p18"/>
          <p:cNvSpPr/>
          <p:nvPr/>
        </p:nvSpPr>
        <p:spPr>
          <a:xfrm>
            <a:off x="265625" y="1098450"/>
            <a:ext cx="6116400" cy="3818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marR="0" lvl="0" indent="-323850" algn="l" rtl="0">
              <a:lnSpc>
                <a:spcPct val="100000"/>
              </a:lnSpc>
              <a:spcBef>
                <a:spcPts val="0"/>
              </a:spcBef>
              <a:spcAft>
                <a:spcPts val="0"/>
              </a:spcAft>
              <a:buClr>
                <a:srgbClr val="000000"/>
              </a:buClr>
              <a:buSzPts val="1500"/>
              <a:buFont typeface="Comic Sans MS"/>
              <a:buChar char="➔"/>
            </a:pPr>
            <a:r>
              <a:rPr lang="en-GB" sz="1500" b="0" i="0" u="none" strike="noStrike" cap="none">
                <a:solidFill>
                  <a:srgbClr val="000000"/>
                </a:solidFill>
                <a:latin typeface="Comic Sans MS"/>
                <a:ea typeface="Comic Sans MS"/>
                <a:cs typeface="Comic Sans MS"/>
                <a:sym typeface="Comic Sans MS"/>
              </a:rPr>
              <a:t>Feminists and Marxists reject this ‘rose-tinted’ view that the family meets the needs of both the individual and society. They argue that functionalism neglects conflict and exploitation:</a:t>
            </a:r>
            <a:endParaRPr sz="1500" b="0" i="0" u="none" strike="noStrike" cap="none">
              <a:solidFill>
                <a:srgbClr val="000000"/>
              </a:solidFill>
              <a:latin typeface="Comic Sans MS"/>
              <a:ea typeface="Comic Sans MS"/>
              <a:cs typeface="Comic Sans MS"/>
              <a:sym typeface="Comic Sans MS"/>
            </a:endParaRPr>
          </a:p>
          <a:p>
            <a:pPr marL="914400" marR="0" lvl="1" indent="-323850" algn="l" rtl="0">
              <a:lnSpc>
                <a:spcPct val="100000"/>
              </a:lnSpc>
              <a:spcBef>
                <a:spcPts val="0"/>
              </a:spcBef>
              <a:spcAft>
                <a:spcPts val="0"/>
              </a:spcAft>
              <a:buClr>
                <a:srgbClr val="000000"/>
              </a:buClr>
              <a:buSzPts val="1500"/>
              <a:buFont typeface="Comic Sans MS"/>
              <a:buChar char="◆"/>
            </a:pPr>
            <a:r>
              <a:rPr lang="en-GB" sz="1500" b="0" i="0" u="none" strike="noStrike" cap="none">
                <a:solidFill>
                  <a:srgbClr val="000000"/>
                </a:solidFill>
                <a:latin typeface="Comic Sans MS"/>
                <a:ea typeface="Comic Sans MS"/>
                <a:cs typeface="Comic Sans MS"/>
                <a:sym typeface="Comic Sans MS"/>
              </a:rPr>
              <a:t>For example, feminists see the family as serving the needs of men and oppressing women. </a:t>
            </a:r>
            <a:endParaRPr sz="1500" b="0" i="0" u="none" strike="noStrike" cap="none">
              <a:solidFill>
                <a:srgbClr val="000000"/>
              </a:solidFill>
              <a:latin typeface="Comic Sans MS"/>
              <a:ea typeface="Comic Sans MS"/>
              <a:cs typeface="Comic Sans MS"/>
              <a:sym typeface="Comic Sans MS"/>
            </a:endParaRPr>
          </a:p>
          <a:p>
            <a:pPr marL="914400" marR="0" lvl="1" indent="-323850" algn="l" rtl="0">
              <a:lnSpc>
                <a:spcPct val="100000"/>
              </a:lnSpc>
              <a:spcBef>
                <a:spcPts val="0"/>
              </a:spcBef>
              <a:spcAft>
                <a:spcPts val="0"/>
              </a:spcAft>
              <a:buClr>
                <a:srgbClr val="000000"/>
              </a:buClr>
              <a:buSzPts val="1500"/>
              <a:buFont typeface="Comic Sans MS"/>
              <a:buChar char="◆"/>
            </a:pPr>
            <a:r>
              <a:rPr lang="en-GB" sz="1500" b="0" i="0" u="none" strike="noStrike" cap="none">
                <a:solidFill>
                  <a:srgbClr val="000000"/>
                </a:solidFill>
                <a:latin typeface="Comic Sans MS"/>
                <a:ea typeface="Comic Sans MS"/>
                <a:cs typeface="Comic Sans MS"/>
                <a:sym typeface="Comic Sans MS"/>
              </a:rPr>
              <a:t>Marxists argue that the family meets the need of capitalism, not those of family members or society as a whole. </a:t>
            </a:r>
            <a:endParaRPr sz="1500" b="0" i="0" u="none" strike="noStrike" cap="none">
              <a:solidFill>
                <a:srgbClr val="000000"/>
              </a:solidFill>
              <a:latin typeface="Comic Sans MS"/>
              <a:ea typeface="Comic Sans MS"/>
              <a:cs typeface="Comic Sans MS"/>
              <a:sym typeface="Comic Sans MS"/>
            </a:endParaRPr>
          </a:p>
        </p:txBody>
      </p:sp>
      <p:pic>
        <p:nvPicPr>
          <p:cNvPr id="225" name="Google Shape;225;p18"/>
          <p:cNvPicPr preferRelativeResize="0"/>
          <p:nvPr/>
        </p:nvPicPr>
        <p:blipFill rotWithShape="1">
          <a:blip r:embed="rId3">
            <a:alphaModFix/>
          </a:blip>
          <a:srcRect/>
          <a:stretch/>
        </p:blipFill>
        <p:spPr>
          <a:xfrm>
            <a:off x="6591825" y="1098450"/>
            <a:ext cx="2440200" cy="325779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9"/>
          <p:cNvSpPr/>
          <p:nvPr/>
        </p:nvSpPr>
        <p:spPr>
          <a:xfrm>
            <a:off x="265625" y="265850"/>
            <a:ext cx="8752200" cy="6174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sng" strike="noStrike" cap="none">
                <a:solidFill>
                  <a:srgbClr val="000000"/>
                </a:solidFill>
                <a:latin typeface="Comic Sans MS"/>
                <a:ea typeface="Comic Sans MS"/>
                <a:cs typeface="Comic Sans MS"/>
                <a:sym typeface="Comic Sans MS"/>
              </a:rPr>
              <a:t>Evaluation of The Functionalist View</a:t>
            </a:r>
            <a:endParaRPr sz="2000" b="1" i="0" u="sng" strike="noStrike" cap="none">
              <a:solidFill>
                <a:srgbClr val="000000"/>
              </a:solidFill>
              <a:latin typeface="Comic Sans MS"/>
              <a:ea typeface="Comic Sans MS"/>
              <a:cs typeface="Comic Sans MS"/>
              <a:sym typeface="Comic Sans MS"/>
            </a:endParaRPr>
          </a:p>
        </p:txBody>
      </p:sp>
      <p:sp>
        <p:nvSpPr>
          <p:cNvPr id="231" name="Google Shape;231;p19"/>
          <p:cNvSpPr/>
          <p:nvPr/>
        </p:nvSpPr>
        <p:spPr>
          <a:xfrm>
            <a:off x="265625" y="1098450"/>
            <a:ext cx="8752200" cy="3818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marR="0" lvl="0" indent="-323850" algn="l" rtl="0">
              <a:lnSpc>
                <a:spcPct val="100000"/>
              </a:lnSpc>
              <a:spcBef>
                <a:spcPts val="0"/>
              </a:spcBef>
              <a:spcAft>
                <a:spcPts val="0"/>
              </a:spcAft>
              <a:buClr>
                <a:srgbClr val="000000"/>
              </a:buClr>
              <a:buSzPts val="1500"/>
              <a:buFont typeface="Comic Sans MS"/>
              <a:buChar char="➔"/>
            </a:pPr>
            <a:r>
              <a:rPr lang="en-GB" sz="1500" b="0" i="0" u="none" strike="noStrike" cap="none">
                <a:solidFill>
                  <a:srgbClr val="000000"/>
                </a:solidFill>
                <a:latin typeface="Comic Sans MS"/>
                <a:ea typeface="Comic Sans MS"/>
                <a:cs typeface="Comic Sans MS"/>
                <a:sym typeface="Comic Sans MS"/>
              </a:rPr>
              <a:t>Functionalist analyses of the nuclear family tend to be based on middle class and American versions of the family and they consequently neglect other influences such as ethnicity, social class or religion. For example, Parsons does not consider the fact that wealth or poverty may determine whether women stay at home to look after children or not. Religious or ethnic subcultural differences may mean that Parsons’ version of the family is no longer relevant in contemporary society.</a:t>
            </a:r>
            <a:endParaRPr sz="1500" b="0" i="0" u="none" strike="noStrike" cap="none">
              <a:solidFill>
                <a:srgbClr val="000000"/>
              </a:solidFill>
              <a:latin typeface="Comic Sans MS"/>
              <a:ea typeface="Comic Sans MS"/>
              <a:cs typeface="Comic Sans MS"/>
              <a:sym typeface="Comic Sans MS"/>
            </a:endParaRPr>
          </a:p>
          <a:p>
            <a:pPr marL="457200" marR="0" lvl="0" indent="-323850" algn="l" rtl="0">
              <a:lnSpc>
                <a:spcPct val="100000"/>
              </a:lnSpc>
              <a:spcBef>
                <a:spcPts val="0"/>
              </a:spcBef>
              <a:spcAft>
                <a:spcPts val="0"/>
              </a:spcAft>
              <a:buClr>
                <a:srgbClr val="000000"/>
              </a:buClr>
              <a:buSzPts val="1500"/>
              <a:buFont typeface="Comic Sans MS"/>
              <a:buChar char="➔"/>
            </a:pPr>
            <a:r>
              <a:rPr lang="en-GB" sz="1500" b="0" i="0" u="none" strike="noStrike" cap="none">
                <a:solidFill>
                  <a:srgbClr val="000000"/>
                </a:solidFill>
                <a:latin typeface="Comic Sans MS"/>
                <a:ea typeface="Comic Sans MS"/>
                <a:cs typeface="Comic Sans MS"/>
                <a:sym typeface="Comic Sans MS"/>
              </a:rPr>
              <a:t>Feminists argue that as a result of this picture of the family, functionalists tend to ignore the ‘dark side’ of the family- conflict between husband and wife, male dominance, child abuse and so on. They do not give enough attention to the harmful effects that the family may have on wider society. </a:t>
            </a:r>
            <a:endParaRPr sz="1500" b="0" i="0" u="none" strike="noStrike" cap="none">
              <a:solidFill>
                <a:srgbClr val="000000"/>
              </a:solidFill>
              <a:latin typeface="Comic Sans MS"/>
              <a:ea typeface="Comic Sans MS"/>
              <a:cs typeface="Comic Sans MS"/>
              <a:sym typeface="Comic Sans M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0"/>
          <p:cNvSpPr/>
          <p:nvPr/>
        </p:nvSpPr>
        <p:spPr>
          <a:xfrm>
            <a:off x="265625" y="265850"/>
            <a:ext cx="6034800" cy="617400"/>
          </a:xfrm>
          <a:prstGeom prst="rect">
            <a:avLst/>
          </a:prstGeom>
          <a:solidFill>
            <a:srgbClr val="93C4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sng" strike="noStrike" cap="none">
                <a:solidFill>
                  <a:srgbClr val="000000"/>
                </a:solidFill>
                <a:latin typeface="Comic Sans MS"/>
                <a:ea typeface="Comic Sans MS"/>
                <a:cs typeface="Comic Sans MS"/>
                <a:sym typeface="Comic Sans MS"/>
              </a:rPr>
              <a:t>The New Right</a:t>
            </a:r>
            <a:endParaRPr sz="2000" b="1" i="0" u="sng" strike="noStrike" cap="none">
              <a:solidFill>
                <a:srgbClr val="000000"/>
              </a:solidFill>
              <a:latin typeface="Comic Sans MS"/>
              <a:ea typeface="Comic Sans MS"/>
              <a:cs typeface="Comic Sans MS"/>
              <a:sym typeface="Comic Sans MS"/>
            </a:endParaRPr>
          </a:p>
        </p:txBody>
      </p:sp>
      <p:sp>
        <p:nvSpPr>
          <p:cNvPr id="237" name="Google Shape;237;p20"/>
          <p:cNvSpPr/>
          <p:nvPr/>
        </p:nvSpPr>
        <p:spPr>
          <a:xfrm>
            <a:off x="265625" y="1098450"/>
            <a:ext cx="6034800" cy="3818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marR="0" lvl="0" indent="-323850" algn="l" rtl="0">
              <a:lnSpc>
                <a:spcPct val="100000"/>
              </a:lnSpc>
              <a:spcBef>
                <a:spcPts val="0"/>
              </a:spcBef>
              <a:spcAft>
                <a:spcPts val="0"/>
              </a:spcAft>
              <a:buClr>
                <a:srgbClr val="000000"/>
              </a:buClr>
              <a:buSzPts val="1500"/>
              <a:buFont typeface="Comic Sans MS"/>
              <a:buChar char="➔"/>
            </a:pPr>
            <a:r>
              <a:rPr lang="en-GB" sz="1500" b="0" i="0" u="none" strike="noStrike" cap="none">
                <a:solidFill>
                  <a:srgbClr val="000000"/>
                </a:solidFill>
                <a:latin typeface="Comic Sans MS"/>
                <a:ea typeface="Comic Sans MS"/>
                <a:cs typeface="Comic Sans MS"/>
                <a:sym typeface="Comic Sans MS"/>
              </a:rPr>
              <a:t>The New Right believe that nuclear families should be segregated, meaning that family roles have been allocated due to gender differences. </a:t>
            </a:r>
            <a:endParaRPr sz="1500" b="0" i="0" u="none" strike="noStrike" cap="none">
              <a:solidFill>
                <a:srgbClr val="000000"/>
              </a:solidFill>
              <a:latin typeface="Comic Sans MS"/>
              <a:ea typeface="Comic Sans MS"/>
              <a:cs typeface="Comic Sans MS"/>
              <a:sym typeface="Comic Sans MS"/>
            </a:endParaRPr>
          </a:p>
          <a:p>
            <a:pPr marL="457200" marR="0" lvl="0" indent="-323850" algn="l" rtl="0">
              <a:lnSpc>
                <a:spcPct val="100000"/>
              </a:lnSpc>
              <a:spcBef>
                <a:spcPts val="0"/>
              </a:spcBef>
              <a:spcAft>
                <a:spcPts val="0"/>
              </a:spcAft>
              <a:buClr>
                <a:srgbClr val="000000"/>
              </a:buClr>
              <a:buSzPts val="1500"/>
              <a:buFont typeface="Comic Sans MS"/>
              <a:buChar char="➔"/>
            </a:pPr>
            <a:r>
              <a:rPr lang="en-GB" sz="1500" b="0" i="0" u="none" strike="noStrike" cap="none">
                <a:solidFill>
                  <a:srgbClr val="000000"/>
                </a:solidFill>
                <a:latin typeface="Comic Sans MS"/>
                <a:ea typeface="Comic Sans MS"/>
                <a:cs typeface="Comic Sans MS"/>
                <a:sym typeface="Comic Sans MS"/>
              </a:rPr>
              <a:t>They believe that the decline in the nuclear family is having a major negative effect on society, causing issues such as a growing crime rate and drug abuse problems. </a:t>
            </a:r>
            <a:endParaRPr sz="1500" b="0" i="0" u="none" strike="noStrike" cap="none">
              <a:solidFill>
                <a:srgbClr val="000000"/>
              </a:solidFill>
              <a:latin typeface="Comic Sans MS"/>
              <a:ea typeface="Comic Sans MS"/>
              <a:cs typeface="Comic Sans MS"/>
              <a:sym typeface="Comic Sans MS"/>
            </a:endParaRPr>
          </a:p>
          <a:p>
            <a:pPr marL="457200" marR="0" lvl="0" indent="-323850" algn="l" rtl="0">
              <a:lnSpc>
                <a:spcPct val="100000"/>
              </a:lnSpc>
              <a:spcBef>
                <a:spcPts val="0"/>
              </a:spcBef>
              <a:spcAft>
                <a:spcPts val="0"/>
              </a:spcAft>
              <a:buClr>
                <a:srgbClr val="000000"/>
              </a:buClr>
              <a:buSzPts val="1500"/>
              <a:buFont typeface="Comic Sans MS"/>
              <a:buChar char="➔"/>
            </a:pPr>
            <a:r>
              <a:rPr lang="en-GB" sz="1500" b="0" i="0" u="none" strike="noStrike" cap="none">
                <a:solidFill>
                  <a:srgbClr val="000000"/>
                </a:solidFill>
                <a:latin typeface="Comic Sans MS"/>
                <a:ea typeface="Comic Sans MS"/>
                <a:cs typeface="Comic Sans MS"/>
                <a:sym typeface="Comic Sans MS"/>
              </a:rPr>
              <a:t>They believe that many of society’s problems are caused by:</a:t>
            </a:r>
            <a:endParaRPr sz="1500" b="0" i="0" u="none" strike="noStrike" cap="none">
              <a:solidFill>
                <a:srgbClr val="000000"/>
              </a:solidFill>
              <a:latin typeface="Comic Sans MS"/>
              <a:ea typeface="Comic Sans MS"/>
              <a:cs typeface="Comic Sans MS"/>
              <a:sym typeface="Comic Sans MS"/>
            </a:endParaRPr>
          </a:p>
          <a:p>
            <a:pPr marL="914400" marR="0" lvl="1" indent="-323850" algn="l" rtl="0">
              <a:lnSpc>
                <a:spcPct val="100000"/>
              </a:lnSpc>
              <a:spcBef>
                <a:spcPts val="0"/>
              </a:spcBef>
              <a:spcAft>
                <a:spcPts val="0"/>
              </a:spcAft>
              <a:buClr>
                <a:srgbClr val="000000"/>
              </a:buClr>
              <a:buSzPts val="1500"/>
              <a:buFont typeface="Comic Sans MS"/>
              <a:buChar char="◆"/>
            </a:pPr>
            <a:r>
              <a:rPr lang="en-GB" sz="1500" b="0" i="0" u="none" strike="noStrike" cap="none">
                <a:solidFill>
                  <a:srgbClr val="000000"/>
                </a:solidFill>
                <a:latin typeface="Comic Sans MS"/>
                <a:ea typeface="Comic Sans MS"/>
                <a:cs typeface="Comic Sans MS"/>
                <a:sym typeface="Comic Sans MS"/>
              </a:rPr>
              <a:t>Contraception and abortion </a:t>
            </a:r>
            <a:endParaRPr sz="1500" b="0" i="0" u="none" strike="noStrike" cap="none">
              <a:solidFill>
                <a:srgbClr val="000000"/>
              </a:solidFill>
              <a:latin typeface="Comic Sans MS"/>
              <a:ea typeface="Comic Sans MS"/>
              <a:cs typeface="Comic Sans MS"/>
              <a:sym typeface="Comic Sans MS"/>
            </a:endParaRPr>
          </a:p>
          <a:p>
            <a:pPr marL="914400" marR="0" lvl="1" indent="-323850" algn="l" rtl="0">
              <a:lnSpc>
                <a:spcPct val="100000"/>
              </a:lnSpc>
              <a:spcBef>
                <a:spcPts val="0"/>
              </a:spcBef>
              <a:spcAft>
                <a:spcPts val="0"/>
              </a:spcAft>
              <a:buClr>
                <a:srgbClr val="000000"/>
              </a:buClr>
              <a:buSzPts val="1500"/>
              <a:buFont typeface="Comic Sans MS"/>
              <a:buChar char="◆"/>
            </a:pPr>
            <a:r>
              <a:rPr lang="en-GB" sz="1500" b="0" i="0" u="none" strike="noStrike" cap="none">
                <a:solidFill>
                  <a:srgbClr val="000000"/>
                </a:solidFill>
                <a:latin typeface="Comic Sans MS"/>
                <a:ea typeface="Comic Sans MS"/>
                <a:cs typeface="Comic Sans MS"/>
                <a:sym typeface="Comic Sans MS"/>
              </a:rPr>
              <a:t>Divorce and cohabitation </a:t>
            </a:r>
            <a:endParaRPr sz="1500" b="0" i="0" u="none" strike="noStrike" cap="none">
              <a:solidFill>
                <a:srgbClr val="000000"/>
              </a:solidFill>
              <a:latin typeface="Comic Sans MS"/>
              <a:ea typeface="Comic Sans MS"/>
              <a:cs typeface="Comic Sans MS"/>
              <a:sym typeface="Comic Sans MS"/>
            </a:endParaRPr>
          </a:p>
          <a:p>
            <a:pPr marL="914400" marR="0" lvl="1" indent="-323850" algn="l" rtl="0">
              <a:lnSpc>
                <a:spcPct val="100000"/>
              </a:lnSpc>
              <a:spcBef>
                <a:spcPts val="0"/>
              </a:spcBef>
              <a:spcAft>
                <a:spcPts val="0"/>
              </a:spcAft>
              <a:buClr>
                <a:srgbClr val="000000"/>
              </a:buClr>
              <a:buSzPts val="1500"/>
              <a:buFont typeface="Comic Sans MS"/>
              <a:buChar char="◆"/>
            </a:pPr>
            <a:r>
              <a:rPr lang="en-GB" sz="1500" b="0" i="0" u="none" strike="noStrike" cap="none">
                <a:solidFill>
                  <a:srgbClr val="000000"/>
                </a:solidFill>
                <a:latin typeface="Comic Sans MS"/>
                <a:ea typeface="Comic Sans MS"/>
                <a:cs typeface="Comic Sans MS"/>
                <a:sym typeface="Comic Sans MS"/>
              </a:rPr>
              <a:t>Lone-parent families </a:t>
            </a:r>
            <a:endParaRPr sz="1500" b="0" i="0" u="none" strike="noStrike" cap="none">
              <a:solidFill>
                <a:srgbClr val="000000"/>
              </a:solidFill>
              <a:latin typeface="Comic Sans MS"/>
              <a:ea typeface="Comic Sans MS"/>
              <a:cs typeface="Comic Sans MS"/>
              <a:sym typeface="Comic Sans MS"/>
            </a:endParaRPr>
          </a:p>
          <a:p>
            <a:pPr marL="914400" marR="0" lvl="1" indent="-323850" algn="l" rtl="0">
              <a:lnSpc>
                <a:spcPct val="100000"/>
              </a:lnSpc>
              <a:spcBef>
                <a:spcPts val="0"/>
              </a:spcBef>
              <a:spcAft>
                <a:spcPts val="0"/>
              </a:spcAft>
              <a:buClr>
                <a:srgbClr val="000000"/>
              </a:buClr>
              <a:buSzPts val="1500"/>
              <a:buFont typeface="Comic Sans MS"/>
              <a:buChar char="◆"/>
            </a:pPr>
            <a:r>
              <a:rPr lang="en-GB" sz="1500" b="0" i="0" u="none" strike="noStrike" cap="none">
                <a:solidFill>
                  <a:srgbClr val="000000"/>
                </a:solidFill>
                <a:latin typeface="Comic Sans MS"/>
                <a:ea typeface="Comic Sans MS"/>
                <a:cs typeface="Comic Sans MS"/>
                <a:sym typeface="Comic Sans MS"/>
              </a:rPr>
              <a:t>More illegitimate births </a:t>
            </a:r>
            <a:endParaRPr sz="1500" b="0" i="0" u="none" strike="noStrike" cap="none">
              <a:solidFill>
                <a:srgbClr val="000000"/>
              </a:solidFill>
              <a:latin typeface="Comic Sans MS"/>
              <a:ea typeface="Comic Sans MS"/>
              <a:cs typeface="Comic Sans MS"/>
              <a:sym typeface="Comic Sans MS"/>
            </a:endParaRPr>
          </a:p>
          <a:p>
            <a:pPr marL="914400" marR="0" lvl="1" indent="-323850" algn="l" rtl="0">
              <a:lnSpc>
                <a:spcPct val="100000"/>
              </a:lnSpc>
              <a:spcBef>
                <a:spcPts val="0"/>
              </a:spcBef>
              <a:spcAft>
                <a:spcPts val="0"/>
              </a:spcAft>
              <a:buClr>
                <a:srgbClr val="000000"/>
              </a:buClr>
              <a:buSzPts val="1500"/>
              <a:buFont typeface="Comic Sans MS"/>
              <a:buChar char="◆"/>
            </a:pPr>
            <a:r>
              <a:rPr lang="en-GB" sz="1500" b="0" i="0" u="none" strike="noStrike" cap="none">
                <a:solidFill>
                  <a:srgbClr val="000000"/>
                </a:solidFill>
                <a:latin typeface="Comic Sans MS"/>
                <a:ea typeface="Comic Sans MS"/>
                <a:cs typeface="Comic Sans MS"/>
                <a:sym typeface="Comic Sans MS"/>
              </a:rPr>
              <a:t>Working mothers</a:t>
            </a:r>
            <a:endParaRPr sz="1500" b="0" i="0" u="none" strike="noStrike" cap="none">
              <a:solidFill>
                <a:srgbClr val="000000"/>
              </a:solidFill>
              <a:latin typeface="Comic Sans MS"/>
              <a:ea typeface="Comic Sans MS"/>
              <a:cs typeface="Comic Sans MS"/>
              <a:sym typeface="Comic Sans MS"/>
            </a:endParaRPr>
          </a:p>
          <a:p>
            <a:pPr marL="457200" marR="0" lvl="0" indent="-323850" algn="l" rtl="0">
              <a:lnSpc>
                <a:spcPct val="100000"/>
              </a:lnSpc>
              <a:spcBef>
                <a:spcPts val="0"/>
              </a:spcBef>
              <a:spcAft>
                <a:spcPts val="0"/>
              </a:spcAft>
              <a:buClr>
                <a:srgbClr val="000000"/>
              </a:buClr>
              <a:buSzPts val="1500"/>
              <a:buFont typeface="Comic Sans MS"/>
              <a:buChar char="➔"/>
            </a:pPr>
            <a:r>
              <a:rPr lang="en-GB" sz="1500" b="0" i="0" u="none" strike="noStrike" cap="none">
                <a:solidFill>
                  <a:srgbClr val="000000"/>
                </a:solidFill>
                <a:latin typeface="Comic Sans MS"/>
                <a:ea typeface="Comic Sans MS"/>
                <a:cs typeface="Comic Sans MS"/>
                <a:sym typeface="Comic Sans MS"/>
              </a:rPr>
              <a:t>New Right sociologists also propose the idea of an ‘underclass’ of people: they have different norms and values from the majority of society, where issues such as teenage pregnancy and welfare dependency are rife. </a:t>
            </a:r>
            <a:endParaRPr sz="1500" b="0" i="0" u="none" strike="noStrike" cap="none">
              <a:solidFill>
                <a:srgbClr val="000000"/>
              </a:solidFill>
              <a:latin typeface="Comic Sans MS"/>
              <a:ea typeface="Comic Sans MS"/>
              <a:cs typeface="Comic Sans MS"/>
              <a:sym typeface="Comic Sans MS"/>
            </a:endParaRPr>
          </a:p>
        </p:txBody>
      </p:sp>
      <p:sp>
        <p:nvSpPr>
          <p:cNvPr id="238" name="Google Shape;238;p20"/>
          <p:cNvSpPr/>
          <p:nvPr/>
        </p:nvSpPr>
        <p:spPr>
          <a:xfrm>
            <a:off x="6487025" y="265850"/>
            <a:ext cx="2440200" cy="617400"/>
          </a:xfrm>
          <a:prstGeom prst="rect">
            <a:avLst/>
          </a:prstGeom>
          <a:solidFill>
            <a:srgbClr val="93C4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000000"/>
                </a:solidFill>
                <a:latin typeface="Comic Sans MS"/>
                <a:ea typeface="Comic Sans MS"/>
                <a:cs typeface="Comic Sans MS"/>
                <a:sym typeface="Comic Sans MS"/>
              </a:rPr>
              <a:t>Political View</a:t>
            </a:r>
            <a:endParaRPr sz="2000" b="0" i="0" u="none" strike="noStrike" cap="none">
              <a:solidFill>
                <a:srgbClr val="000000"/>
              </a:solidFill>
              <a:latin typeface="Comic Sans MS"/>
              <a:ea typeface="Comic Sans MS"/>
              <a:cs typeface="Comic Sans MS"/>
              <a:sym typeface="Comic Sans MS"/>
            </a:endParaRPr>
          </a:p>
        </p:txBody>
      </p:sp>
      <p:sp>
        <p:nvSpPr>
          <p:cNvPr id="239" name="Google Shape;239;p20"/>
          <p:cNvSpPr/>
          <p:nvPr/>
        </p:nvSpPr>
        <p:spPr>
          <a:xfrm>
            <a:off x="7190800" y="4799100"/>
            <a:ext cx="1953300" cy="344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GB" sz="1500" b="1" i="0" u="none" strike="noStrike" cap="none">
                <a:solidFill>
                  <a:srgbClr val="000000"/>
                </a:solidFill>
                <a:latin typeface="Comic Sans MS"/>
                <a:ea typeface="Comic Sans MS"/>
                <a:cs typeface="Comic Sans MS"/>
                <a:sym typeface="Comic Sans MS"/>
              </a:rPr>
              <a:t>Consensus Theory </a:t>
            </a:r>
            <a:endParaRPr sz="1500" b="1" i="0" u="none" strike="noStrike" cap="none">
              <a:solidFill>
                <a:srgbClr val="000000"/>
              </a:solidFill>
              <a:latin typeface="Comic Sans MS"/>
              <a:ea typeface="Comic Sans MS"/>
              <a:cs typeface="Comic Sans MS"/>
              <a:sym typeface="Comic Sans MS"/>
            </a:endParaRPr>
          </a:p>
        </p:txBody>
      </p:sp>
      <p:pic>
        <p:nvPicPr>
          <p:cNvPr id="240" name="Google Shape;240;p20"/>
          <p:cNvPicPr preferRelativeResize="0"/>
          <p:nvPr/>
        </p:nvPicPr>
        <p:blipFill rotWithShape="1">
          <a:blip r:embed="rId3">
            <a:alphaModFix/>
          </a:blip>
          <a:srcRect/>
          <a:stretch/>
        </p:blipFill>
        <p:spPr>
          <a:xfrm>
            <a:off x="6566186" y="1098450"/>
            <a:ext cx="2281875" cy="1577875"/>
          </a:xfrm>
          <a:prstGeom prst="rect">
            <a:avLst/>
          </a:prstGeom>
          <a:noFill/>
          <a:ln>
            <a:noFill/>
          </a:ln>
        </p:spPr>
      </p:pic>
      <p:pic>
        <p:nvPicPr>
          <p:cNvPr id="241" name="Google Shape;241;p20"/>
          <p:cNvPicPr preferRelativeResize="0"/>
          <p:nvPr/>
        </p:nvPicPr>
        <p:blipFill rotWithShape="1">
          <a:blip r:embed="rId4">
            <a:alphaModFix/>
          </a:blip>
          <a:srcRect/>
          <a:stretch/>
        </p:blipFill>
        <p:spPr>
          <a:xfrm>
            <a:off x="6566188" y="2977079"/>
            <a:ext cx="2281875" cy="1521257"/>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1"/>
          <p:cNvSpPr/>
          <p:nvPr/>
        </p:nvSpPr>
        <p:spPr>
          <a:xfrm>
            <a:off x="265625" y="265850"/>
            <a:ext cx="8582400" cy="617400"/>
          </a:xfrm>
          <a:prstGeom prst="rect">
            <a:avLst/>
          </a:prstGeom>
          <a:solidFill>
            <a:srgbClr val="93C4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sng" strike="noStrike" cap="none">
                <a:solidFill>
                  <a:srgbClr val="000000"/>
                </a:solidFill>
                <a:latin typeface="Comic Sans MS"/>
                <a:ea typeface="Comic Sans MS"/>
                <a:cs typeface="Comic Sans MS"/>
                <a:sym typeface="Comic Sans MS"/>
              </a:rPr>
              <a:t>Evaluation of The New Right</a:t>
            </a:r>
            <a:endParaRPr sz="2000" b="1" i="0" u="sng" strike="noStrike" cap="none">
              <a:solidFill>
                <a:srgbClr val="000000"/>
              </a:solidFill>
              <a:latin typeface="Comic Sans MS"/>
              <a:ea typeface="Comic Sans MS"/>
              <a:cs typeface="Comic Sans MS"/>
              <a:sym typeface="Comic Sans MS"/>
            </a:endParaRPr>
          </a:p>
        </p:txBody>
      </p:sp>
      <p:sp>
        <p:nvSpPr>
          <p:cNvPr id="247" name="Google Shape;247;p21"/>
          <p:cNvSpPr/>
          <p:nvPr/>
        </p:nvSpPr>
        <p:spPr>
          <a:xfrm>
            <a:off x="265625" y="1098450"/>
            <a:ext cx="6034800" cy="3818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marR="0" lvl="0" indent="-323850" algn="l" rtl="0">
              <a:lnSpc>
                <a:spcPct val="100000"/>
              </a:lnSpc>
              <a:spcBef>
                <a:spcPts val="0"/>
              </a:spcBef>
              <a:spcAft>
                <a:spcPts val="0"/>
              </a:spcAft>
              <a:buClr>
                <a:srgbClr val="000000"/>
              </a:buClr>
              <a:buSzPts val="1500"/>
              <a:buFont typeface="Comic Sans MS"/>
              <a:buChar char="➔"/>
            </a:pPr>
            <a:r>
              <a:rPr lang="en-GB" sz="1500" b="0" i="0" u="none" strike="noStrike" cap="none">
                <a:solidFill>
                  <a:srgbClr val="000000"/>
                </a:solidFill>
                <a:latin typeface="Comic Sans MS"/>
                <a:ea typeface="Comic Sans MS"/>
                <a:cs typeface="Comic Sans MS"/>
                <a:sym typeface="Comic Sans MS"/>
              </a:rPr>
              <a:t>The New Right perspective on the family is quite vague, it points to more issues in society than issues in the family. </a:t>
            </a:r>
            <a:endParaRPr sz="1500" b="0" i="0" u="none" strike="noStrike" cap="none">
              <a:solidFill>
                <a:srgbClr val="000000"/>
              </a:solidFill>
              <a:latin typeface="Comic Sans MS"/>
              <a:ea typeface="Comic Sans MS"/>
              <a:cs typeface="Comic Sans MS"/>
              <a:sym typeface="Comic Sans MS"/>
            </a:endParaRPr>
          </a:p>
          <a:p>
            <a:pPr marL="457200" marR="0" lvl="0" indent="-323850" algn="l" rtl="0">
              <a:lnSpc>
                <a:spcPct val="100000"/>
              </a:lnSpc>
              <a:spcBef>
                <a:spcPts val="0"/>
              </a:spcBef>
              <a:spcAft>
                <a:spcPts val="0"/>
              </a:spcAft>
              <a:buClr>
                <a:srgbClr val="000000"/>
              </a:buClr>
              <a:buSzPts val="1500"/>
              <a:buFont typeface="Comic Sans MS"/>
              <a:buChar char="➔"/>
            </a:pPr>
            <a:r>
              <a:rPr lang="en-GB" sz="1500" b="0" i="0" u="none" strike="noStrike" cap="none">
                <a:solidFill>
                  <a:srgbClr val="000000"/>
                </a:solidFill>
                <a:latin typeface="Comic Sans MS"/>
                <a:ea typeface="Comic Sans MS"/>
                <a:cs typeface="Comic Sans MS"/>
                <a:sym typeface="Comic Sans MS"/>
              </a:rPr>
              <a:t>Marxists would argue that the underclass exists because they have been exploited for cheap labour and become outcasts in society, labelling them the lumpenproletariat. </a:t>
            </a:r>
            <a:endParaRPr sz="1500" b="0" i="0" u="none" strike="noStrike" cap="none">
              <a:solidFill>
                <a:srgbClr val="000000"/>
              </a:solidFill>
              <a:latin typeface="Comic Sans MS"/>
              <a:ea typeface="Comic Sans MS"/>
              <a:cs typeface="Comic Sans MS"/>
              <a:sym typeface="Comic Sans MS"/>
            </a:endParaRPr>
          </a:p>
        </p:txBody>
      </p:sp>
      <p:sp>
        <p:nvSpPr>
          <p:cNvPr id="248" name="Google Shape;248;p21"/>
          <p:cNvSpPr/>
          <p:nvPr/>
        </p:nvSpPr>
        <p:spPr>
          <a:xfrm>
            <a:off x="7190800" y="4799100"/>
            <a:ext cx="1953300" cy="344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GB" sz="1500" b="1" i="0" u="none" strike="noStrike" cap="none">
                <a:solidFill>
                  <a:srgbClr val="000000"/>
                </a:solidFill>
                <a:latin typeface="Comic Sans MS"/>
                <a:ea typeface="Comic Sans MS"/>
                <a:cs typeface="Comic Sans MS"/>
                <a:sym typeface="Comic Sans MS"/>
              </a:rPr>
              <a:t>Consensus Theory </a:t>
            </a:r>
            <a:endParaRPr sz="1500" b="1" i="0" u="none" strike="noStrike" cap="none">
              <a:solidFill>
                <a:srgbClr val="000000"/>
              </a:solidFill>
              <a:latin typeface="Comic Sans MS"/>
              <a:ea typeface="Comic Sans MS"/>
              <a:cs typeface="Comic Sans MS"/>
              <a:sym typeface="Comic Sans MS"/>
            </a:endParaRPr>
          </a:p>
        </p:txBody>
      </p:sp>
      <p:pic>
        <p:nvPicPr>
          <p:cNvPr id="249" name="Google Shape;249;p21"/>
          <p:cNvPicPr preferRelativeResize="0"/>
          <p:nvPr/>
        </p:nvPicPr>
        <p:blipFill rotWithShape="1">
          <a:blip r:embed="rId3">
            <a:alphaModFix/>
          </a:blip>
          <a:srcRect/>
          <a:stretch/>
        </p:blipFill>
        <p:spPr>
          <a:xfrm>
            <a:off x="6566186" y="1098450"/>
            <a:ext cx="2281875" cy="1577875"/>
          </a:xfrm>
          <a:prstGeom prst="rect">
            <a:avLst/>
          </a:prstGeom>
          <a:noFill/>
          <a:ln>
            <a:noFill/>
          </a:ln>
        </p:spPr>
      </p:pic>
      <p:pic>
        <p:nvPicPr>
          <p:cNvPr id="250" name="Google Shape;250;p21"/>
          <p:cNvPicPr preferRelativeResize="0"/>
          <p:nvPr/>
        </p:nvPicPr>
        <p:blipFill rotWithShape="1">
          <a:blip r:embed="rId4">
            <a:alphaModFix/>
          </a:blip>
          <a:srcRect/>
          <a:stretch/>
        </p:blipFill>
        <p:spPr>
          <a:xfrm>
            <a:off x="6566188" y="2977079"/>
            <a:ext cx="2281875" cy="152125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22"/>
          <p:cNvSpPr/>
          <p:nvPr/>
        </p:nvSpPr>
        <p:spPr>
          <a:xfrm>
            <a:off x="265625" y="265850"/>
            <a:ext cx="6034800" cy="617400"/>
          </a:xfrm>
          <a:prstGeom prst="rect">
            <a:avLst/>
          </a:prstGeom>
          <a:solidFill>
            <a:srgbClr val="EAD1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sng" strike="noStrike" cap="none">
                <a:solidFill>
                  <a:srgbClr val="000000"/>
                </a:solidFill>
                <a:latin typeface="Comic Sans MS"/>
                <a:ea typeface="Comic Sans MS"/>
                <a:cs typeface="Comic Sans MS"/>
                <a:sym typeface="Comic Sans MS"/>
              </a:rPr>
              <a:t>Delphy and Leonard (1992)</a:t>
            </a:r>
            <a:endParaRPr sz="2000" b="1" i="0" u="sng" strike="noStrike" cap="none">
              <a:solidFill>
                <a:srgbClr val="000000"/>
              </a:solidFill>
              <a:latin typeface="Comic Sans MS"/>
              <a:ea typeface="Comic Sans MS"/>
              <a:cs typeface="Comic Sans MS"/>
              <a:sym typeface="Comic Sans MS"/>
            </a:endParaRPr>
          </a:p>
        </p:txBody>
      </p:sp>
      <p:sp>
        <p:nvSpPr>
          <p:cNvPr id="256" name="Google Shape;256;p22"/>
          <p:cNvSpPr/>
          <p:nvPr/>
        </p:nvSpPr>
        <p:spPr>
          <a:xfrm>
            <a:off x="6487025" y="265850"/>
            <a:ext cx="2440200" cy="617400"/>
          </a:xfrm>
          <a:prstGeom prst="rect">
            <a:avLst/>
          </a:prstGeom>
          <a:solidFill>
            <a:srgbClr val="EAD1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000000"/>
                </a:solidFill>
                <a:latin typeface="Comic Sans MS"/>
                <a:ea typeface="Comic Sans MS"/>
                <a:cs typeface="Comic Sans MS"/>
                <a:sym typeface="Comic Sans MS"/>
              </a:rPr>
              <a:t>Radical Feminists </a:t>
            </a:r>
            <a:endParaRPr sz="2000" b="0" i="0" u="none" strike="noStrike" cap="none">
              <a:solidFill>
                <a:srgbClr val="000000"/>
              </a:solidFill>
              <a:latin typeface="Comic Sans MS"/>
              <a:ea typeface="Comic Sans MS"/>
              <a:cs typeface="Comic Sans MS"/>
              <a:sym typeface="Comic Sans MS"/>
            </a:endParaRPr>
          </a:p>
        </p:txBody>
      </p:sp>
      <p:sp>
        <p:nvSpPr>
          <p:cNvPr id="257" name="Google Shape;257;p22"/>
          <p:cNvSpPr/>
          <p:nvPr/>
        </p:nvSpPr>
        <p:spPr>
          <a:xfrm>
            <a:off x="265625" y="1098450"/>
            <a:ext cx="6034800" cy="3818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marR="0" lvl="0" indent="-323850" algn="l" rtl="0">
              <a:lnSpc>
                <a:spcPct val="100000"/>
              </a:lnSpc>
              <a:spcBef>
                <a:spcPts val="0"/>
              </a:spcBef>
              <a:spcAft>
                <a:spcPts val="0"/>
              </a:spcAft>
              <a:buClr>
                <a:srgbClr val="000000"/>
              </a:buClr>
              <a:buSzPts val="1500"/>
              <a:buFont typeface="Comic Sans MS"/>
              <a:buChar char="➔"/>
            </a:pPr>
            <a:r>
              <a:rPr lang="en-GB" sz="1500" b="0" i="0" u="none" strike="noStrike" cap="none">
                <a:solidFill>
                  <a:srgbClr val="000000"/>
                </a:solidFill>
                <a:latin typeface="Comic Sans MS"/>
                <a:ea typeface="Comic Sans MS"/>
                <a:cs typeface="Comic Sans MS"/>
                <a:sym typeface="Comic Sans MS"/>
              </a:rPr>
              <a:t>Emphasise the importance that work plays in gender inequalities. </a:t>
            </a:r>
            <a:endParaRPr sz="1500" b="0" i="0" u="none" strike="noStrike" cap="none">
              <a:solidFill>
                <a:srgbClr val="000000"/>
              </a:solidFill>
              <a:latin typeface="Comic Sans MS"/>
              <a:ea typeface="Comic Sans MS"/>
              <a:cs typeface="Comic Sans MS"/>
              <a:sym typeface="Comic Sans MS"/>
            </a:endParaRPr>
          </a:p>
          <a:p>
            <a:pPr marL="457200" marR="0" lvl="0" indent="-323850" algn="l" rtl="0">
              <a:lnSpc>
                <a:spcPct val="100000"/>
              </a:lnSpc>
              <a:spcBef>
                <a:spcPts val="0"/>
              </a:spcBef>
              <a:spcAft>
                <a:spcPts val="0"/>
              </a:spcAft>
              <a:buClr>
                <a:srgbClr val="000000"/>
              </a:buClr>
              <a:buSzPts val="1500"/>
              <a:buFont typeface="Comic Sans MS"/>
              <a:buChar char="➔"/>
            </a:pPr>
            <a:r>
              <a:rPr lang="en-GB" sz="1500" b="0" i="0" u="none" strike="noStrike" cap="none">
                <a:solidFill>
                  <a:srgbClr val="000000"/>
                </a:solidFill>
                <a:latin typeface="Comic Sans MS"/>
                <a:ea typeface="Comic Sans MS"/>
                <a:cs typeface="Comic Sans MS"/>
                <a:sym typeface="Comic Sans MS"/>
              </a:rPr>
              <a:t>The family plays a major role in maintaining and reinforcing patriarchy. </a:t>
            </a:r>
            <a:endParaRPr sz="1500" b="0" i="0" u="none" strike="noStrike" cap="none">
              <a:solidFill>
                <a:srgbClr val="000000"/>
              </a:solidFill>
              <a:latin typeface="Comic Sans MS"/>
              <a:ea typeface="Comic Sans MS"/>
              <a:cs typeface="Comic Sans MS"/>
              <a:sym typeface="Comic Sans MS"/>
            </a:endParaRPr>
          </a:p>
          <a:p>
            <a:pPr marL="457200" marR="0" lvl="0" indent="-323850" algn="l" rtl="0">
              <a:lnSpc>
                <a:spcPct val="100000"/>
              </a:lnSpc>
              <a:spcBef>
                <a:spcPts val="0"/>
              </a:spcBef>
              <a:spcAft>
                <a:spcPts val="0"/>
              </a:spcAft>
              <a:buClr>
                <a:srgbClr val="000000"/>
              </a:buClr>
              <a:buSzPts val="1500"/>
              <a:buFont typeface="Comic Sans MS"/>
              <a:buChar char="➔"/>
            </a:pPr>
            <a:r>
              <a:rPr lang="en-GB" sz="1500" b="0" i="0" u="none" strike="noStrike" cap="none">
                <a:solidFill>
                  <a:srgbClr val="000000"/>
                </a:solidFill>
                <a:latin typeface="Comic Sans MS"/>
                <a:ea typeface="Comic Sans MS"/>
                <a:cs typeface="Comic Sans MS"/>
                <a:sym typeface="Comic Sans MS"/>
              </a:rPr>
              <a:t>Family is an economic system involving a division of labour which exploits women but benefits men. </a:t>
            </a:r>
            <a:endParaRPr sz="1500" b="0" i="0" u="none" strike="noStrike" cap="none">
              <a:solidFill>
                <a:srgbClr val="000000"/>
              </a:solidFill>
              <a:latin typeface="Comic Sans MS"/>
              <a:ea typeface="Comic Sans MS"/>
              <a:cs typeface="Comic Sans MS"/>
              <a:sym typeface="Comic Sans MS"/>
            </a:endParaRPr>
          </a:p>
          <a:p>
            <a:pPr marL="457200" marR="0" lvl="0" indent="-323850" algn="l" rtl="0">
              <a:lnSpc>
                <a:spcPct val="100000"/>
              </a:lnSpc>
              <a:spcBef>
                <a:spcPts val="0"/>
              </a:spcBef>
              <a:spcAft>
                <a:spcPts val="0"/>
              </a:spcAft>
              <a:buClr>
                <a:srgbClr val="000000"/>
              </a:buClr>
              <a:buSzPts val="1500"/>
              <a:buFont typeface="Comic Sans MS"/>
              <a:buChar char="➔"/>
            </a:pPr>
            <a:r>
              <a:rPr lang="en-GB" sz="1500" b="0" i="0" u="none" strike="noStrike" cap="none">
                <a:solidFill>
                  <a:srgbClr val="000000"/>
                </a:solidFill>
                <a:latin typeface="Comic Sans MS"/>
                <a:ea typeface="Comic Sans MS"/>
                <a:cs typeface="Comic Sans MS"/>
                <a:sym typeface="Comic Sans MS"/>
              </a:rPr>
              <a:t>For example, women may be employed outside the home but are still expected to do domestic chores when they get home- work is not shared equally with their male partners. </a:t>
            </a:r>
            <a:endParaRPr sz="1500" b="0" i="0" u="none" strike="noStrike" cap="none">
              <a:solidFill>
                <a:srgbClr val="000000"/>
              </a:solidFill>
              <a:latin typeface="Comic Sans MS"/>
              <a:ea typeface="Comic Sans MS"/>
              <a:cs typeface="Comic Sans MS"/>
              <a:sym typeface="Comic Sans MS"/>
            </a:endParaRPr>
          </a:p>
          <a:p>
            <a:pPr marL="457200" marR="0" lvl="0" indent="-323850" algn="l" rtl="0">
              <a:lnSpc>
                <a:spcPct val="100000"/>
              </a:lnSpc>
              <a:spcBef>
                <a:spcPts val="0"/>
              </a:spcBef>
              <a:spcAft>
                <a:spcPts val="0"/>
              </a:spcAft>
              <a:buClr>
                <a:srgbClr val="000000"/>
              </a:buClr>
              <a:buSzPts val="1500"/>
              <a:buFont typeface="Comic Sans MS"/>
              <a:buChar char="➔"/>
            </a:pPr>
            <a:r>
              <a:rPr lang="en-GB" sz="1500" b="0" i="0" u="none" strike="noStrike" cap="none">
                <a:solidFill>
                  <a:srgbClr val="000000"/>
                </a:solidFill>
                <a:latin typeface="Comic Sans MS"/>
                <a:ea typeface="Comic Sans MS"/>
                <a:cs typeface="Comic Sans MS"/>
                <a:sym typeface="Comic Sans MS"/>
              </a:rPr>
              <a:t>The family is based on a hierarchy. The husband is at the top and other family members are in a subordinate position. </a:t>
            </a:r>
            <a:endParaRPr sz="1500" b="0" i="0" u="none" strike="noStrike" cap="none">
              <a:solidFill>
                <a:srgbClr val="000000"/>
              </a:solidFill>
              <a:latin typeface="Comic Sans MS"/>
              <a:ea typeface="Comic Sans MS"/>
              <a:cs typeface="Comic Sans MS"/>
              <a:sym typeface="Comic Sans MS"/>
            </a:endParaRPr>
          </a:p>
          <a:p>
            <a:pPr marL="457200" marR="0" lvl="0" indent="-323850" algn="l" rtl="0">
              <a:lnSpc>
                <a:spcPct val="100000"/>
              </a:lnSpc>
              <a:spcBef>
                <a:spcPts val="0"/>
              </a:spcBef>
              <a:spcAft>
                <a:spcPts val="0"/>
              </a:spcAft>
              <a:buClr>
                <a:srgbClr val="000000"/>
              </a:buClr>
              <a:buSzPts val="1500"/>
              <a:buFont typeface="Comic Sans MS"/>
              <a:buChar char="➔"/>
            </a:pPr>
            <a:r>
              <a:rPr lang="en-GB" sz="1500" b="0" i="0" u="none" strike="noStrike" cap="none">
                <a:solidFill>
                  <a:srgbClr val="000000"/>
                </a:solidFill>
                <a:latin typeface="Comic Sans MS"/>
                <a:ea typeface="Comic Sans MS"/>
                <a:cs typeface="Comic Sans MS"/>
                <a:sym typeface="Comic Sans MS"/>
              </a:rPr>
              <a:t>The husband provides for his wife’s upkeep and gets to control her labour for his own use. </a:t>
            </a:r>
            <a:endParaRPr sz="1500" b="0" i="0" u="none" strike="noStrike" cap="none">
              <a:solidFill>
                <a:srgbClr val="000000"/>
              </a:solidFill>
              <a:latin typeface="Comic Sans MS"/>
              <a:ea typeface="Comic Sans MS"/>
              <a:cs typeface="Comic Sans MS"/>
              <a:sym typeface="Comic Sans MS"/>
            </a:endParaRPr>
          </a:p>
          <a:p>
            <a:pPr marL="457200" marR="0" lvl="0" indent="-323850" algn="l" rtl="0">
              <a:lnSpc>
                <a:spcPct val="100000"/>
              </a:lnSpc>
              <a:spcBef>
                <a:spcPts val="0"/>
              </a:spcBef>
              <a:spcAft>
                <a:spcPts val="0"/>
              </a:spcAft>
              <a:buClr>
                <a:srgbClr val="000000"/>
              </a:buClr>
              <a:buSzPts val="1500"/>
              <a:buFont typeface="Comic Sans MS"/>
              <a:buChar char="➔"/>
            </a:pPr>
            <a:r>
              <a:rPr lang="en-GB" sz="1500" b="0" i="0" u="none" strike="noStrike" cap="none">
                <a:solidFill>
                  <a:srgbClr val="000000"/>
                </a:solidFill>
                <a:latin typeface="Comic Sans MS"/>
                <a:ea typeface="Comic Sans MS"/>
                <a:cs typeface="Comic Sans MS"/>
                <a:sym typeface="Comic Sans MS"/>
              </a:rPr>
              <a:t>Families maintain men’s dominance over women and children, patriarchal families maintain the patriarchal nature of society. </a:t>
            </a:r>
            <a:endParaRPr sz="1500" b="0" i="0" u="none" strike="noStrike" cap="none">
              <a:solidFill>
                <a:srgbClr val="000000"/>
              </a:solidFill>
              <a:latin typeface="Comic Sans MS"/>
              <a:ea typeface="Comic Sans MS"/>
              <a:cs typeface="Comic Sans MS"/>
              <a:sym typeface="Comic Sans MS"/>
            </a:endParaRPr>
          </a:p>
        </p:txBody>
      </p:sp>
      <p:pic>
        <p:nvPicPr>
          <p:cNvPr id="258" name="Google Shape;258;p22"/>
          <p:cNvPicPr preferRelativeResize="0"/>
          <p:nvPr/>
        </p:nvPicPr>
        <p:blipFill rotWithShape="1">
          <a:blip r:embed="rId3">
            <a:alphaModFix/>
          </a:blip>
          <a:srcRect l="32680" t="999" r="32763"/>
          <a:stretch/>
        </p:blipFill>
        <p:spPr>
          <a:xfrm>
            <a:off x="7702012" y="1181764"/>
            <a:ext cx="1326126" cy="1994575"/>
          </a:xfrm>
          <a:prstGeom prst="rect">
            <a:avLst/>
          </a:prstGeom>
          <a:noFill/>
          <a:ln>
            <a:noFill/>
          </a:ln>
        </p:spPr>
      </p:pic>
      <p:pic>
        <p:nvPicPr>
          <p:cNvPr id="259" name="Google Shape;259;p22"/>
          <p:cNvPicPr preferRelativeResize="0"/>
          <p:nvPr/>
        </p:nvPicPr>
        <p:blipFill rotWithShape="1">
          <a:blip r:embed="rId4">
            <a:alphaModFix/>
          </a:blip>
          <a:srcRect/>
          <a:stretch/>
        </p:blipFill>
        <p:spPr>
          <a:xfrm>
            <a:off x="6371168" y="1353856"/>
            <a:ext cx="1557855" cy="1650400"/>
          </a:xfrm>
          <a:prstGeom prst="rect">
            <a:avLst/>
          </a:prstGeom>
          <a:noFill/>
          <a:ln>
            <a:noFill/>
          </a:ln>
        </p:spPr>
      </p:pic>
      <p:pic>
        <p:nvPicPr>
          <p:cNvPr id="260" name="Google Shape;260;p22"/>
          <p:cNvPicPr preferRelativeResize="0"/>
          <p:nvPr/>
        </p:nvPicPr>
        <p:blipFill rotWithShape="1">
          <a:blip r:embed="rId5">
            <a:alphaModFix/>
          </a:blip>
          <a:srcRect/>
          <a:stretch/>
        </p:blipFill>
        <p:spPr>
          <a:xfrm>
            <a:off x="6524663" y="3093025"/>
            <a:ext cx="1250856" cy="1912599"/>
          </a:xfrm>
          <a:prstGeom prst="rect">
            <a:avLst/>
          </a:prstGeom>
          <a:noFill/>
          <a:ln>
            <a:noFill/>
          </a:ln>
        </p:spPr>
      </p:pic>
      <p:pic>
        <p:nvPicPr>
          <p:cNvPr id="261" name="Google Shape;261;p22"/>
          <p:cNvPicPr preferRelativeResize="0"/>
          <p:nvPr/>
        </p:nvPicPr>
        <p:blipFill rotWithShape="1">
          <a:blip r:embed="rId6">
            <a:alphaModFix/>
          </a:blip>
          <a:srcRect/>
          <a:stretch/>
        </p:blipFill>
        <p:spPr>
          <a:xfrm>
            <a:off x="7586150" y="3474848"/>
            <a:ext cx="1557850" cy="1046148"/>
          </a:xfrm>
          <a:prstGeom prst="rect">
            <a:avLst/>
          </a:prstGeom>
          <a:noFill/>
          <a:ln>
            <a:noFill/>
          </a:ln>
        </p:spPr>
      </p:pic>
      <p:sp>
        <p:nvSpPr>
          <p:cNvPr id="262" name="Google Shape;262;p22"/>
          <p:cNvSpPr/>
          <p:nvPr/>
        </p:nvSpPr>
        <p:spPr>
          <a:xfrm>
            <a:off x="7349700" y="4661225"/>
            <a:ext cx="1794300" cy="344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GB" sz="1500" b="1" i="0" u="none" strike="noStrike" cap="none">
                <a:solidFill>
                  <a:srgbClr val="000000"/>
                </a:solidFill>
                <a:latin typeface="Comic Sans MS"/>
                <a:ea typeface="Comic Sans MS"/>
                <a:cs typeface="Comic Sans MS"/>
                <a:sym typeface="Comic Sans MS"/>
              </a:rPr>
              <a:t>Conflict Theory </a:t>
            </a:r>
            <a:endParaRPr sz="1500" b="1" i="0" u="none" strike="noStrike" cap="none">
              <a:solidFill>
                <a:srgbClr val="000000"/>
              </a:solidFill>
              <a:latin typeface="Comic Sans MS"/>
              <a:ea typeface="Comic Sans MS"/>
              <a:cs typeface="Comic Sans MS"/>
              <a:sym typeface="Comic Sans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4"/>
          <p:cNvSpPr/>
          <p:nvPr/>
        </p:nvSpPr>
        <p:spPr>
          <a:xfrm>
            <a:off x="1780650" y="124225"/>
            <a:ext cx="5582700" cy="457500"/>
          </a:xfrm>
          <a:prstGeom prst="rect">
            <a:avLst/>
          </a:prstGeom>
          <a:solidFill>
            <a:srgbClr val="EAD1DC"/>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1500"/>
              <a:buFont typeface="Arial"/>
              <a:buNone/>
            </a:pPr>
            <a:r>
              <a:rPr lang="en-GB" sz="1500" b="1" i="0" u="sng" strike="noStrike" cap="none">
                <a:solidFill>
                  <a:srgbClr val="000000"/>
                </a:solidFill>
                <a:latin typeface="Comic Sans MS"/>
                <a:ea typeface="Comic Sans MS"/>
                <a:cs typeface="Comic Sans MS"/>
                <a:sym typeface="Comic Sans MS"/>
              </a:rPr>
              <a:t>Types of Marriage </a:t>
            </a:r>
            <a:endParaRPr sz="1500" b="1" i="0" u="sng"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Comic Sans MS"/>
              <a:ea typeface="Comic Sans MS"/>
              <a:cs typeface="Comic Sans MS"/>
              <a:sym typeface="Comic Sans MS"/>
            </a:endParaRPr>
          </a:p>
        </p:txBody>
      </p:sp>
      <p:sp>
        <p:nvSpPr>
          <p:cNvPr id="65" name="Google Shape;65;p4"/>
          <p:cNvSpPr/>
          <p:nvPr/>
        </p:nvSpPr>
        <p:spPr>
          <a:xfrm>
            <a:off x="220800" y="735950"/>
            <a:ext cx="8702400" cy="706800"/>
          </a:xfrm>
          <a:prstGeom prst="rect">
            <a:avLst/>
          </a:prstGeom>
          <a:solidFill>
            <a:schemeClr val="l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omic Sans MS"/>
                <a:ea typeface="Comic Sans MS"/>
                <a:cs typeface="Comic Sans MS"/>
                <a:sym typeface="Comic Sans MS"/>
              </a:rPr>
              <a:t>Sociologists define marriage as a socially supported union involving two or more individuals in what is regarded as a stable, enduring arrangement typically based on, at least in part, a sexual bond of some kind. </a:t>
            </a:r>
            <a:endParaRPr sz="12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omic Sans MS"/>
              <a:ea typeface="Comic Sans MS"/>
              <a:cs typeface="Comic Sans MS"/>
              <a:sym typeface="Comic Sans MS"/>
            </a:endParaRPr>
          </a:p>
        </p:txBody>
      </p:sp>
      <p:graphicFrame>
        <p:nvGraphicFramePr>
          <p:cNvPr id="66" name="Google Shape;66;p4"/>
          <p:cNvGraphicFramePr/>
          <p:nvPr/>
        </p:nvGraphicFramePr>
        <p:xfrm>
          <a:off x="220800" y="1596975"/>
          <a:ext cx="3000000" cy="3000000"/>
        </p:xfrm>
        <a:graphic>
          <a:graphicData uri="http://schemas.openxmlformats.org/drawingml/2006/table">
            <a:tbl>
              <a:tblPr>
                <a:noFill/>
                <a:tableStyleId>{49D75E62-686F-4A95-82C9-344625C946AF}</a:tableStyleId>
              </a:tblPr>
              <a:tblGrid>
                <a:gridCol w="2054425">
                  <a:extLst>
                    <a:ext uri="{9D8B030D-6E8A-4147-A177-3AD203B41FA5}">
                      <a16:colId xmlns:a16="http://schemas.microsoft.com/office/drawing/2014/main" val="20000"/>
                    </a:ext>
                  </a:extLst>
                </a:gridCol>
                <a:gridCol w="6647975">
                  <a:extLst>
                    <a:ext uri="{9D8B030D-6E8A-4147-A177-3AD203B41FA5}">
                      <a16:colId xmlns:a16="http://schemas.microsoft.com/office/drawing/2014/main" val="20001"/>
                    </a:ext>
                  </a:extLst>
                </a:gridCol>
              </a:tblGrid>
              <a:tr h="381000">
                <a:tc>
                  <a:txBody>
                    <a:bodyPr/>
                    <a:lstStyle/>
                    <a:p>
                      <a:pPr marL="0" marR="0" lvl="0" indent="0" algn="ctr" rtl="0">
                        <a:lnSpc>
                          <a:spcPct val="100000"/>
                        </a:lnSpc>
                        <a:spcBef>
                          <a:spcPts val="0"/>
                        </a:spcBef>
                        <a:spcAft>
                          <a:spcPts val="0"/>
                        </a:spcAft>
                        <a:buClr>
                          <a:srgbClr val="000000"/>
                        </a:buClr>
                        <a:buSzPts val="1200"/>
                        <a:buFont typeface="Arial"/>
                        <a:buNone/>
                      </a:pPr>
                      <a:r>
                        <a:rPr lang="en-GB" sz="1200" b="1" u="none" strike="noStrike" cap="none">
                          <a:latin typeface="Comic Sans MS"/>
                          <a:ea typeface="Comic Sans MS"/>
                          <a:cs typeface="Comic Sans MS"/>
                          <a:sym typeface="Comic Sans MS"/>
                        </a:rPr>
                        <a:t>Type of Marriage</a:t>
                      </a:r>
                      <a:endParaRPr sz="1200" b="1" u="none" strike="noStrike" cap="none">
                        <a:latin typeface="Comic Sans MS"/>
                        <a:ea typeface="Comic Sans MS"/>
                        <a:cs typeface="Comic Sans MS"/>
                        <a:sym typeface="Comic Sans MS"/>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GB" sz="1200" b="1" u="none" strike="noStrike" cap="none">
                          <a:latin typeface="Comic Sans MS"/>
                          <a:ea typeface="Comic Sans MS"/>
                          <a:cs typeface="Comic Sans MS"/>
                          <a:sym typeface="Comic Sans MS"/>
                        </a:rPr>
                        <a:t>Definition </a:t>
                      </a:r>
                      <a:endParaRPr sz="1200" b="1" u="none" strike="noStrike" cap="none">
                        <a:latin typeface="Comic Sans MS"/>
                        <a:ea typeface="Comic Sans MS"/>
                        <a:cs typeface="Comic Sans MS"/>
                        <a:sym typeface="Comic Sans MS"/>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200"/>
                        <a:buFont typeface="Arial"/>
                        <a:buNone/>
                      </a:pPr>
                      <a:r>
                        <a:rPr lang="en-GB" sz="1200" b="1" u="none" strike="noStrike" cap="none">
                          <a:latin typeface="Comic Sans MS"/>
                          <a:ea typeface="Comic Sans MS"/>
                          <a:cs typeface="Comic Sans MS"/>
                          <a:sym typeface="Comic Sans MS"/>
                        </a:rPr>
                        <a:t>Monogamy </a:t>
                      </a:r>
                      <a:endParaRPr sz="1200" b="1" u="none" strike="noStrike" cap="none">
                        <a:latin typeface="Comic Sans MS"/>
                        <a:ea typeface="Comic Sans MS"/>
                        <a:cs typeface="Comic Sans MS"/>
                        <a:sym typeface="Comic Sans M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omic Sans MS"/>
                          <a:ea typeface="Comic Sans MS"/>
                          <a:cs typeface="Comic Sans MS"/>
                          <a:sym typeface="Comic Sans MS"/>
                        </a:rPr>
                        <a:t>Being married to just one person at a time. </a:t>
                      </a:r>
                      <a:endParaRPr sz="1200" u="none" strike="noStrike" cap="none">
                        <a:latin typeface="Comic Sans MS"/>
                        <a:ea typeface="Comic Sans MS"/>
                        <a:cs typeface="Comic Sans MS"/>
                        <a:sym typeface="Comic Sans M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1200"/>
                        <a:buFont typeface="Arial"/>
                        <a:buNone/>
                      </a:pPr>
                      <a:r>
                        <a:rPr lang="en-GB" sz="1200" b="1" u="none" strike="noStrike" cap="none">
                          <a:latin typeface="Comic Sans MS"/>
                          <a:ea typeface="Comic Sans MS"/>
                          <a:cs typeface="Comic Sans MS"/>
                          <a:sym typeface="Comic Sans MS"/>
                        </a:rPr>
                        <a:t>Serial Monogamy</a:t>
                      </a:r>
                      <a:endParaRPr sz="1200" b="1" u="none" strike="noStrike" cap="none">
                        <a:latin typeface="Comic Sans MS"/>
                        <a:ea typeface="Comic Sans MS"/>
                        <a:cs typeface="Comic Sans MS"/>
                        <a:sym typeface="Comic Sans M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omic Sans MS"/>
                          <a:ea typeface="Comic Sans MS"/>
                          <a:cs typeface="Comic Sans MS"/>
                          <a:sym typeface="Comic Sans MS"/>
                        </a:rPr>
                        <a:t>When a divorced person enters a second married, then divorces, remarries and so on. </a:t>
                      </a:r>
                      <a:endParaRPr sz="1200" u="none" strike="noStrike" cap="none">
                        <a:latin typeface="Comic Sans MS"/>
                        <a:ea typeface="Comic Sans MS"/>
                        <a:cs typeface="Comic Sans MS"/>
                        <a:sym typeface="Comic Sans M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marR="0" lvl="0" indent="0" algn="l" rtl="0">
                        <a:lnSpc>
                          <a:spcPct val="100000"/>
                        </a:lnSpc>
                        <a:spcBef>
                          <a:spcPts val="0"/>
                        </a:spcBef>
                        <a:spcAft>
                          <a:spcPts val="0"/>
                        </a:spcAft>
                        <a:buClr>
                          <a:srgbClr val="000000"/>
                        </a:buClr>
                        <a:buSzPts val="1200"/>
                        <a:buFont typeface="Arial"/>
                        <a:buNone/>
                      </a:pPr>
                      <a:r>
                        <a:rPr lang="en-GB" sz="1200" b="1" u="none" strike="noStrike" cap="none">
                          <a:latin typeface="Comic Sans MS"/>
                          <a:ea typeface="Comic Sans MS"/>
                          <a:cs typeface="Comic Sans MS"/>
                          <a:sym typeface="Comic Sans MS"/>
                        </a:rPr>
                        <a:t>Bigamy</a:t>
                      </a:r>
                      <a:endParaRPr sz="1200" b="1" u="none" strike="noStrike" cap="none">
                        <a:latin typeface="Comic Sans MS"/>
                        <a:ea typeface="Comic Sans MS"/>
                        <a:cs typeface="Comic Sans MS"/>
                        <a:sym typeface="Comic Sans M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omic Sans MS"/>
                          <a:ea typeface="Comic Sans MS"/>
                          <a:cs typeface="Comic Sans MS"/>
                          <a:sym typeface="Comic Sans MS"/>
                        </a:rPr>
                        <a:t>Marrying when already married to someone else- a criminal offence in the UK</a:t>
                      </a:r>
                      <a:endParaRPr sz="1200" u="none" strike="noStrike" cap="none">
                        <a:latin typeface="Comic Sans MS"/>
                        <a:ea typeface="Comic Sans MS"/>
                        <a:cs typeface="Comic Sans MS"/>
                        <a:sym typeface="Comic Sans M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marR="0" lvl="0" indent="0" algn="l" rtl="0">
                        <a:lnSpc>
                          <a:spcPct val="100000"/>
                        </a:lnSpc>
                        <a:spcBef>
                          <a:spcPts val="0"/>
                        </a:spcBef>
                        <a:spcAft>
                          <a:spcPts val="0"/>
                        </a:spcAft>
                        <a:buClr>
                          <a:srgbClr val="000000"/>
                        </a:buClr>
                        <a:buSzPts val="1200"/>
                        <a:buFont typeface="Arial"/>
                        <a:buNone/>
                      </a:pPr>
                      <a:r>
                        <a:rPr lang="en-GB" sz="1200" b="1" u="none" strike="noStrike" cap="none">
                          <a:latin typeface="Comic Sans MS"/>
                          <a:ea typeface="Comic Sans MS"/>
                          <a:cs typeface="Comic Sans MS"/>
                          <a:sym typeface="Comic Sans MS"/>
                        </a:rPr>
                        <a:t>Polygamy</a:t>
                      </a:r>
                      <a:endParaRPr sz="1200" b="1" u="none" strike="noStrike" cap="none">
                        <a:latin typeface="Comic Sans MS"/>
                        <a:ea typeface="Comic Sans MS"/>
                        <a:cs typeface="Comic Sans MS"/>
                        <a:sym typeface="Comic Sans M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omic Sans MS"/>
                          <a:ea typeface="Comic Sans MS"/>
                          <a:cs typeface="Comic Sans MS"/>
                          <a:sym typeface="Comic Sans MS"/>
                        </a:rPr>
                        <a:t>The practice of having more than one spouse at the same time. </a:t>
                      </a:r>
                      <a:endParaRPr sz="1200" u="none" strike="noStrike" cap="none">
                        <a:latin typeface="Comic Sans MS"/>
                        <a:ea typeface="Comic Sans MS"/>
                        <a:cs typeface="Comic Sans MS"/>
                        <a:sym typeface="Comic Sans M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marR="0" lvl="0" indent="0" algn="l" rtl="0">
                        <a:lnSpc>
                          <a:spcPct val="100000"/>
                        </a:lnSpc>
                        <a:spcBef>
                          <a:spcPts val="0"/>
                        </a:spcBef>
                        <a:spcAft>
                          <a:spcPts val="0"/>
                        </a:spcAft>
                        <a:buClr>
                          <a:srgbClr val="000000"/>
                        </a:buClr>
                        <a:buSzPts val="1200"/>
                        <a:buFont typeface="Arial"/>
                        <a:buNone/>
                      </a:pPr>
                      <a:r>
                        <a:rPr lang="en-GB" sz="1200" b="1" u="none" strike="noStrike" cap="none">
                          <a:latin typeface="Comic Sans MS"/>
                          <a:ea typeface="Comic Sans MS"/>
                          <a:cs typeface="Comic Sans MS"/>
                          <a:sym typeface="Comic Sans MS"/>
                        </a:rPr>
                        <a:t>Arranged Marriage </a:t>
                      </a:r>
                      <a:endParaRPr sz="1200" b="1" u="none" strike="noStrike" cap="none">
                        <a:latin typeface="Comic Sans MS"/>
                        <a:ea typeface="Comic Sans MS"/>
                        <a:cs typeface="Comic Sans MS"/>
                        <a:sym typeface="Comic Sans M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omic Sans MS"/>
                          <a:ea typeface="Comic Sans MS"/>
                          <a:cs typeface="Comic Sans MS"/>
                          <a:sym typeface="Comic Sans MS"/>
                        </a:rPr>
                        <a:t>A marriage planned and agreed by the families of the couple concerned. </a:t>
                      </a:r>
                      <a:endParaRPr sz="1200" u="none" strike="noStrike" cap="none">
                        <a:latin typeface="Comic Sans MS"/>
                        <a:ea typeface="Comic Sans MS"/>
                        <a:cs typeface="Comic Sans MS"/>
                        <a:sym typeface="Comic Sans M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marR="0" lvl="0" indent="0" algn="l" rtl="0">
                        <a:lnSpc>
                          <a:spcPct val="100000"/>
                        </a:lnSpc>
                        <a:spcBef>
                          <a:spcPts val="0"/>
                        </a:spcBef>
                        <a:spcAft>
                          <a:spcPts val="0"/>
                        </a:spcAft>
                        <a:buClr>
                          <a:srgbClr val="000000"/>
                        </a:buClr>
                        <a:buSzPts val="1200"/>
                        <a:buFont typeface="Arial"/>
                        <a:buNone/>
                      </a:pPr>
                      <a:r>
                        <a:rPr lang="en-GB" sz="1200" b="1" u="none" strike="noStrike" cap="none">
                          <a:latin typeface="Comic Sans MS"/>
                          <a:ea typeface="Comic Sans MS"/>
                          <a:cs typeface="Comic Sans MS"/>
                          <a:sym typeface="Comic Sans MS"/>
                        </a:rPr>
                        <a:t>Civil Partnership </a:t>
                      </a:r>
                      <a:endParaRPr sz="1200" b="1" u="none" strike="noStrike" cap="none">
                        <a:latin typeface="Comic Sans MS"/>
                        <a:ea typeface="Comic Sans MS"/>
                        <a:cs typeface="Comic Sans MS"/>
                        <a:sym typeface="Comic Sans M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omic Sans MS"/>
                          <a:ea typeface="Comic Sans MS"/>
                          <a:cs typeface="Comic Sans MS"/>
                          <a:sym typeface="Comic Sans MS"/>
                        </a:rPr>
                        <a:t>A legally recognised union with rights similar to those of marriage. </a:t>
                      </a:r>
                      <a:endParaRPr sz="1200" u="none" strike="noStrike" cap="none">
                        <a:latin typeface="Comic Sans MS"/>
                        <a:ea typeface="Comic Sans MS"/>
                        <a:cs typeface="Comic Sans MS"/>
                        <a:sym typeface="Comic Sans M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381000">
                <a:tc>
                  <a:txBody>
                    <a:bodyPr/>
                    <a:lstStyle/>
                    <a:p>
                      <a:pPr marL="0" marR="0" lvl="0" indent="0" algn="l" rtl="0">
                        <a:lnSpc>
                          <a:spcPct val="100000"/>
                        </a:lnSpc>
                        <a:spcBef>
                          <a:spcPts val="0"/>
                        </a:spcBef>
                        <a:spcAft>
                          <a:spcPts val="0"/>
                        </a:spcAft>
                        <a:buClr>
                          <a:srgbClr val="000000"/>
                        </a:buClr>
                        <a:buSzPts val="1200"/>
                        <a:buFont typeface="Arial"/>
                        <a:buNone/>
                      </a:pPr>
                      <a:r>
                        <a:rPr lang="en-GB" sz="1200" b="1" u="none" strike="noStrike" cap="none">
                          <a:latin typeface="Comic Sans MS"/>
                          <a:ea typeface="Comic Sans MS"/>
                          <a:cs typeface="Comic Sans MS"/>
                          <a:sym typeface="Comic Sans MS"/>
                        </a:rPr>
                        <a:t>Polyandry </a:t>
                      </a:r>
                      <a:endParaRPr sz="1200" b="1" u="none" strike="noStrike" cap="none">
                        <a:latin typeface="Comic Sans MS"/>
                        <a:ea typeface="Comic Sans MS"/>
                        <a:cs typeface="Comic Sans MS"/>
                        <a:sym typeface="Comic Sans M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omic Sans MS"/>
                          <a:ea typeface="Comic Sans MS"/>
                          <a:cs typeface="Comic Sans MS"/>
                          <a:sym typeface="Comic Sans MS"/>
                        </a:rPr>
                        <a:t>When a woman has two or more husbands at once.</a:t>
                      </a:r>
                      <a:endParaRPr sz="1200" u="none" strike="noStrike" cap="none">
                        <a:latin typeface="Comic Sans MS"/>
                        <a:ea typeface="Comic Sans MS"/>
                        <a:cs typeface="Comic Sans MS"/>
                        <a:sym typeface="Comic Sans M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7"/>
                  </a:ext>
                </a:extLst>
              </a:tr>
              <a:tr h="381000">
                <a:tc>
                  <a:txBody>
                    <a:bodyPr/>
                    <a:lstStyle/>
                    <a:p>
                      <a:pPr marL="0" marR="0" lvl="0" indent="0" algn="l" rtl="0">
                        <a:lnSpc>
                          <a:spcPct val="100000"/>
                        </a:lnSpc>
                        <a:spcBef>
                          <a:spcPts val="0"/>
                        </a:spcBef>
                        <a:spcAft>
                          <a:spcPts val="0"/>
                        </a:spcAft>
                        <a:buClr>
                          <a:srgbClr val="000000"/>
                        </a:buClr>
                        <a:buSzPts val="1200"/>
                        <a:buFont typeface="Arial"/>
                        <a:buNone/>
                      </a:pPr>
                      <a:r>
                        <a:rPr lang="en-GB" sz="1200" b="1" u="none" strike="noStrike" cap="none">
                          <a:latin typeface="Comic Sans MS"/>
                          <a:ea typeface="Comic Sans MS"/>
                          <a:cs typeface="Comic Sans MS"/>
                          <a:sym typeface="Comic Sans MS"/>
                        </a:rPr>
                        <a:t>Polygyny </a:t>
                      </a:r>
                      <a:endParaRPr sz="1200" b="1" u="none" strike="noStrike" cap="none">
                        <a:latin typeface="Comic Sans MS"/>
                        <a:ea typeface="Comic Sans MS"/>
                        <a:cs typeface="Comic Sans MS"/>
                        <a:sym typeface="Comic Sans M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omic Sans MS"/>
                          <a:ea typeface="Comic Sans MS"/>
                          <a:cs typeface="Comic Sans MS"/>
                          <a:sym typeface="Comic Sans MS"/>
                        </a:rPr>
                        <a:t>When a man has two or more wives at once. </a:t>
                      </a:r>
                      <a:endParaRPr sz="1200" u="none" strike="noStrike" cap="none">
                        <a:latin typeface="Comic Sans MS"/>
                        <a:ea typeface="Comic Sans MS"/>
                        <a:cs typeface="Comic Sans MS"/>
                        <a:sym typeface="Comic Sans M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23"/>
          <p:cNvSpPr/>
          <p:nvPr/>
        </p:nvSpPr>
        <p:spPr>
          <a:xfrm>
            <a:off x="265625" y="265850"/>
            <a:ext cx="6034800" cy="617400"/>
          </a:xfrm>
          <a:prstGeom prst="rect">
            <a:avLst/>
          </a:prstGeom>
          <a:solidFill>
            <a:srgbClr val="EAD1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sng" strike="noStrike" cap="none">
                <a:solidFill>
                  <a:srgbClr val="000000"/>
                </a:solidFill>
                <a:latin typeface="Comic Sans MS"/>
                <a:ea typeface="Comic Sans MS"/>
                <a:cs typeface="Comic Sans MS"/>
                <a:sym typeface="Comic Sans MS"/>
              </a:rPr>
              <a:t>Ann Oakley (1982)</a:t>
            </a:r>
            <a:endParaRPr sz="2000" b="1" i="0" u="sng" strike="noStrike" cap="none">
              <a:solidFill>
                <a:srgbClr val="000000"/>
              </a:solidFill>
              <a:latin typeface="Comic Sans MS"/>
              <a:ea typeface="Comic Sans MS"/>
              <a:cs typeface="Comic Sans MS"/>
              <a:sym typeface="Comic Sans MS"/>
            </a:endParaRPr>
          </a:p>
        </p:txBody>
      </p:sp>
      <p:sp>
        <p:nvSpPr>
          <p:cNvPr id="268" name="Google Shape;268;p23"/>
          <p:cNvSpPr/>
          <p:nvPr/>
        </p:nvSpPr>
        <p:spPr>
          <a:xfrm>
            <a:off x="6487025" y="265850"/>
            <a:ext cx="2440200" cy="617400"/>
          </a:xfrm>
          <a:prstGeom prst="rect">
            <a:avLst/>
          </a:prstGeom>
          <a:solidFill>
            <a:srgbClr val="EAD1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000000"/>
                </a:solidFill>
                <a:latin typeface="Comic Sans MS"/>
                <a:ea typeface="Comic Sans MS"/>
                <a:cs typeface="Comic Sans MS"/>
                <a:sym typeface="Comic Sans MS"/>
              </a:rPr>
              <a:t>Liberal Feminist </a:t>
            </a:r>
            <a:endParaRPr sz="2000" b="0" i="0" u="none" strike="noStrike" cap="none">
              <a:solidFill>
                <a:srgbClr val="000000"/>
              </a:solidFill>
              <a:latin typeface="Comic Sans MS"/>
              <a:ea typeface="Comic Sans MS"/>
              <a:cs typeface="Comic Sans MS"/>
              <a:sym typeface="Comic Sans MS"/>
            </a:endParaRPr>
          </a:p>
        </p:txBody>
      </p:sp>
      <p:sp>
        <p:nvSpPr>
          <p:cNvPr id="269" name="Google Shape;269;p23"/>
          <p:cNvSpPr/>
          <p:nvPr/>
        </p:nvSpPr>
        <p:spPr>
          <a:xfrm>
            <a:off x="265625" y="1098450"/>
            <a:ext cx="6034800" cy="3818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marR="0" lvl="0" indent="-323850" algn="l" rtl="0">
              <a:lnSpc>
                <a:spcPct val="100000"/>
              </a:lnSpc>
              <a:spcBef>
                <a:spcPts val="0"/>
              </a:spcBef>
              <a:spcAft>
                <a:spcPts val="0"/>
              </a:spcAft>
              <a:buClr>
                <a:srgbClr val="000000"/>
              </a:buClr>
              <a:buSzPts val="1500"/>
              <a:buFont typeface="Comic Sans MS"/>
              <a:buChar char="➔"/>
            </a:pPr>
            <a:r>
              <a:rPr lang="en-GB" sz="1500" b="0" i="0" u="none" strike="noStrike" cap="none">
                <a:solidFill>
                  <a:srgbClr val="000000"/>
                </a:solidFill>
                <a:latin typeface="Comic Sans MS"/>
                <a:ea typeface="Comic Sans MS"/>
                <a:cs typeface="Comic Sans MS"/>
                <a:sym typeface="Comic Sans MS"/>
              </a:rPr>
              <a:t>Addresses the idea of </a:t>
            </a:r>
            <a:r>
              <a:rPr lang="en-GB" sz="1500" b="1" i="0" u="none" strike="noStrike" cap="none">
                <a:solidFill>
                  <a:srgbClr val="000000"/>
                </a:solidFill>
                <a:latin typeface="Comic Sans MS"/>
                <a:ea typeface="Comic Sans MS"/>
                <a:cs typeface="Comic Sans MS"/>
                <a:sym typeface="Comic Sans MS"/>
              </a:rPr>
              <a:t>conventional families- </a:t>
            </a:r>
            <a:r>
              <a:rPr lang="en-GB" sz="1500" b="0" i="0" u="none" strike="noStrike" cap="none">
                <a:solidFill>
                  <a:srgbClr val="000000"/>
                </a:solidFill>
                <a:latin typeface="Comic Sans MS"/>
                <a:ea typeface="Comic Sans MS"/>
                <a:cs typeface="Comic Sans MS"/>
                <a:sym typeface="Comic Sans MS"/>
              </a:rPr>
              <a:t>‘nuclear families composed of legally married couples, voluntarily choosing the parenthood of one or more children’. </a:t>
            </a:r>
            <a:endParaRPr sz="1500" b="0" i="0" u="none" strike="noStrike" cap="none">
              <a:solidFill>
                <a:srgbClr val="000000"/>
              </a:solidFill>
              <a:latin typeface="Comic Sans MS"/>
              <a:ea typeface="Comic Sans MS"/>
              <a:cs typeface="Comic Sans MS"/>
              <a:sym typeface="Comic Sans MS"/>
            </a:endParaRPr>
          </a:p>
          <a:p>
            <a:pPr marL="457200" marR="0" lvl="0" indent="-323850" algn="l" rtl="0">
              <a:lnSpc>
                <a:spcPct val="100000"/>
              </a:lnSpc>
              <a:spcBef>
                <a:spcPts val="0"/>
              </a:spcBef>
              <a:spcAft>
                <a:spcPts val="0"/>
              </a:spcAft>
              <a:buClr>
                <a:srgbClr val="000000"/>
              </a:buClr>
              <a:buSzPts val="1500"/>
              <a:buFont typeface="Comic Sans MS"/>
              <a:buChar char="➔"/>
            </a:pPr>
            <a:r>
              <a:rPr lang="en-GB" sz="1500" b="0" i="0" u="none" strike="noStrike" cap="none">
                <a:solidFill>
                  <a:srgbClr val="000000"/>
                </a:solidFill>
                <a:latin typeface="Comic Sans MS"/>
                <a:ea typeface="Comic Sans MS"/>
                <a:cs typeface="Comic Sans MS"/>
                <a:sym typeface="Comic Sans MS"/>
              </a:rPr>
              <a:t>Examines the strains of being conventional and social control. </a:t>
            </a:r>
            <a:endParaRPr sz="1500" b="0" i="0" u="none" strike="noStrike" cap="none">
              <a:solidFill>
                <a:srgbClr val="000000"/>
              </a:solidFill>
              <a:latin typeface="Comic Sans MS"/>
              <a:ea typeface="Comic Sans MS"/>
              <a:cs typeface="Comic Sans MS"/>
              <a:sym typeface="Comic Sans MS"/>
            </a:endParaRPr>
          </a:p>
          <a:p>
            <a:pPr marL="457200" marR="0" lvl="0" indent="-323850" algn="l" rtl="0">
              <a:lnSpc>
                <a:spcPct val="100000"/>
              </a:lnSpc>
              <a:spcBef>
                <a:spcPts val="0"/>
              </a:spcBef>
              <a:spcAft>
                <a:spcPts val="0"/>
              </a:spcAft>
              <a:buClr>
                <a:srgbClr val="000000"/>
              </a:buClr>
              <a:buSzPts val="1500"/>
              <a:buFont typeface="Comic Sans MS"/>
              <a:buChar char="➔"/>
            </a:pPr>
            <a:r>
              <a:rPr lang="en-GB" sz="1500" b="0" i="0" u="none" strike="noStrike" cap="none">
                <a:solidFill>
                  <a:srgbClr val="000000"/>
                </a:solidFill>
                <a:latin typeface="Comic Sans MS"/>
                <a:ea typeface="Comic Sans MS"/>
                <a:cs typeface="Comic Sans MS"/>
                <a:sym typeface="Comic Sans MS"/>
              </a:rPr>
              <a:t>Oakley critically examines the idea of conventional families. She looks at the work of other sociologists and considers where the idea that this is a ‘normal’ way to live came from, and the influence it has over society and individuals. </a:t>
            </a:r>
            <a:endParaRPr sz="1500" b="0" i="0" u="none" strike="noStrike" cap="none">
              <a:solidFill>
                <a:srgbClr val="000000"/>
              </a:solidFill>
              <a:latin typeface="Comic Sans MS"/>
              <a:ea typeface="Comic Sans MS"/>
              <a:cs typeface="Comic Sans MS"/>
              <a:sym typeface="Comic Sans MS"/>
            </a:endParaRPr>
          </a:p>
          <a:p>
            <a:pPr marL="457200" marR="0" lvl="0" indent="-323850" algn="l" rtl="0">
              <a:lnSpc>
                <a:spcPct val="100000"/>
              </a:lnSpc>
              <a:spcBef>
                <a:spcPts val="0"/>
              </a:spcBef>
              <a:spcAft>
                <a:spcPts val="0"/>
              </a:spcAft>
              <a:buClr>
                <a:srgbClr val="000000"/>
              </a:buClr>
              <a:buSzPts val="1500"/>
              <a:buFont typeface="Comic Sans MS"/>
              <a:buChar char="➔"/>
            </a:pPr>
            <a:r>
              <a:rPr lang="en-GB" sz="1500" b="0" i="0" u="none" strike="noStrike" cap="none">
                <a:solidFill>
                  <a:srgbClr val="000000"/>
                </a:solidFill>
                <a:latin typeface="Comic Sans MS"/>
                <a:ea typeface="Comic Sans MS"/>
                <a:cs typeface="Comic Sans MS"/>
                <a:sym typeface="Comic Sans MS"/>
              </a:rPr>
              <a:t>She considered the way the conventional family worked as a form of social control: people were expected to live in these families, and this controlled them by making it harder to live alternative lives. </a:t>
            </a:r>
            <a:endParaRPr sz="1500" b="0" i="0" u="none" strike="noStrike" cap="none">
              <a:solidFill>
                <a:srgbClr val="000000"/>
              </a:solidFill>
              <a:latin typeface="Comic Sans MS"/>
              <a:ea typeface="Comic Sans MS"/>
              <a:cs typeface="Comic Sans MS"/>
              <a:sym typeface="Comic Sans MS"/>
            </a:endParaRPr>
          </a:p>
          <a:p>
            <a:pPr marL="457200" marR="0" lvl="0" indent="-323850" algn="l" rtl="0">
              <a:lnSpc>
                <a:spcPct val="100000"/>
              </a:lnSpc>
              <a:spcBef>
                <a:spcPts val="0"/>
              </a:spcBef>
              <a:spcAft>
                <a:spcPts val="0"/>
              </a:spcAft>
              <a:buClr>
                <a:srgbClr val="000000"/>
              </a:buClr>
              <a:buSzPts val="1500"/>
              <a:buFont typeface="Comic Sans MS"/>
              <a:buChar char="➔"/>
            </a:pPr>
            <a:r>
              <a:rPr lang="en-GB" sz="1500" b="1" i="0" u="none" strike="noStrike" cap="none">
                <a:solidFill>
                  <a:srgbClr val="000000"/>
                </a:solidFill>
                <a:latin typeface="Comic Sans MS"/>
                <a:ea typeface="Comic Sans MS"/>
                <a:cs typeface="Comic Sans MS"/>
                <a:sym typeface="Comic Sans MS"/>
              </a:rPr>
              <a:t>However, she notes that conventional family stereotypes are increasingly seen as dated and some groups are looking towards alternative ways of living. </a:t>
            </a:r>
            <a:endParaRPr sz="1500" b="1" i="0" u="none" strike="noStrike" cap="none">
              <a:solidFill>
                <a:srgbClr val="000000"/>
              </a:solidFill>
              <a:latin typeface="Comic Sans MS"/>
              <a:ea typeface="Comic Sans MS"/>
              <a:cs typeface="Comic Sans MS"/>
              <a:sym typeface="Comic Sans MS"/>
            </a:endParaRPr>
          </a:p>
        </p:txBody>
      </p:sp>
      <p:pic>
        <p:nvPicPr>
          <p:cNvPr id="270" name="Google Shape;270;p23"/>
          <p:cNvPicPr preferRelativeResize="0"/>
          <p:nvPr/>
        </p:nvPicPr>
        <p:blipFill rotWithShape="1">
          <a:blip r:embed="rId3">
            <a:alphaModFix/>
          </a:blip>
          <a:srcRect l="1096" t="9965" b="7335"/>
          <a:stretch/>
        </p:blipFill>
        <p:spPr>
          <a:xfrm>
            <a:off x="6396350" y="1456626"/>
            <a:ext cx="2621551" cy="3102050"/>
          </a:xfrm>
          <a:prstGeom prst="rect">
            <a:avLst/>
          </a:prstGeom>
          <a:noFill/>
          <a:ln>
            <a:noFill/>
          </a:ln>
        </p:spPr>
      </p:pic>
      <p:sp>
        <p:nvSpPr>
          <p:cNvPr id="271" name="Google Shape;271;p23"/>
          <p:cNvSpPr/>
          <p:nvPr/>
        </p:nvSpPr>
        <p:spPr>
          <a:xfrm>
            <a:off x="7349700" y="4661225"/>
            <a:ext cx="1794300" cy="344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GB" sz="1500" b="1" i="0" u="none" strike="noStrike" cap="none">
                <a:solidFill>
                  <a:srgbClr val="000000"/>
                </a:solidFill>
                <a:latin typeface="Comic Sans MS"/>
                <a:ea typeface="Comic Sans MS"/>
                <a:cs typeface="Comic Sans MS"/>
                <a:sym typeface="Comic Sans MS"/>
              </a:rPr>
              <a:t>Conflict Theory </a:t>
            </a:r>
            <a:endParaRPr sz="1500" b="1" i="0" u="none" strike="noStrike" cap="none">
              <a:solidFill>
                <a:srgbClr val="000000"/>
              </a:solidFill>
              <a:latin typeface="Comic Sans MS"/>
              <a:ea typeface="Comic Sans MS"/>
              <a:cs typeface="Comic Sans MS"/>
              <a:sym typeface="Comic Sans M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24"/>
          <p:cNvSpPr/>
          <p:nvPr/>
        </p:nvSpPr>
        <p:spPr>
          <a:xfrm>
            <a:off x="265625" y="265850"/>
            <a:ext cx="8752200" cy="617400"/>
          </a:xfrm>
          <a:prstGeom prst="rect">
            <a:avLst/>
          </a:prstGeom>
          <a:solidFill>
            <a:srgbClr val="EAD1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sng" strike="noStrike" cap="none">
                <a:solidFill>
                  <a:srgbClr val="000000"/>
                </a:solidFill>
                <a:latin typeface="Comic Sans MS"/>
                <a:ea typeface="Comic Sans MS"/>
                <a:cs typeface="Comic Sans MS"/>
                <a:sym typeface="Comic Sans MS"/>
              </a:rPr>
              <a:t>Evaluation of The Feminist Perspective </a:t>
            </a:r>
            <a:endParaRPr sz="2000" b="1" i="0" u="sng" strike="noStrike" cap="none">
              <a:solidFill>
                <a:srgbClr val="000000"/>
              </a:solidFill>
              <a:latin typeface="Comic Sans MS"/>
              <a:ea typeface="Comic Sans MS"/>
              <a:cs typeface="Comic Sans MS"/>
              <a:sym typeface="Comic Sans MS"/>
            </a:endParaRPr>
          </a:p>
        </p:txBody>
      </p:sp>
      <p:sp>
        <p:nvSpPr>
          <p:cNvPr id="277" name="Google Shape;277;p24"/>
          <p:cNvSpPr/>
          <p:nvPr/>
        </p:nvSpPr>
        <p:spPr>
          <a:xfrm>
            <a:off x="265625" y="1098450"/>
            <a:ext cx="6034800" cy="3818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marR="0" lvl="0" indent="-323850" algn="l" rtl="0">
              <a:lnSpc>
                <a:spcPct val="100000"/>
              </a:lnSpc>
              <a:spcBef>
                <a:spcPts val="0"/>
              </a:spcBef>
              <a:spcAft>
                <a:spcPts val="0"/>
              </a:spcAft>
              <a:buClr>
                <a:srgbClr val="000000"/>
              </a:buClr>
              <a:buSzPts val="1500"/>
              <a:buFont typeface="Comic Sans MS"/>
              <a:buChar char="➔"/>
            </a:pPr>
            <a:r>
              <a:rPr lang="en-GB" sz="1500" b="0" i="0" u="none" strike="noStrike" cap="none">
                <a:solidFill>
                  <a:srgbClr val="000000"/>
                </a:solidFill>
                <a:latin typeface="Comic Sans MS"/>
                <a:ea typeface="Comic Sans MS"/>
                <a:cs typeface="Comic Sans MS"/>
                <a:sym typeface="Comic Sans MS"/>
              </a:rPr>
              <a:t>Some feminist theories have dated badly as they fail to take into account for recent economic and social changes, such as the feminisation of the economy, educational successes of young women, women’s use of divorce, etc. </a:t>
            </a:r>
            <a:endParaRPr sz="1500" b="0" i="0" u="none" strike="noStrike" cap="none">
              <a:solidFill>
                <a:srgbClr val="000000"/>
              </a:solidFill>
              <a:latin typeface="Comic Sans MS"/>
              <a:ea typeface="Comic Sans MS"/>
              <a:cs typeface="Comic Sans MS"/>
              <a:sym typeface="Comic Sans MS"/>
            </a:endParaRPr>
          </a:p>
          <a:p>
            <a:pPr marL="457200" marR="0" lvl="0" indent="-323850" algn="l" rtl="0">
              <a:lnSpc>
                <a:spcPct val="100000"/>
              </a:lnSpc>
              <a:spcBef>
                <a:spcPts val="0"/>
              </a:spcBef>
              <a:spcAft>
                <a:spcPts val="0"/>
              </a:spcAft>
              <a:buClr>
                <a:srgbClr val="000000"/>
              </a:buClr>
              <a:buSzPts val="1500"/>
              <a:buFont typeface="Comic Sans MS"/>
              <a:buChar char="➔"/>
            </a:pPr>
            <a:r>
              <a:rPr lang="en-GB" sz="1500" b="0" i="0" u="none" strike="noStrike" cap="none">
                <a:solidFill>
                  <a:srgbClr val="000000"/>
                </a:solidFill>
                <a:latin typeface="Comic Sans MS"/>
                <a:ea typeface="Comic Sans MS"/>
                <a:cs typeface="Comic Sans MS"/>
                <a:sym typeface="Comic Sans MS"/>
              </a:rPr>
              <a:t>Feminists also ignore the positive aspects of the family and are instead preoccupied with the negative side of family life. They ignore the possibility that many women may enjoy running a home and raising children. </a:t>
            </a:r>
            <a:endParaRPr sz="1500" b="0" i="0" u="none" strike="noStrike" cap="none">
              <a:solidFill>
                <a:srgbClr val="000000"/>
              </a:solidFill>
              <a:latin typeface="Comic Sans MS"/>
              <a:ea typeface="Comic Sans MS"/>
              <a:cs typeface="Comic Sans MS"/>
              <a:sym typeface="Comic Sans MS"/>
            </a:endParaRPr>
          </a:p>
          <a:p>
            <a:pPr marL="457200" marR="0" lvl="0" indent="-323850" algn="l" rtl="0">
              <a:lnSpc>
                <a:spcPct val="100000"/>
              </a:lnSpc>
              <a:spcBef>
                <a:spcPts val="0"/>
              </a:spcBef>
              <a:spcAft>
                <a:spcPts val="0"/>
              </a:spcAft>
              <a:buClr>
                <a:srgbClr val="000000"/>
              </a:buClr>
              <a:buSzPts val="1500"/>
              <a:buFont typeface="Comic Sans MS"/>
              <a:buChar char="➔"/>
            </a:pPr>
            <a:r>
              <a:rPr lang="en-GB" sz="1500" b="0" i="0" u="none" strike="noStrike" cap="none">
                <a:solidFill>
                  <a:srgbClr val="000000"/>
                </a:solidFill>
                <a:latin typeface="Comic Sans MS"/>
                <a:ea typeface="Comic Sans MS"/>
                <a:cs typeface="Comic Sans MS"/>
                <a:sym typeface="Comic Sans MS"/>
              </a:rPr>
              <a:t>Marxists would argue that feminists ignore the class conflict between capitalism and the family. </a:t>
            </a:r>
            <a:endParaRPr sz="1500" b="0" i="0" u="none" strike="noStrike" cap="none">
              <a:solidFill>
                <a:srgbClr val="000000"/>
              </a:solidFill>
              <a:latin typeface="Comic Sans MS"/>
              <a:ea typeface="Comic Sans MS"/>
              <a:cs typeface="Comic Sans MS"/>
              <a:sym typeface="Comic Sans MS"/>
            </a:endParaRPr>
          </a:p>
        </p:txBody>
      </p:sp>
      <p:pic>
        <p:nvPicPr>
          <p:cNvPr id="278" name="Google Shape;278;p24"/>
          <p:cNvPicPr preferRelativeResize="0"/>
          <p:nvPr/>
        </p:nvPicPr>
        <p:blipFill rotWithShape="1">
          <a:blip r:embed="rId3">
            <a:alphaModFix/>
          </a:blip>
          <a:srcRect/>
          <a:stretch/>
        </p:blipFill>
        <p:spPr>
          <a:xfrm>
            <a:off x="6448838" y="1098450"/>
            <a:ext cx="1250856" cy="1912599"/>
          </a:xfrm>
          <a:prstGeom prst="rect">
            <a:avLst/>
          </a:prstGeom>
          <a:noFill/>
          <a:ln>
            <a:noFill/>
          </a:ln>
        </p:spPr>
      </p:pic>
      <p:pic>
        <p:nvPicPr>
          <p:cNvPr id="279" name="Google Shape;279;p24"/>
          <p:cNvPicPr preferRelativeResize="0"/>
          <p:nvPr/>
        </p:nvPicPr>
        <p:blipFill rotWithShape="1">
          <a:blip r:embed="rId4">
            <a:alphaModFix/>
          </a:blip>
          <a:srcRect/>
          <a:stretch/>
        </p:blipFill>
        <p:spPr>
          <a:xfrm>
            <a:off x="7522950" y="2185823"/>
            <a:ext cx="1557850" cy="1046148"/>
          </a:xfrm>
          <a:prstGeom prst="rect">
            <a:avLst/>
          </a:prstGeom>
          <a:noFill/>
          <a:ln>
            <a:noFill/>
          </a:ln>
        </p:spPr>
      </p:pic>
      <p:pic>
        <p:nvPicPr>
          <p:cNvPr id="280" name="Google Shape;280;p24"/>
          <p:cNvPicPr preferRelativeResize="0"/>
          <p:nvPr/>
        </p:nvPicPr>
        <p:blipFill rotWithShape="1">
          <a:blip r:embed="rId5">
            <a:alphaModFix/>
          </a:blip>
          <a:srcRect l="1096" t="9965" b="7335"/>
          <a:stretch/>
        </p:blipFill>
        <p:spPr>
          <a:xfrm>
            <a:off x="6448845" y="3077251"/>
            <a:ext cx="1679155" cy="198692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25"/>
          <p:cNvSpPr/>
          <p:nvPr/>
        </p:nvSpPr>
        <p:spPr>
          <a:xfrm>
            <a:off x="265625" y="265850"/>
            <a:ext cx="6034800" cy="617400"/>
          </a:xfrm>
          <a:prstGeom prst="rect">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sng" strike="noStrike" cap="none">
                <a:solidFill>
                  <a:srgbClr val="000000"/>
                </a:solidFill>
                <a:latin typeface="Comic Sans MS"/>
                <a:ea typeface="Comic Sans MS"/>
                <a:cs typeface="Comic Sans MS"/>
                <a:sym typeface="Comic Sans MS"/>
              </a:rPr>
              <a:t>Eli Zaretsky (1976) </a:t>
            </a:r>
            <a:endParaRPr sz="2000" b="1" i="0" u="sng" strike="noStrike" cap="none">
              <a:solidFill>
                <a:srgbClr val="000000"/>
              </a:solidFill>
              <a:latin typeface="Comic Sans MS"/>
              <a:ea typeface="Comic Sans MS"/>
              <a:cs typeface="Comic Sans MS"/>
              <a:sym typeface="Comic Sans MS"/>
            </a:endParaRPr>
          </a:p>
        </p:txBody>
      </p:sp>
      <p:sp>
        <p:nvSpPr>
          <p:cNvPr id="286" name="Google Shape;286;p25"/>
          <p:cNvSpPr/>
          <p:nvPr/>
        </p:nvSpPr>
        <p:spPr>
          <a:xfrm>
            <a:off x="265625" y="1098450"/>
            <a:ext cx="6034800" cy="3818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marR="0" lvl="0" indent="-323850" algn="l" rtl="0">
              <a:lnSpc>
                <a:spcPct val="100000"/>
              </a:lnSpc>
              <a:spcBef>
                <a:spcPts val="0"/>
              </a:spcBef>
              <a:spcAft>
                <a:spcPts val="0"/>
              </a:spcAft>
              <a:buClr>
                <a:srgbClr val="000000"/>
              </a:buClr>
              <a:buSzPts val="1500"/>
              <a:buFont typeface="Comic Sans MS"/>
              <a:buChar char="➔"/>
            </a:pPr>
            <a:r>
              <a:rPr lang="en-GB" sz="1500" b="0" i="0" u="none" strike="noStrike" cap="none">
                <a:solidFill>
                  <a:srgbClr val="000000"/>
                </a:solidFill>
                <a:latin typeface="Comic Sans MS"/>
                <a:ea typeface="Comic Sans MS"/>
                <a:cs typeface="Comic Sans MS"/>
                <a:sym typeface="Comic Sans MS"/>
              </a:rPr>
              <a:t>Capitalism has created an illusion that the economy is separate from the ‘private life’ of the family. </a:t>
            </a:r>
            <a:endParaRPr sz="1500" b="0" i="0" u="none" strike="noStrike" cap="none">
              <a:solidFill>
                <a:srgbClr val="000000"/>
              </a:solidFill>
              <a:latin typeface="Comic Sans MS"/>
              <a:ea typeface="Comic Sans MS"/>
              <a:cs typeface="Comic Sans MS"/>
              <a:sym typeface="Comic Sans MS"/>
            </a:endParaRPr>
          </a:p>
          <a:p>
            <a:pPr marL="457200" marR="0" lvl="0" indent="-323850" algn="l" rtl="0">
              <a:lnSpc>
                <a:spcPct val="100000"/>
              </a:lnSpc>
              <a:spcBef>
                <a:spcPts val="0"/>
              </a:spcBef>
              <a:spcAft>
                <a:spcPts val="0"/>
              </a:spcAft>
              <a:buClr>
                <a:srgbClr val="000000"/>
              </a:buClr>
              <a:buSzPts val="1500"/>
              <a:buFont typeface="Comic Sans MS"/>
              <a:buChar char="➔"/>
            </a:pPr>
            <a:r>
              <a:rPr lang="en-GB" sz="1500" b="0" i="0" u="none" strike="noStrike" cap="none">
                <a:solidFill>
                  <a:srgbClr val="000000"/>
                </a:solidFill>
                <a:latin typeface="Comic Sans MS"/>
                <a:ea typeface="Comic Sans MS"/>
                <a:cs typeface="Comic Sans MS"/>
                <a:sym typeface="Comic Sans MS"/>
              </a:rPr>
              <a:t>The family is unable to provide psychological and social needs of the individual. </a:t>
            </a:r>
            <a:endParaRPr sz="1500" b="0" i="0" u="none" strike="noStrike" cap="none">
              <a:solidFill>
                <a:srgbClr val="000000"/>
              </a:solidFill>
              <a:latin typeface="Comic Sans MS"/>
              <a:ea typeface="Comic Sans MS"/>
              <a:cs typeface="Comic Sans MS"/>
              <a:sym typeface="Comic Sans MS"/>
            </a:endParaRPr>
          </a:p>
          <a:p>
            <a:pPr marL="457200" marR="0" lvl="0" indent="-323850" algn="l" rtl="0">
              <a:lnSpc>
                <a:spcPct val="100000"/>
              </a:lnSpc>
              <a:spcBef>
                <a:spcPts val="0"/>
              </a:spcBef>
              <a:spcAft>
                <a:spcPts val="0"/>
              </a:spcAft>
              <a:buClr>
                <a:srgbClr val="000000"/>
              </a:buClr>
              <a:buSzPts val="1500"/>
              <a:buFont typeface="Comic Sans MS"/>
              <a:buChar char="➔"/>
            </a:pPr>
            <a:r>
              <a:rPr lang="en-GB" sz="1500" b="0" i="0" u="none" strike="noStrike" cap="none">
                <a:solidFill>
                  <a:srgbClr val="000000"/>
                </a:solidFill>
                <a:latin typeface="Comic Sans MS"/>
                <a:ea typeface="Comic Sans MS"/>
                <a:cs typeface="Comic Sans MS"/>
                <a:sym typeface="Comic Sans MS"/>
              </a:rPr>
              <a:t>The family supports the capitalist economy:</a:t>
            </a:r>
            <a:endParaRPr sz="1500" b="0" i="0" u="none" strike="noStrike" cap="none">
              <a:solidFill>
                <a:srgbClr val="000000"/>
              </a:solidFill>
              <a:latin typeface="Comic Sans MS"/>
              <a:ea typeface="Comic Sans MS"/>
              <a:cs typeface="Comic Sans MS"/>
              <a:sym typeface="Comic Sans MS"/>
            </a:endParaRPr>
          </a:p>
          <a:p>
            <a:pPr marL="914400" marR="0" lvl="1" indent="-323850" algn="l" rtl="0">
              <a:lnSpc>
                <a:spcPct val="100000"/>
              </a:lnSpc>
              <a:spcBef>
                <a:spcPts val="0"/>
              </a:spcBef>
              <a:spcAft>
                <a:spcPts val="0"/>
              </a:spcAft>
              <a:buClr>
                <a:srgbClr val="000000"/>
              </a:buClr>
              <a:buSzPts val="1500"/>
              <a:buFont typeface="Comic Sans MS"/>
              <a:buChar char="◆"/>
            </a:pPr>
            <a:r>
              <a:rPr lang="en-GB" sz="1500" b="0" i="0" u="none" strike="noStrike" cap="none">
                <a:solidFill>
                  <a:srgbClr val="000000"/>
                </a:solidFill>
                <a:latin typeface="Comic Sans MS"/>
                <a:ea typeface="Comic Sans MS"/>
                <a:cs typeface="Comic Sans MS"/>
                <a:sym typeface="Comic Sans MS"/>
              </a:rPr>
              <a:t>It relies on the housewife role as unpaid labour and reproducing the next generation of workers. </a:t>
            </a:r>
            <a:endParaRPr sz="1500" b="0" i="0" u="none" strike="noStrike" cap="none">
              <a:solidFill>
                <a:srgbClr val="000000"/>
              </a:solidFill>
              <a:latin typeface="Comic Sans MS"/>
              <a:ea typeface="Comic Sans MS"/>
              <a:cs typeface="Comic Sans MS"/>
              <a:sym typeface="Comic Sans MS"/>
            </a:endParaRPr>
          </a:p>
          <a:p>
            <a:pPr marL="914400" marR="0" lvl="1" indent="-323850" algn="l" rtl="0">
              <a:lnSpc>
                <a:spcPct val="100000"/>
              </a:lnSpc>
              <a:spcBef>
                <a:spcPts val="0"/>
              </a:spcBef>
              <a:spcAft>
                <a:spcPts val="0"/>
              </a:spcAft>
              <a:buClr>
                <a:srgbClr val="000000"/>
              </a:buClr>
              <a:buSzPts val="1500"/>
              <a:buFont typeface="Comic Sans MS"/>
              <a:buChar char="◆"/>
            </a:pPr>
            <a:r>
              <a:rPr lang="en-GB" sz="1500" b="0" i="0" u="none" strike="noStrike" cap="none">
                <a:solidFill>
                  <a:srgbClr val="000000"/>
                </a:solidFill>
                <a:latin typeface="Comic Sans MS"/>
                <a:ea typeface="Comic Sans MS"/>
                <a:cs typeface="Comic Sans MS"/>
                <a:sym typeface="Comic Sans MS"/>
              </a:rPr>
              <a:t>It acts as a vital unit of consumption- families spend a lot of money in the economy. </a:t>
            </a:r>
            <a:endParaRPr sz="1500" b="0" i="0" u="none" strike="noStrike" cap="none">
              <a:solidFill>
                <a:srgbClr val="000000"/>
              </a:solidFill>
              <a:latin typeface="Comic Sans MS"/>
              <a:ea typeface="Comic Sans MS"/>
              <a:cs typeface="Comic Sans MS"/>
              <a:sym typeface="Comic Sans MS"/>
            </a:endParaRPr>
          </a:p>
          <a:p>
            <a:pPr marL="457200" marR="0" lvl="0" indent="-323850" algn="l" rtl="0">
              <a:lnSpc>
                <a:spcPct val="100000"/>
              </a:lnSpc>
              <a:spcBef>
                <a:spcPts val="0"/>
              </a:spcBef>
              <a:spcAft>
                <a:spcPts val="0"/>
              </a:spcAft>
              <a:buClr>
                <a:srgbClr val="000000"/>
              </a:buClr>
              <a:buSzPts val="1500"/>
              <a:buFont typeface="Comic Sans MS"/>
              <a:buChar char="➔"/>
            </a:pPr>
            <a:r>
              <a:rPr lang="en-GB" sz="1500" b="0" i="0" u="none" strike="noStrike" cap="none">
                <a:solidFill>
                  <a:srgbClr val="000000"/>
                </a:solidFill>
                <a:latin typeface="Comic Sans MS"/>
                <a:ea typeface="Comic Sans MS"/>
                <a:cs typeface="Comic Sans MS"/>
                <a:sym typeface="Comic Sans MS"/>
              </a:rPr>
              <a:t>Only socialism (getting rid of capitalism) will end the artificial separation of family and public life, making personal fulfilment possible. </a:t>
            </a:r>
            <a:endParaRPr sz="1500" b="0" i="0" u="none" strike="noStrike" cap="none">
              <a:solidFill>
                <a:srgbClr val="000000"/>
              </a:solidFill>
              <a:latin typeface="Comic Sans MS"/>
              <a:ea typeface="Comic Sans MS"/>
              <a:cs typeface="Comic Sans MS"/>
              <a:sym typeface="Comic Sans MS"/>
            </a:endParaRPr>
          </a:p>
        </p:txBody>
      </p:sp>
      <p:sp>
        <p:nvSpPr>
          <p:cNvPr id="287" name="Google Shape;287;p25"/>
          <p:cNvSpPr/>
          <p:nvPr/>
        </p:nvSpPr>
        <p:spPr>
          <a:xfrm>
            <a:off x="6487025" y="265850"/>
            <a:ext cx="2440200" cy="617400"/>
          </a:xfrm>
          <a:prstGeom prst="rect">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000000"/>
                </a:solidFill>
                <a:latin typeface="Comic Sans MS"/>
                <a:ea typeface="Comic Sans MS"/>
                <a:cs typeface="Comic Sans MS"/>
                <a:sym typeface="Comic Sans MS"/>
              </a:rPr>
              <a:t>Marxist</a:t>
            </a:r>
            <a:endParaRPr sz="2000" b="0" i="0" u="none" strike="noStrike" cap="none">
              <a:solidFill>
                <a:srgbClr val="000000"/>
              </a:solidFill>
              <a:latin typeface="Comic Sans MS"/>
              <a:ea typeface="Comic Sans MS"/>
              <a:cs typeface="Comic Sans MS"/>
              <a:sym typeface="Comic Sans MS"/>
            </a:endParaRPr>
          </a:p>
        </p:txBody>
      </p:sp>
      <p:pic>
        <p:nvPicPr>
          <p:cNvPr id="288" name="Google Shape;288;p25"/>
          <p:cNvPicPr preferRelativeResize="0"/>
          <p:nvPr/>
        </p:nvPicPr>
        <p:blipFill rotWithShape="1">
          <a:blip r:embed="rId3">
            <a:alphaModFix/>
          </a:blip>
          <a:srcRect/>
          <a:stretch/>
        </p:blipFill>
        <p:spPr>
          <a:xfrm>
            <a:off x="6487025" y="1098450"/>
            <a:ext cx="2142225" cy="1073250"/>
          </a:xfrm>
          <a:prstGeom prst="rect">
            <a:avLst/>
          </a:prstGeom>
          <a:noFill/>
          <a:ln>
            <a:noFill/>
          </a:ln>
        </p:spPr>
      </p:pic>
      <p:pic>
        <p:nvPicPr>
          <p:cNvPr id="289" name="Google Shape;289;p25"/>
          <p:cNvPicPr preferRelativeResize="0"/>
          <p:nvPr/>
        </p:nvPicPr>
        <p:blipFill rotWithShape="1">
          <a:blip r:embed="rId4">
            <a:alphaModFix/>
          </a:blip>
          <a:srcRect/>
          <a:stretch/>
        </p:blipFill>
        <p:spPr>
          <a:xfrm>
            <a:off x="6888799" y="2348627"/>
            <a:ext cx="2038425" cy="1270425"/>
          </a:xfrm>
          <a:prstGeom prst="rect">
            <a:avLst/>
          </a:prstGeom>
          <a:noFill/>
          <a:ln>
            <a:noFill/>
          </a:ln>
        </p:spPr>
      </p:pic>
      <p:pic>
        <p:nvPicPr>
          <p:cNvPr id="290" name="Google Shape;290;p25"/>
          <p:cNvPicPr preferRelativeResize="0"/>
          <p:nvPr/>
        </p:nvPicPr>
        <p:blipFill rotWithShape="1">
          <a:blip r:embed="rId5">
            <a:alphaModFix/>
          </a:blip>
          <a:srcRect/>
          <a:stretch/>
        </p:blipFill>
        <p:spPr>
          <a:xfrm>
            <a:off x="6487023" y="3795981"/>
            <a:ext cx="2038425" cy="1347519"/>
          </a:xfrm>
          <a:prstGeom prst="rect">
            <a:avLst/>
          </a:prstGeom>
          <a:noFill/>
          <a:ln>
            <a:noFill/>
          </a:ln>
        </p:spPr>
      </p:pic>
      <p:sp>
        <p:nvSpPr>
          <p:cNvPr id="291" name="Google Shape;291;p25"/>
          <p:cNvSpPr/>
          <p:nvPr/>
        </p:nvSpPr>
        <p:spPr>
          <a:xfrm>
            <a:off x="7349700" y="4799100"/>
            <a:ext cx="1794300" cy="344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GB" sz="1500" b="1" i="0" u="none" strike="noStrike" cap="none">
                <a:solidFill>
                  <a:srgbClr val="000000"/>
                </a:solidFill>
                <a:latin typeface="Comic Sans MS"/>
                <a:ea typeface="Comic Sans MS"/>
                <a:cs typeface="Comic Sans MS"/>
                <a:sym typeface="Comic Sans MS"/>
              </a:rPr>
              <a:t>Conflict Theory </a:t>
            </a:r>
            <a:endParaRPr sz="1500" b="1" i="0" u="none" strike="noStrike" cap="none">
              <a:solidFill>
                <a:srgbClr val="000000"/>
              </a:solidFill>
              <a:latin typeface="Comic Sans MS"/>
              <a:ea typeface="Comic Sans MS"/>
              <a:cs typeface="Comic Sans MS"/>
              <a:sym typeface="Comic Sans M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26"/>
          <p:cNvSpPr/>
          <p:nvPr/>
        </p:nvSpPr>
        <p:spPr>
          <a:xfrm>
            <a:off x="265625" y="265850"/>
            <a:ext cx="8752200" cy="617400"/>
          </a:xfrm>
          <a:prstGeom prst="rect">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sng" strike="noStrike" cap="none">
                <a:solidFill>
                  <a:srgbClr val="000000"/>
                </a:solidFill>
                <a:latin typeface="Comic Sans MS"/>
                <a:ea typeface="Comic Sans MS"/>
                <a:cs typeface="Comic Sans MS"/>
                <a:sym typeface="Comic Sans MS"/>
              </a:rPr>
              <a:t>Evaluation of Zaretsky</a:t>
            </a:r>
            <a:endParaRPr sz="2000" b="1" i="0" u="sng" strike="noStrike" cap="none">
              <a:solidFill>
                <a:srgbClr val="000000"/>
              </a:solidFill>
              <a:latin typeface="Comic Sans MS"/>
              <a:ea typeface="Comic Sans MS"/>
              <a:cs typeface="Comic Sans MS"/>
              <a:sym typeface="Comic Sans MS"/>
            </a:endParaRPr>
          </a:p>
        </p:txBody>
      </p:sp>
      <p:sp>
        <p:nvSpPr>
          <p:cNvPr id="297" name="Google Shape;297;p26"/>
          <p:cNvSpPr/>
          <p:nvPr/>
        </p:nvSpPr>
        <p:spPr>
          <a:xfrm>
            <a:off x="265625" y="1098450"/>
            <a:ext cx="6034800" cy="3818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marR="0" lvl="0" indent="-323850" algn="l" rtl="0">
              <a:lnSpc>
                <a:spcPct val="100000"/>
              </a:lnSpc>
              <a:spcBef>
                <a:spcPts val="0"/>
              </a:spcBef>
              <a:spcAft>
                <a:spcPts val="0"/>
              </a:spcAft>
              <a:buClr>
                <a:srgbClr val="000000"/>
              </a:buClr>
              <a:buSzPts val="1500"/>
              <a:buFont typeface="Comic Sans MS"/>
              <a:buChar char="➔"/>
            </a:pPr>
            <a:r>
              <a:rPr lang="en-GB" sz="1500" b="0" i="0" u="none" strike="noStrike" cap="none">
                <a:solidFill>
                  <a:srgbClr val="000000"/>
                </a:solidFill>
                <a:latin typeface="Comic Sans MS"/>
                <a:ea typeface="Comic Sans MS"/>
                <a:cs typeface="Comic Sans MS"/>
                <a:sym typeface="Comic Sans MS"/>
              </a:rPr>
              <a:t>Feminists would argue that Zaretsky exaggerates the extent to which the family acts as a refuge. They would say that he ignores the cruelty and violence within families. </a:t>
            </a:r>
            <a:endParaRPr sz="1500" b="0" i="0" u="none" strike="noStrike" cap="none">
              <a:solidFill>
                <a:srgbClr val="000000"/>
              </a:solidFill>
              <a:latin typeface="Comic Sans MS"/>
              <a:ea typeface="Comic Sans MS"/>
              <a:cs typeface="Comic Sans MS"/>
              <a:sym typeface="Comic Sans MS"/>
            </a:endParaRPr>
          </a:p>
          <a:p>
            <a:pPr marL="457200" marR="0" lvl="0" indent="-323850" algn="l" rtl="0">
              <a:lnSpc>
                <a:spcPct val="100000"/>
              </a:lnSpc>
              <a:spcBef>
                <a:spcPts val="0"/>
              </a:spcBef>
              <a:spcAft>
                <a:spcPts val="0"/>
              </a:spcAft>
              <a:buClr>
                <a:srgbClr val="000000"/>
              </a:buClr>
              <a:buSzPts val="1500"/>
              <a:buFont typeface="Comic Sans MS"/>
              <a:buChar char="➔"/>
            </a:pPr>
            <a:r>
              <a:rPr lang="en-GB" sz="1500" b="0" i="0" u="none" strike="noStrike" cap="none">
                <a:solidFill>
                  <a:srgbClr val="000000"/>
                </a:solidFill>
                <a:latin typeface="Comic Sans MS"/>
                <a:ea typeface="Comic Sans MS"/>
                <a:cs typeface="Comic Sans MS"/>
                <a:sym typeface="Comic Sans MS"/>
              </a:rPr>
              <a:t>Functionalists argue that Marxists ignore the benefits that the family provides for its members, such as mutual support. </a:t>
            </a:r>
            <a:endParaRPr sz="1500" b="0" i="0" u="none" strike="noStrike" cap="none">
              <a:solidFill>
                <a:srgbClr val="000000"/>
              </a:solidFill>
              <a:latin typeface="Comic Sans MS"/>
              <a:ea typeface="Comic Sans MS"/>
              <a:cs typeface="Comic Sans MS"/>
              <a:sym typeface="Comic Sans MS"/>
            </a:endParaRPr>
          </a:p>
        </p:txBody>
      </p:sp>
      <p:pic>
        <p:nvPicPr>
          <p:cNvPr id="298" name="Google Shape;298;p26"/>
          <p:cNvPicPr preferRelativeResize="0"/>
          <p:nvPr/>
        </p:nvPicPr>
        <p:blipFill rotWithShape="1">
          <a:blip r:embed="rId3">
            <a:alphaModFix/>
          </a:blip>
          <a:srcRect/>
          <a:stretch/>
        </p:blipFill>
        <p:spPr>
          <a:xfrm>
            <a:off x="6487025" y="1937787"/>
            <a:ext cx="2530800" cy="12679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27"/>
          <p:cNvSpPr/>
          <p:nvPr/>
        </p:nvSpPr>
        <p:spPr>
          <a:xfrm>
            <a:off x="1040700" y="1143450"/>
            <a:ext cx="7062600" cy="2856600"/>
          </a:xfrm>
          <a:prstGeom prst="rect">
            <a:avLst/>
          </a:prstGeom>
          <a:solidFill>
            <a:srgbClr val="FCE5CD"/>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rgbClr val="00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3200"/>
              <a:buFont typeface="Arial"/>
              <a:buNone/>
            </a:pPr>
            <a:r>
              <a:rPr lang="en-GB" sz="3200" b="1" i="0" u="sng" strike="noStrike" cap="none">
                <a:solidFill>
                  <a:srgbClr val="000000"/>
                </a:solidFill>
                <a:latin typeface="Comic Sans MS"/>
                <a:ea typeface="Comic Sans MS"/>
                <a:cs typeface="Comic Sans MS"/>
                <a:sym typeface="Comic Sans MS"/>
              </a:rPr>
              <a:t>Relationships Within The Family </a:t>
            </a:r>
            <a:endParaRPr sz="3200" b="1" i="0" u="sng"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rgbClr val="000000"/>
              </a:solidFill>
              <a:latin typeface="Comic Sans MS"/>
              <a:ea typeface="Comic Sans MS"/>
              <a:cs typeface="Comic Sans MS"/>
              <a:sym typeface="Comic Sans M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28"/>
          <p:cNvSpPr/>
          <p:nvPr/>
        </p:nvSpPr>
        <p:spPr>
          <a:xfrm>
            <a:off x="265625" y="265850"/>
            <a:ext cx="8752200" cy="6174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sng" strike="noStrike" cap="none">
                <a:solidFill>
                  <a:srgbClr val="000000"/>
                </a:solidFill>
                <a:latin typeface="Comic Sans MS"/>
                <a:ea typeface="Comic Sans MS"/>
                <a:cs typeface="Comic Sans MS"/>
                <a:sym typeface="Comic Sans MS"/>
              </a:rPr>
              <a:t>Conjugal Roles </a:t>
            </a:r>
            <a:endParaRPr sz="2000" b="1" i="0" u="sng" strike="noStrike" cap="none">
              <a:solidFill>
                <a:srgbClr val="000000"/>
              </a:solidFill>
              <a:latin typeface="Comic Sans MS"/>
              <a:ea typeface="Comic Sans MS"/>
              <a:cs typeface="Comic Sans MS"/>
              <a:sym typeface="Comic Sans MS"/>
            </a:endParaRPr>
          </a:p>
        </p:txBody>
      </p:sp>
      <p:graphicFrame>
        <p:nvGraphicFramePr>
          <p:cNvPr id="309" name="Google Shape;309;p28"/>
          <p:cNvGraphicFramePr/>
          <p:nvPr/>
        </p:nvGraphicFramePr>
        <p:xfrm>
          <a:off x="290525" y="1922850"/>
          <a:ext cx="3000000" cy="3000000"/>
        </p:xfrm>
        <a:graphic>
          <a:graphicData uri="http://schemas.openxmlformats.org/drawingml/2006/table">
            <a:tbl>
              <a:tblPr>
                <a:noFill/>
                <a:tableStyleId>{49D75E62-686F-4A95-82C9-344625C946AF}</a:tableStyleId>
              </a:tblPr>
              <a:tblGrid>
                <a:gridCol w="4376100">
                  <a:extLst>
                    <a:ext uri="{9D8B030D-6E8A-4147-A177-3AD203B41FA5}">
                      <a16:colId xmlns:a16="http://schemas.microsoft.com/office/drawing/2014/main" val="20000"/>
                    </a:ext>
                  </a:extLst>
                </a:gridCol>
                <a:gridCol w="4376100">
                  <a:extLst>
                    <a:ext uri="{9D8B030D-6E8A-4147-A177-3AD203B41FA5}">
                      <a16:colId xmlns:a16="http://schemas.microsoft.com/office/drawing/2014/main" val="20001"/>
                    </a:ext>
                  </a:extLst>
                </a:gridCol>
              </a:tblGrid>
              <a:tr h="409875">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a:latin typeface="Comic Sans MS"/>
                          <a:ea typeface="Comic Sans MS"/>
                          <a:cs typeface="Comic Sans MS"/>
                          <a:sym typeface="Comic Sans MS"/>
                        </a:rPr>
                        <a:t>Segregated Conjugal Roles </a:t>
                      </a:r>
                      <a:endParaRPr sz="1400" b="1" u="none" strike="noStrike" cap="none">
                        <a:latin typeface="Comic Sans MS"/>
                        <a:ea typeface="Comic Sans MS"/>
                        <a:cs typeface="Comic Sans MS"/>
                        <a:sym typeface="Comic Sans MS"/>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a:latin typeface="Comic Sans MS"/>
                          <a:ea typeface="Comic Sans MS"/>
                          <a:cs typeface="Comic Sans MS"/>
                          <a:sym typeface="Comic Sans MS"/>
                        </a:rPr>
                        <a:t>Joint/Integrated Conjugal Roles </a:t>
                      </a:r>
                      <a:endParaRPr sz="1400" b="1" u="none" strike="noStrike" cap="none">
                        <a:latin typeface="Comic Sans MS"/>
                        <a:ea typeface="Comic Sans MS"/>
                        <a:cs typeface="Comic Sans MS"/>
                        <a:sym typeface="Comic Sans MS"/>
                      </a:endParaRPr>
                    </a:p>
                  </a:txBody>
                  <a:tcPr marL="91425" marR="91425" marT="91425" marB="91425"/>
                </a:tc>
                <a:extLst>
                  <a:ext uri="{0D108BD9-81ED-4DB2-BD59-A6C34878D82A}">
                    <a16:rowId xmlns:a16="http://schemas.microsoft.com/office/drawing/2014/main" val="10000"/>
                  </a:ext>
                </a:extLst>
              </a:tr>
              <a:tr h="630575">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latin typeface="Comic Sans MS"/>
                          <a:ea typeface="Comic Sans MS"/>
                          <a:cs typeface="Comic Sans MS"/>
                          <a:sym typeface="Comic Sans MS"/>
                        </a:rPr>
                        <a:t>Males and females have clearly separate roles, for example males do the DIY and go to work, whereas women do the cooking, cleaning and childcare. Some sociologists argue that this type of family is on the decline. </a:t>
                      </a:r>
                      <a:endParaRPr sz="1400" u="none" strike="noStrike" cap="none">
                        <a:latin typeface="Comic Sans MS"/>
                        <a:ea typeface="Comic Sans MS"/>
                        <a:cs typeface="Comic Sans MS"/>
                        <a:sym typeface="Comic Sans M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latin typeface="Comic Sans MS"/>
                          <a:ea typeface="Comic Sans MS"/>
                          <a:cs typeface="Comic Sans MS"/>
                          <a:sym typeface="Comic Sans MS"/>
                        </a:rPr>
                        <a:t>Males and females share domestic tasks such as childcare, decision making and income earning. </a:t>
                      </a:r>
                      <a:endParaRPr sz="1400" u="none" strike="noStrike" cap="none">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400"/>
                        <a:buFont typeface="Arial"/>
                        <a:buNone/>
                      </a:pPr>
                      <a:r>
                        <a:rPr lang="en-GB" sz="1400" u="none" strike="noStrike" cap="none">
                          <a:latin typeface="Comic Sans MS"/>
                          <a:ea typeface="Comic Sans MS"/>
                          <a:cs typeface="Comic Sans MS"/>
                          <a:sym typeface="Comic Sans MS"/>
                        </a:rPr>
                        <a:t>Some sociologists argue that this type of family is increasing as women enter the workforce and work (often full time). </a:t>
                      </a:r>
                      <a:endParaRPr sz="1400" u="none" strike="noStrike" cap="none">
                        <a:latin typeface="Comic Sans MS"/>
                        <a:ea typeface="Comic Sans MS"/>
                        <a:cs typeface="Comic Sans MS"/>
                        <a:sym typeface="Comic Sans MS"/>
                      </a:endParaRPr>
                    </a:p>
                  </a:txBody>
                  <a:tcPr marL="91425" marR="91425" marT="91425" marB="91425"/>
                </a:tc>
                <a:extLst>
                  <a:ext uri="{0D108BD9-81ED-4DB2-BD59-A6C34878D82A}">
                    <a16:rowId xmlns:a16="http://schemas.microsoft.com/office/drawing/2014/main" val="10001"/>
                  </a:ext>
                </a:extLst>
              </a:tr>
            </a:tbl>
          </a:graphicData>
        </a:graphic>
      </p:graphicFrame>
      <p:sp>
        <p:nvSpPr>
          <p:cNvPr id="310" name="Google Shape;310;p28"/>
          <p:cNvSpPr/>
          <p:nvPr/>
        </p:nvSpPr>
        <p:spPr>
          <a:xfrm>
            <a:off x="290525" y="997750"/>
            <a:ext cx="8702400" cy="810600"/>
          </a:xfrm>
          <a:prstGeom prst="rect">
            <a:avLst/>
          </a:prstGeom>
          <a:solidFill>
            <a:schemeClr val="l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omic Sans MS"/>
                <a:ea typeface="Comic Sans MS"/>
                <a:cs typeface="Comic Sans MS"/>
                <a:sym typeface="Comic Sans MS"/>
              </a:rPr>
              <a:t>Conjugal roles are the roles that each parent has within a household. Examples include, driving, cooking, cleaning, DIY and childcare. </a:t>
            </a:r>
            <a:endParaRPr sz="1200" b="0" i="0" u="none" strike="noStrike" cap="none">
              <a:solidFill>
                <a:srgbClr val="000000"/>
              </a:solidFill>
              <a:latin typeface="Comic Sans MS"/>
              <a:ea typeface="Comic Sans MS"/>
              <a:cs typeface="Comic Sans MS"/>
              <a:sym typeface="Comic Sans MS"/>
            </a:endParaRPr>
          </a:p>
        </p:txBody>
      </p:sp>
      <p:sp>
        <p:nvSpPr>
          <p:cNvPr id="311" name="Google Shape;311;p28"/>
          <p:cNvSpPr/>
          <p:nvPr/>
        </p:nvSpPr>
        <p:spPr>
          <a:xfrm>
            <a:off x="315425" y="3696875"/>
            <a:ext cx="8702400" cy="1315800"/>
          </a:xfrm>
          <a:prstGeom prst="rect">
            <a:avLst/>
          </a:prstGeom>
          <a:solidFill>
            <a:schemeClr val="l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omic Sans MS"/>
                <a:ea typeface="Comic Sans MS"/>
                <a:cs typeface="Comic Sans MS"/>
                <a:sym typeface="Comic Sans MS"/>
              </a:rPr>
              <a:t>Functionalists, such as Parsons, argue that the different roles that parents play are important for the primary socialisation process. They argue that men play an instrumental role as the breadwinner, and women play an expressive role as housewife and mother. </a:t>
            </a:r>
            <a:endParaRPr sz="1200" b="0" i="0" u="none" strike="noStrike" cap="none">
              <a:solidFill>
                <a:srgbClr val="00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omic Sans MS"/>
                <a:ea typeface="Comic Sans MS"/>
                <a:cs typeface="Comic Sans MS"/>
                <a:sym typeface="Comic Sans MS"/>
              </a:rPr>
              <a:t>However, feminists would argue that women are now working full time and have careers. This theory is outdated because most women do not simply stay in the house all day, they perform a triple shift, meaning that they are exploited by men within the family for their free labour. </a:t>
            </a:r>
            <a:endParaRPr sz="1200" b="0" i="0" u="none" strike="noStrike" cap="none">
              <a:solidFill>
                <a:srgbClr val="000000"/>
              </a:solidFill>
              <a:latin typeface="Comic Sans MS"/>
              <a:ea typeface="Comic Sans MS"/>
              <a:cs typeface="Comic Sans MS"/>
              <a:sym typeface="Comic Sans M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29"/>
          <p:cNvSpPr/>
          <p:nvPr/>
        </p:nvSpPr>
        <p:spPr>
          <a:xfrm>
            <a:off x="265625" y="265850"/>
            <a:ext cx="8752200" cy="6174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sng" strike="noStrike" cap="none">
                <a:solidFill>
                  <a:srgbClr val="000000"/>
                </a:solidFill>
                <a:latin typeface="Comic Sans MS"/>
                <a:ea typeface="Comic Sans MS"/>
                <a:cs typeface="Comic Sans MS"/>
                <a:sym typeface="Comic Sans MS"/>
              </a:rPr>
              <a:t>New Roles for Men </a:t>
            </a:r>
            <a:endParaRPr sz="2000" b="1" i="0" u="sng" strike="noStrike" cap="none">
              <a:solidFill>
                <a:srgbClr val="000000"/>
              </a:solidFill>
              <a:latin typeface="Comic Sans MS"/>
              <a:ea typeface="Comic Sans MS"/>
              <a:cs typeface="Comic Sans MS"/>
              <a:sym typeface="Comic Sans MS"/>
            </a:endParaRPr>
          </a:p>
        </p:txBody>
      </p:sp>
      <p:sp>
        <p:nvSpPr>
          <p:cNvPr id="317" name="Google Shape;317;p29"/>
          <p:cNvSpPr/>
          <p:nvPr/>
        </p:nvSpPr>
        <p:spPr>
          <a:xfrm>
            <a:off x="290525" y="997750"/>
            <a:ext cx="8702400" cy="3933900"/>
          </a:xfrm>
          <a:prstGeom prst="rect">
            <a:avLst/>
          </a:prstGeom>
          <a:solidFill>
            <a:schemeClr val="l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b="0" i="0" u="none" strike="noStrike" cap="none">
                <a:solidFill>
                  <a:srgbClr val="000000"/>
                </a:solidFill>
                <a:latin typeface="Comic Sans MS"/>
                <a:ea typeface="Comic Sans MS"/>
                <a:cs typeface="Comic Sans MS"/>
                <a:sym typeface="Comic Sans MS"/>
              </a:rPr>
              <a:t>Some sociologists argue that, with the increase in the number of women working, men have had to adopt new roles within the family. </a:t>
            </a:r>
            <a:endParaRPr sz="1600" b="0" i="0" u="none" strike="noStrike" cap="none">
              <a:solidFill>
                <a:srgbClr val="00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600"/>
              <a:buFont typeface="Arial"/>
              <a:buNone/>
            </a:pPr>
            <a:r>
              <a:rPr lang="en-GB" sz="1600" b="1" i="0" u="none" strike="noStrike" cap="none">
                <a:solidFill>
                  <a:srgbClr val="000000"/>
                </a:solidFill>
                <a:latin typeface="Comic Sans MS"/>
                <a:ea typeface="Comic Sans MS"/>
                <a:cs typeface="Comic Sans MS"/>
                <a:sym typeface="Comic Sans MS"/>
              </a:rPr>
              <a:t>New Men:</a:t>
            </a:r>
            <a:endParaRPr sz="1600" b="1"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000000"/>
                </a:solidFill>
                <a:latin typeface="Comic Sans MS"/>
                <a:ea typeface="Comic Sans MS"/>
                <a:cs typeface="Comic Sans MS"/>
                <a:sym typeface="Comic Sans MS"/>
              </a:rPr>
              <a:t>Work full time like their wives and share household tasks equally. </a:t>
            </a:r>
            <a:endParaRPr sz="16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000000"/>
                </a:solidFill>
                <a:latin typeface="Comic Sans MS"/>
                <a:ea typeface="Comic Sans MS"/>
                <a:cs typeface="Comic Sans MS"/>
                <a:sym typeface="Comic Sans MS"/>
              </a:rPr>
              <a:t>Despite much publicity, there are very few of these ‘new men’ about and it is almost unheard of for both partners to work and the responsibility of the home be shared 50/50, or be the man’s. </a:t>
            </a:r>
            <a:endParaRPr sz="16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600"/>
              <a:buFont typeface="Arial"/>
              <a:buNone/>
            </a:pPr>
            <a:r>
              <a:rPr lang="en-GB" sz="1600" b="1" i="0" u="none" strike="noStrike" cap="none">
                <a:solidFill>
                  <a:srgbClr val="000000"/>
                </a:solidFill>
                <a:latin typeface="Comic Sans MS"/>
                <a:ea typeface="Comic Sans MS"/>
                <a:cs typeface="Comic Sans MS"/>
                <a:sym typeface="Comic Sans MS"/>
              </a:rPr>
              <a:t>House-Husbands: </a:t>
            </a:r>
            <a:endParaRPr sz="1600" b="1"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000000"/>
                </a:solidFill>
                <a:latin typeface="Comic Sans MS"/>
                <a:ea typeface="Comic Sans MS"/>
                <a:cs typeface="Comic Sans MS"/>
                <a:sym typeface="Comic Sans MS"/>
              </a:rPr>
              <a:t>Role reversal: women go to work and men stay home and look after the children/ the home. </a:t>
            </a:r>
            <a:endParaRPr sz="1600" b="0" i="0" u="none" strike="noStrike" cap="none">
              <a:solidFill>
                <a:srgbClr val="000000"/>
              </a:solidFill>
              <a:latin typeface="Comic Sans MS"/>
              <a:ea typeface="Comic Sans MS"/>
              <a:cs typeface="Comic Sans MS"/>
              <a:sym typeface="Comic Sans M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30"/>
          <p:cNvSpPr/>
          <p:nvPr/>
        </p:nvSpPr>
        <p:spPr>
          <a:xfrm>
            <a:off x="265625" y="265850"/>
            <a:ext cx="8752200" cy="6174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sng" strike="noStrike" cap="none">
                <a:solidFill>
                  <a:srgbClr val="000000"/>
                </a:solidFill>
                <a:latin typeface="Comic Sans MS"/>
                <a:ea typeface="Comic Sans MS"/>
                <a:cs typeface="Comic Sans MS"/>
                <a:sym typeface="Comic Sans MS"/>
              </a:rPr>
              <a:t>Are Couples Becoming More Equal?</a:t>
            </a:r>
            <a:endParaRPr sz="2000" b="1" i="0" u="sng" strike="noStrike" cap="none">
              <a:solidFill>
                <a:srgbClr val="000000"/>
              </a:solidFill>
              <a:latin typeface="Comic Sans MS"/>
              <a:ea typeface="Comic Sans MS"/>
              <a:cs typeface="Comic Sans MS"/>
              <a:sym typeface="Comic Sans MS"/>
            </a:endParaRPr>
          </a:p>
        </p:txBody>
      </p:sp>
      <p:sp>
        <p:nvSpPr>
          <p:cNvPr id="323" name="Google Shape;323;p30"/>
          <p:cNvSpPr/>
          <p:nvPr/>
        </p:nvSpPr>
        <p:spPr>
          <a:xfrm>
            <a:off x="290525" y="997750"/>
            <a:ext cx="8702400" cy="3933900"/>
          </a:xfrm>
          <a:prstGeom prst="rect">
            <a:avLst/>
          </a:prstGeom>
          <a:solidFill>
            <a:schemeClr val="l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000000"/>
                </a:solidFill>
                <a:latin typeface="Comic Sans MS"/>
                <a:ea typeface="Comic Sans MS"/>
                <a:cs typeface="Comic Sans MS"/>
                <a:sym typeface="Comic Sans MS"/>
              </a:rPr>
              <a:t>Most of the women in Ann Oakley’s study in the 1970s were full-time housewives, but today many more wives go out to work, either full time or part time. </a:t>
            </a:r>
            <a:endParaRPr sz="16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000000"/>
                </a:solidFill>
                <a:latin typeface="Comic Sans MS"/>
                <a:ea typeface="Comic Sans MS"/>
                <a:cs typeface="Comic Sans MS"/>
                <a:sym typeface="Comic Sans MS"/>
              </a:rPr>
              <a:t>This trend of both partners working raises two questions:</a:t>
            </a:r>
            <a:endParaRPr sz="16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omic Sans MS"/>
              <a:ea typeface="Comic Sans MS"/>
              <a:cs typeface="Comic Sans MS"/>
              <a:sym typeface="Comic Sans MS"/>
            </a:endParaRPr>
          </a:p>
          <a:p>
            <a:pPr marL="457200" marR="0" lvl="0" indent="-330200" algn="l" rtl="0">
              <a:lnSpc>
                <a:spcPct val="100000"/>
              </a:lnSpc>
              <a:spcBef>
                <a:spcPts val="0"/>
              </a:spcBef>
              <a:spcAft>
                <a:spcPts val="0"/>
              </a:spcAft>
              <a:buClr>
                <a:srgbClr val="000000"/>
              </a:buClr>
              <a:buSzPts val="1600"/>
              <a:buFont typeface="Comic Sans MS"/>
              <a:buAutoNum type="arabicPeriod"/>
            </a:pPr>
            <a:r>
              <a:rPr lang="en-GB" sz="1600" b="0" i="0" u="none" strike="noStrike" cap="none">
                <a:solidFill>
                  <a:srgbClr val="000000"/>
                </a:solidFill>
                <a:latin typeface="Comic Sans MS"/>
                <a:ea typeface="Comic Sans MS"/>
                <a:cs typeface="Comic Sans MS"/>
                <a:sym typeface="Comic Sans MS"/>
              </a:rPr>
              <a:t>Is it leading to a more equal division of labour with a ‘new man’ taking on responsibility and doing an equal share of housework?</a:t>
            </a:r>
            <a:endParaRPr sz="1600" b="0" i="0" u="none" strike="noStrike" cap="none">
              <a:solidFill>
                <a:srgbClr val="000000"/>
              </a:solidFill>
              <a:latin typeface="Comic Sans MS"/>
              <a:ea typeface="Comic Sans MS"/>
              <a:cs typeface="Comic Sans MS"/>
              <a:sym typeface="Comic Sans MS"/>
            </a:endParaRPr>
          </a:p>
          <a:p>
            <a:pPr marL="457200" marR="0" lvl="0" indent="-330200" algn="l" rtl="0">
              <a:lnSpc>
                <a:spcPct val="100000"/>
              </a:lnSpc>
              <a:spcBef>
                <a:spcPts val="0"/>
              </a:spcBef>
              <a:spcAft>
                <a:spcPts val="0"/>
              </a:spcAft>
              <a:buClr>
                <a:srgbClr val="000000"/>
              </a:buClr>
              <a:buSzPts val="1600"/>
              <a:buFont typeface="Comic Sans MS"/>
              <a:buAutoNum type="arabicPeriod"/>
            </a:pPr>
            <a:r>
              <a:rPr lang="en-GB" sz="1600" b="0" i="0" u="none" strike="noStrike" cap="none">
                <a:solidFill>
                  <a:srgbClr val="000000"/>
                </a:solidFill>
                <a:latin typeface="Comic Sans MS"/>
                <a:ea typeface="Comic Sans MS"/>
                <a:cs typeface="Comic Sans MS"/>
                <a:sym typeface="Comic Sans MS"/>
              </a:rPr>
              <a:t>Does it simply mean women now have to carry a ‘dual burden’ of paid work as well as domestic work?</a:t>
            </a:r>
            <a:endParaRPr sz="1600" b="0" i="0" u="none" strike="noStrike" cap="none">
              <a:solidFill>
                <a:srgbClr val="000000"/>
              </a:solidFill>
              <a:latin typeface="Comic Sans MS"/>
              <a:ea typeface="Comic Sans MS"/>
              <a:cs typeface="Comic Sans MS"/>
              <a:sym typeface="Comic Sans M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31"/>
          <p:cNvSpPr/>
          <p:nvPr/>
        </p:nvSpPr>
        <p:spPr>
          <a:xfrm>
            <a:off x="265625" y="265850"/>
            <a:ext cx="6034800" cy="6174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sng" strike="noStrike" cap="none">
                <a:solidFill>
                  <a:srgbClr val="000000"/>
                </a:solidFill>
                <a:latin typeface="Comic Sans MS"/>
                <a:ea typeface="Comic Sans MS"/>
                <a:cs typeface="Comic Sans MS"/>
                <a:sym typeface="Comic Sans MS"/>
              </a:rPr>
              <a:t>Willmott and Young (1973)</a:t>
            </a:r>
            <a:endParaRPr sz="2000" b="1" i="0" u="sng" strike="noStrike" cap="none">
              <a:solidFill>
                <a:srgbClr val="000000"/>
              </a:solidFill>
              <a:latin typeface="Comic Sans MS"/>
              <a:ea typeface="Comic Sans MS"/>
              <a:cs typeface="Comic Sans MS"/>
              <a:sym typeface="Comic Sans MS"/>
            </a:endParaRPr>
          </a:p>
        </p:txBody>
      </p:sp>
      <p:sp>
        <p:nvSpPr>
          <p:cNvPr id="329" name="Google Shape;329;p31"/>
          <p:cNvSpPr/>
          <p:nvPr/>
        </p:nvSpPr>
        <p:spPr>
          <a:xfrm>
            <a:off x="6487025" y="265850"/>
            <a:ext cx="2440200" cy="6174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000000"/>
                </a:solidFill>
                <a:latin typeface="Comic Sans MS"/>
                <a:ea typeface="Comic Sans MS"/>
                <a:cs typeface="Comic Sans MS"/>
                <a:sym typeface="Comic Sans MS"/>
              </a:rPr>
              <a:t>Functionalist</a:t>
            </a:r>
            <a:endParaRPr sz="2000" b="0" i="0" u="none" strike="noStrike" cap="none">
              <a:solidFill>
                <a:srgbClr val="000000"/>
              </a:solidFill>
              <a:latin typeface="Comic Sans MS"/>
              <a:ea typeface="Comic Sans MS"/>
              <a:cs typeface="Comic Sans MS"/>
              <a:sym typeface="Comic Sans MS"/>
            </a:endParaRPr>
          </a:p>
        </p:txBody>
      </p:sp>
      <p:sp>
        <p:nvSpPr>
          <p:cNvPr id="330" name="Google Shape;330;p31"/>
          <p:cNvSpPr/>
          <p:nvPr/>
        </p:nvSpPr>
        <p:spPr>
          <a:xfrm>
            <a:off x="265625" y="1098450"/>
            <a:ext cx="6034800" cy="3818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marR="0" lvl="0" indent="-323850" algn="l" rtl="0">
              <a:lnSpc>
                <a:spcPct val="100000"/>
              </a:lnSpc>
              <a:spcBef>
                <a:spcPts val="0"/>
              </a:spcBef>
              <a:spcAft>
                <a:spcPts val="0"/>
              </a:spcAft>
              <a:buClr>
                <a:srgbClr val="000000"/>
              </a:buClr>
              <a:buSzPts val="1500"/>
              <a:buFont typeface="Comic Sans MS"/>
              <a:buChar char="➔"/>
            </a:pPr>
            <a:r>
              <a:rPr lang="en-GB" sz="1500" b="0" i="0" u="none" strike="noStrike" cap="none">
                <a:solidFill>
                  <a:srgbClr val="000000"/>
                </a:solidFill>
                <a:latin typeface="Comic Sans MS"/>
                <a:ea typeface="Comic Sans MS"/>
                <a:cs typeface="Comic Sans MS"/>
                <a:sym typeface="Comic Sans MS"/>
              </a:rPr>
              <a:t>Conducted interviews of nearly 2000 people in Greater London and surrounding areas. </a:t>
            </a:r>
            <a:endParaRPr sz="1500" b="0" i="0" u="none" strike="noStrike" cap="none">
              <a:solidFill>
                <a:srgbClr val="000000"/>
              </a:solidFill>
              <a:latin typeface="Comic Sans MS"/>
              <a:ea typeface="Comic Sans MS"/>
              <a:cs typeface="Comic Sans MS"/>
              <a:sym typeface="Comic Sans MS"/>
            </a:endParaRPr>
          </a:p>
          <a:p>
            <a:pPr marL="457200" marR="0" lvl="0" indent="-323850" algn="l" rtl="0">
              <a:lnSpc>
                <a:spcPct val="100000"/>
              </a:lnSpc>
              <a:spcBef>
                <a:spcPts val="0"/>
              </a:spcBef>
              <a:spcAft>
                <a:spcPts val="0"/>
              </a:spcAft>
              <a:buClr>
                <a:srgbClr val="000000"/>
              </a:buClr>
              <a:buSzPts val="1500"/>
              <a:buFont typeface="Comic Sans MS"/>
              <a:buChar char="➔"/>
            </a:pPr>
            <a:r>
              <a:rPr lang="en-GB" sz="1500" b="0" i="0" u="none" strike="noStrike" cap="none">
                <a:solidFill>
                  <a:srgbClr val="000000"/>
                </a:solidFill>
                <a:latin typeface="Comic Sans MS"/>
                <a:ea typeface="Comic Sans MS"/>
                <a:cs typeface="Comic Sans MS"/>
                <a:sym typeface="Comic Sans MS"/>
              </a:rPr>
              <a:t>Nuclear family: home centred and privatised; more time spent with the family. </a:t>
            </a:r>
            <a:endParaRPr sz="1500" b="0" i="0" u="none" strike="noStrike" cap="none">
              <a:solidFill>
                <a:srgbClr val="000000"/>
              </a:solidFill>
              <a:latin typeface="Comic Sans MS"/>
              <a:ea typeface="Comic Sans MS"/>
              <a:cs typeface="Comic Sans MS"/>
              <a:sym typeface="Comic Sans MS"/>
            </a:endParaRPr>
          </a:p>
          <a:p>
            <a:pPr marL="457200" marR="0" lvl="0" indent="-323850" algn="l" rtl="0">
              <a:lnSpc>
                <a:spcPct val="100000"/>
              </a:lnSpc>
              <a:spcBef>
                <a:spcPts val="0"/>
              </a:spcBef>
              <a:spcAft>
                <a:spcPts val="0"/>
              </a:spcAft>
              <a:buClr>
                <a:srgbClr val="000000"/>
              </a:buClr>
              <a:buSzPts val="1500"/>
              <a:buFont typeface="Comic Sans MS"/>
              <a:buChar char="➔"/>
            </a:pPr>
            <a:r>
              <a:rPr lang="en-GB" sz="1500" b="1" i="0" u="none" strike="noStrike" cap="none">
                <a:solidFill>
                  <a:srgbClr val="000000"/>
                </a:solidFill>
                <a:latin typeface="Comic Sans MS"/>
                <a:ea typeface="Comic Sans MS"/>
                <a:cs typeface="Comic Sans MS"/>
                <a:sym typeface="Comic Sans MS"/>
              </a:rPr>
              <a:t>Symmetrical roles</a:t>
            </a:r>
            <a:r>
              <a:rPr lang="en-GB" sz="1500" b="0" i="0" u="none" strike="noStrike" cap="none">
                <a:solidFill>
                  <a:srgbClr val="000000"/>
                </a:solidFill>
                <a:latin typeface="Comic Sans MS"/>
                <a:ea typeface="Comic Sans MS"/>
                <a:cs typeface="Comic Sans MS"/>
                <a:sym typeface="Comic Sans MS"/>
              </a:rPr>
              <a:t>- less segregated and more equal. Household chores and decisions; not interchangeable but equally important. </a:t>
            </a:r>
            <a:endParaRPr sz="1500" b="0" i="0" u="none" strike="noStrike" cap="none">
              <a:solidFill>
                <a:srgbClr val="000000"/>
              </a:solidFill>
              <a:latin typeface="Comic Sans MS"/>
              <a:ea typeface="Comic Sans MS"/>
              <a:cs typeface="Comic Sans MS"/>
              <a:sym typeface="Comic Sans MS"/>
            </a:endParaRPr>
          </a:p>
          <a:p>
            <a:pPr marL="457200" marR="0" lvl="0" indent="-323850" algn="l" rtl="0">
              <a:lnSpc>
                <a:spcPct val="100000"/>
              </a:lnSpc>
              <a:spcBef>
                <a:spcPts val="0"/>
              </a:spcBef>
              <a:spcAft>
                <a:spcPts val="0"/>
              </a:spcAft>
              <a:buClr>
                <a:srgbClr val="000000"/>
              </a:buClr>
              <a:buSzPts val="1500"/>
              <a:buFont typeface="Comic Sans MS"/>
              <a:buChar char="➔"/>
            </a:pPr>
            <a:r>
              <a:rPr lang="en-GB" sz="1500" b="0" i="0" u="none" strike="noStrike" cap="none">
                <a:solidFill>
                  <a:srgbClr val="000000"/>
                </a:solidFill>
                <a:latin typeface="Comic Sans MS"/>
                <a:ea typeface="Comic Sans MS"/>
                <a:cs typeface="Comic Sans MS"/>
                <a:sym typeface="Comic Sans MS"/>
              </a:rPr>
              <a:t>Hold a ‘march of progress’ view that there is a more equal division of labour in the home. </a:t>
            </a:r>
            <a:endParaRPr sz="15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500"/>
              <a:buFont typeface="Arial"/>
              <a:buNone/>
            </a:pPr>
            <a:r>
              <a:rPr lang="en-GB" sz="1500" b="1" i="0" u="none" strike="noStrike" cap="none">
                <a:solidFill>
                  <a:srgbClr val="000000"/>
                </a:solidFill>
                <a:latin typeface="Comic Sans MS"/>
                <a:ea typeface="Comic Sans MS"/>
                <a:cs typeface="Comic Sans MS"/>
                <a:sym typeface="Comic Sans MS"/>
              </a:rPr>
              <a:t>Reasons for the rise in symmetrical families</a:t>
            </a:r>
            <a:endParaRPr sz="1500" b="1" i="0" u="none" strike="noStrike" cap="none">
              <a:solidFill>
                <a:srgbClr val="000000"/>
              </a:solidFill>
              <a:latin typeface="Comic Sans MS"/>
              <a:ea typeface="Comic Sans MS"/>
              <a:cs typeface="Comic Sans MS"/>
              <a:sym typeface="Comic Sans MS"/>
            </a:endParaRPr>
          </a:p>
          <a:p>
            <a:pPr marL="457200" marR="0" lvl="0" indent="-323850" algn="l" rtl="0">
              <a:lnSpc>
                <a:spcPct val="100000"/>
              </a:lnSpc>
              <a:spcBef>
                <a:spcPts val="0"/>
              </a:spcBef>
              <a:spcAft>
                <a:spcPts val="0"/>
              </a:spcAft>
              <a:buClr>
                <a:srgbClr val="000000"/>
              </a:buClr>
              <a:buSzPts val="1500"/>
              <a:buFont typeface="Comic Sans MS"/>
              <a:buChar char="➔"/>
            </a:pPr>
            <a:r>
              <a:rPr lang="en-GB" sz="1500" b="0" i="0" u="none" strike="noStrike" cap="none">
                <a:solidFill>
                  <a:srgbClr val="000000"/>
                </a:solidFill>
                <a:latin typeface="Comic Sans MS"/>
                <a:ea typeface="Comic Sans MS"/>
                <a:cs typeface="Comic Sans MS"/>
                <a:sym typeface="Comic Sans MS"/>
              </a:rPr>
              <a:t>Money- increase in male wages and employment in women; better living standards </a:t>
            </a:r>
            <a:endParaRPr sz="1500" b="0" i="0" u="none" strike="noStrike" cap="none">
              <a:solidFill>
                <a:srgbClr val="000000"/>
              </a:solidFill>
              <a:latin typeface="Comic Sans MS"/>
              <a:ea typeface="Comic Sans MS"/>
              <a:cs typeface="Comic Sans MS"/>
              <a:sym typeface="Comic Sans MS"/>
            </a:endParaRPr>
          </a:p>
          <a:p>
            <a:pPr marL="457200" marR="0" lvl="0" indent="-323850" algn="l" rtl="0">
              <a:lnSpc>
                <a:spcPct val="100000"/>
              </a:lnSpc>
              <a:spcBef>
                <a:spcPts val="0"/>
              </a:spcBef>
              <a:spcAft>
                <a:spcPts val="0"/>
              </a:spcAft>
              <a:buClr>
                <a:srgbClr val="000000"/>
              </a:buClr>
              <a:buSzPts val="1500"/>
              <a:buFont typeface="Comic Sans MS"/>
              <a:buChar char="➔"/>
            </a:pPr>
            <a:r>
              <a:rPr lang="en-GB" sz="1500" b="0" i="0" u="none" strike="noStrike" cap="none">
                <a:solidFill>
                  <a:srgbClr val="000000"/>
                </a:solidFill>
                <a:latin typeface="Comic Sans MS"/>
                <a:ea typeface="Comic Sans MS"/>
                <a:cs typeface="Comic Sans MS"/>
                <a:sym typeface="Comic Sans MS"/>
              </a:rPr>
              <a:t>Decrease in male mortality and unemployment rate</a:t>
            </a:r>
            <a:endParaRPr sz="1500" b="0" i="0" u="none" strike="noStrike" cap="none">
              <a:solidFill>
                <a:srgbClr val="000000"/>
              </a:solidFill>
              <a:latin typeface="Comic Sans MS"/>
              <a:ea typeface="Comic Sans MS"/>
              <a:cs typeface="Comic Sans MS"/>
              <a:sym typeface="Comic Sans MS"/>
            </a:endParaRPr>
          </a:p>
          <a:p>
            <a:pPr marL="457200" marR="0" lvl="0" indent="-323850" algn="l" rtl="0">
              <a:lnSpc>
                <a:spcPct val="100000"/>
              </a:lnSpc>
              <a:spcBef>
                <a:spcPts val="0"/>
              </a:spcBef>
              <a:spcAft>
                <a:spcPts val="0"/>
              </a:spcAft>
              <a:buClr>
                <a:srgbClr val="000000"/>
              </a:buClr>
              <a:buSzPts val="1500"/>
              <a:buFont typeface="Comic Sans MS"/>
              <a:buChar char="➔"/>
            </a:pPr>
            <a:r>
              <a:rPr lang="en-GB" sz="1500" b="0" i="0" u="none" strike="noStrike" cap="none">
                <a:solidFill>
                  <a:srgbClr val="000000"/>
                </a:solidFill>
                <a:latin typeface="Comic Sans MS"/>
                <a:ea typeface="Comic Sans MS"/>
                <a:cs typeface="Comic Sans MS"/>
                <a:sym typeface="Comic Sans MS"/>
              </a:rPr>
              <a:t>Increased geographic mobility </a:t>
            </a:r>
            <a:endParaRPr sz="1500" b="0" i="0" u="none" strike="noStrike" cap="none">
              <a:solidFill>
                <a:srgbClr val="000000"/>
              </a:solidFill>
              <a:latin typeface="Comic Sans MS"/>
              <a:ea typeface="Comic Sans MS"/>
              <a:cs typeface="Comic Sans MS"/>
              <a:sym typeface="Comic Sans MS"/>
            </a:endParaRPr>
          </a:p>
          <a:p>
            <a:pPr marL="457200" marR="0" lvl="0" indent="-323850" algn="l" rtl="0">
              <a:lnSpc>
                <a:spcPct val="100000"/>
              </a:lnSpc>
              <a:spcBef>
                <a:spcPts val="0"/>
              </a:spcBef>
              <a:spcAft>
                <a:spcPts val="0"/>
              </a:spcAft>
              <a:buClr>
                <a:srgbClr val="000000"/>
              </a:buClr>
              <a:buSzPts val="1500"/>
              <a:buFont typeface="Comic Sans MS"/>
              <a:buChar char="➔"/>
            </a:pPr>
            <a:r>
              <a:rPr lang="en-GB" sz="1500" b="0" i="0" u="none" strike="noStrike" cap="none">
                <a:solidFill>
                  <a:srgbClr val="000000"/>
                </a:solidFill>
                <a:latin typeface="Comic Sans MS"/>
                <a:ea typeface="Comic Sans MS"/>
                <a:cs typeface="Comic Sans MS"/>
                <a:sym typeface="Comic Sans MS"/>
              </a:rPr>
              <a:t>Less children- enables wives to go to work. Economic equality between the spouses. </a:t>
            </a:r>
            <a:endParaRPr sz="1500" b="0" i="0" u="none" strike="noStrike" cap="none">
              <a:solidFill>
                <a:srgbClr val="000000"/>
              </a:solidFill>
              <a:latin typeface="Comic Sans MS"/>
              <a:ea typeface="Comic Sans MS"/>
              <a:cs typeface="Comic Sans MS"/>
              <a:sym typeface="Comic Sans MS"/>
            </a:endParaRPr>
          </a:p>
        </p:txBody>
      </p:sp>
      <p:pic>
        <p:nvPicPr>
          <p:cNvPr id="331" name="Google Shape;331;p31"/>
          <p:cNvPicPr preferRelativeResize="0"/>
          <p:nvPr/>
        </p:nvPicPr>
        <p:blipFill rotWithShape="1">
          <a:blip r:embed="rId3">
            <a:alphaModFix/>
          </a:blip>
          <a:srcRect/>
          <a:stretch/>
        </p:blipFill>
        <p:spPr>
          <a:xfrm rot="4">
            <a:off x="6591672" y="1268882"/>
            <a:ext cx="2230910" cy="3477535"/>
          </a:xfrm>
          <a:prstGeom prst="rect">
            <a:avLst/>
          </a:prstGeom>
          <a:noFill/>
          <a:ln>
            <a:noFill/>
          </a:ln>
        </p:spPr>
      </p:pic>
      <p:sp>
        <p:nvSpPr>
          <p:cNvPr id="332" name="Google Shape;332;p31"/>
          <p:cNvSpPr/>
          <p:nvPr/>
        </p:nvSpPr>
        <p:spPr>
          <a:xfrm>
            <a:off x="6723125" y="4746425"/>
            <a:ext cx="1968000" cy="344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GB" sz="1500" b="1" i="0" u="none" strike="noStrike" cap="none">
                <a:solidFill>
                  <a:srgbClr val="000000"/>
                </a:solidFill>
                <a:latin typeface="Comic Sans MS"/>
                <a:ea typeface="Comic Sans MS"/>
                <a:cs typeface="Comic Sans MS"/>
                <a:sym typeface="Comic Sans MS"/>
              </a:rPr>
              <a:t>Consensus Theory </a:t>
            </a:r>
            <a:endParaRPr sz="1500" b="1" i="0" u="none" strike="noStrike" cap="none">
              <a:solidFill>
                <a:srgbClr val="000000"/>
              </a:solidFill>
              <a:latin typeface="Comic Sans MS"/>
              <a:ea typeface="Comic Sans MS"/>
              <a:cs typeface="Comic Sans MS"/>
              <a:sym typeface="Comic Sans M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32"/>
          <p:cNvSpPr/>
          <p:nvPr/>
        </p:nvSpPr>
        <p:spPr>
          <a:xfrm>
            <a:off x="265625" y="265850"/>
            <a:ext cx="8752200" cy="6174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sng" strike="noStrike" cap="none">
                <a:solidFill>
                  <a:srgbClr val="000000"/>
                </a:solidFill>
                <a:latin typeface="Comic Sans MS"/>
                <a:ea typeface="Comic Sans MS"/>
                <a:cs typeface="Comic Sans MS"/>
                <a:sym typeface="Comic Sans MS"/>
              </a:rPr>
              <a:t>Are Couples Becoming More Equal?</a:t>
            </a:r>
            <a:endParaRPr sz="2000" b="1" i="0" u="sng" strike="noStrike" cap="none">
              <a:solidFill>
                <a:srgbClr val="000000"/>
              </a:solidFill>
              <a:latin typeface="Comic Sans MS"/>
              <a:ea typeface="Comic Sans MS"/>
              <a:cs typeface="Comic Sans MS"/>
              <a:sym typeface="Comic Sans MS"/>
            </a:endParaRPr>
          </a:p>
        </p:txBody>
      </p:sp>
      <p:graphicFrame>
        <p:nvGraphicFramePr>
          <p:cNvPr id="338" name="Google Shape;338;p32"/>
          <p:cNvGraphicFramePr/>
          <p:nvPr/>
        </p:nvGraphicFramePr>
        <p:xfrm>
          <a:off x="265625" y="1062425"/>
          <a:ext cx="3000000" cy="3000000"/>
        </p:xfrm>
        <a:graphic>
          <a:graphicData uri="http://schemas.openxmlformats.org/drawingml/2006/table">
            <a:tbl>
              <a:tblPr>
                <a:noFill/>
                <a:tableStyleId>{49D75E62-686F-4A95-82C9-344625C946AF}</a:tableStyleId>
              </a:tblPr>
              <a:tblGrid>
                <a:gridCol w="8752200">
                  <a:extLst>
                    <a:ext uri="{9D8B030D-6E8A-4147-A177-3AD203B41FA5}">
                      <a16:colId xmlns:a16="http://schemas.microsoft.com/office/drawing/2014/main" val="20000"/>
                    </a:ext>
                  </a:extLst>
                </a:gridCol>
              </a:tblGrid>
              <a:tr h="381000">
                <a:tc>
                  <a:txBody>
                    <a:bodyPr/>
                    <a:lstStyle/>
                    <a:p>
                      <a:pPr marL="0" marR="0" lvl="0" indent="0" algn="ctr" rtl="0">
                        <a:lnSpc>
                          <a:spcPct val="100000"/>
                        </a:lnSpc>
                        <a:spcBef>
                          <a:spcPts val="0"/>
                        </a:spcBef>
                        <a:spcAft>
                          <a:spcPts val="0"/>
                        </a:spcAft>
                        <a:buClr>
                          <a:srgbClr val="000000"/>
                        </a:buClr>
                        <a:buSzPts val="1600"/>
                        <a:buFont typeface="Arial"/>
                        <a:buNone/>
                      </a:pPr>
                      <a:r>
                        <a:rPr lang="en-GB" sz="1600" u="none" strike="noStrike" cap="none">
                          <a:latin typeface="Comic Sans MS"/>
                          <a:ea typeface="Comic Sans MS"/>
                          <a:cs typeface="Comic Sans MS"/>
                          <a:sym typeface="Comic Sans MS"/>
                        </a:rPr>
                        <a:t>Couples </a:t>
                      </a:r>
                      <a:r>
                        <a:rPr lang="en-GB" sz="1600" b="1" u="none" strike="noStrike" cap="none">
                          <a:latin typeface="Comic Sans MS"/>
                          <a:ea typeface="Comic Sans MS"/>
                          <a:cs typeface="Comic Sans MS"/>
                          <a:sym typeface="Comic Sans MS"/>
                        </a:rPr>
                        <a:t>ARE </a:t>
                      </a:r>
                      <a:r>
                        <a:rPr lang="en-GB" sz="1600" u="none" strike="noStrike" cap="none">
                          <a:latin typeface="Comic Sans MS"/>
                          <a:ea typeface="Comic Sans MS"/>
                          <a:cs typeface="Comic Sans MS"/>
                          <a:sym typeface="Comic Sans MS"/>
                        </a:rPr>
                        <a:t>becoming more equal </a:t>
                      </a:r>
                      <a:endParaRPr sz="1600" u="none" strike="noStrike" cap="none">
                        <a:latin typeface="Comic Sans MS"/>
                        <a:ea typeface="Comic Sans MS"/>
                        <a:cs typeface="Comic Sans MS"/>
                        <a:sym typeface="Comic Sans MS"/>
                      </a:endParaRPr>
                    </a:p>
                  </a:txBody>
                  <a:tcPr marL="91425" marR="91425" marT="91425" marB="91425"/>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600"/>
                        <a:buFont typeface="Arial"/>
                        <a:buNone/>
                      </a:pPr>
                      <a:r>
                        <a:rPr lang="en-GB" sz="1600" b="1" u="none" strike="noStrike" cap="none">
                          <a:latin typeface="Comic Sans MS"/>
                          <a:ea typeface="Comic Sans MS"/>
                          <a:cs typeface="Comic Sans MS"/>
                          <a:sym typeface="Comic Sans MS"/>
                        </a:rPr>
                        <a:t>Gershuny </a:t>
                      </a:r>
                      <a:r>
                        <a:rPr lang="en-GB" sz="1600" u="none" strike="noStrike" cap="none">
                          <a:latin typeface="Comic Sans MS"/>
                          <a:ea typeface="Comic Sans MS"/>
                          <a:cs typeface="Comic Sans MS"/>
                          <a:sym typeface="Comic Sans MS"/>
                        </a:rPr>
                        <a:t>argues that women working full time is leading to a more equal division of labour in the home. He found that women who worked full time did less domestic labour than other women.</a:t>
                      </a:r>
                      <a:endParaRPr sz="1600" u="none" strike="noStrike" cap="none">
                        <a:latin typeface="Comic Sans MS"/>
                        <a:ea typeface="Comic Sans MS"/>
                        <a:cs typeface="Comic Sans MS"/>
                        <a:sym typeface="Comic Sans MS"/>
                      </a:endParaRPr>
                    </a:p>
                  </a:txBody>
                  <a:tcPr marL="91425" marR="91425" marT="91425" marB="91425"/>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1600"/>
                        <a:buFont typeface="Arial"/>
                        <a:buNone/>
                      </a:pPr>
                      <a:r>
                        <a:rPr lang="en-GB" sz="1600" b="1" u="none" strike="noStrike" cap="none">
                          <a:latin typeface="Comic Sans MS"/>
                          <a:ea typeface="Comic Sans MS"/>
                          <a:cs typeface="Comic Sans MS"/>
                          <a:sym typeface="Comic Sans MS"/>
                        </a:rPr>
                        <a:t>The British Social Attitudes Survey </a:t>
                      </a:r>
                      <a:r>
                        <a:rPr lang="en-GB" sz="1600" u="none" strike="noStrike" cap="none">
                          <a:latin typeface="Comic Sans MS"/>
                          <a:ea typeface="Comic Sans MS"/>
                          <a:cs typeface="Comic Sans MS"/>
                          <a:sym typeface="Comic Sans MS"/>
                        </a:rPr>
                        <a:t>found a fall in the number of people who think it is a man’s job to earn money and the women’s job to look after the home and family. </a:t>
                      </a:r>
                      <a:endParaRPr sz="1600" u="none" strike="noStrike" cap="none">
                        <a:latin typeface="Comic Sans MS"/>
                        <a:ea typeface="Comic Sans MS"/>
                        <a:cs typeface="Comic Sans MS"/>
                        <a:sym typeface="Comic Sans MS"/>
                      </a:endParaRPr>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5"/>
          <p:cNvSpPr/>
          <p:nvPr/>
        </p:nvSpPr>
        <p:spPr>
          <a:xfrm>
            <a:off x="1780650" y="124225"/>
            <a:ext cx="5582700" cy="457500"/>
          </a:xfrm>
          <a:prstGeom prst="rect">
            <a:avLst/>
          </a:prstGeom>
          <a:solidFill>
            <a:srgbClr val="EAD1DC"/>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1500"/>
              <a:buFont typeface="Arial"/>
              <a:buNone/>
            </a:pPr>
            <a:r>
              <a:rPr lang="en-GB" sz="1500" b="1" i="0" u="sng" strike="noStrike" cap="none">
                <a:solidFill>
                  <a:srgbClr val="000000"/>
                </a:solidFill>
                <a:latin typeface="Comic Sans MS"/>
                <a:ea typeface="Comic Sans MS"/>
                <a:cs typeface="Comic Sans MS"/>
                <a:sym typeface="Comic Sans MS"/>
              </a:rPr>
              <a:t>Types of Family </a:t>
            </a:r>
            <a:endParaRPr sz="1500" b="1" i="0" u="sng"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Comic Sans MS"/>
              <a:ea typeface="Comic Sans MS"/>
              <a:cs typeface="Comic Sans MS"/>
              <a:sym typeface="Comic Sans MS"/>
            </a:endParaRPr>
          </a:p>
        </p:txBody>
      </p:sp>
      <p:sp>
        <p:nvSpPr>
          <p:cNvPr id="72" name="Google Shape;72;p5"/>
          <p:cNvSpPr/>
          <p:nvPr/>
        </p:nvSpPr>
        <p:spPr>
          <a:xfrm>
            <a:off x="220800" y="735950"/>
            <a:ext cx="8702400" cy="577800"/>
          </a:xfrm>
          <a:prstGeom prst="rect">
            <a:avLst/>
          </a:prstGeom>
          <a:solidFill>
            <a:schemeClr val="l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omic Sans MS"/>
                <a:ea typeface="Comic Sans MS"/>
                <a:cs typeface="Comic Sans MS"/>
                <a:sym typeface="Comic Sans MS"/>
              </a:rPr>
              <a:t>One possible definition of a family is a group consisting of a married couple and their dependent children who all live together. </a:t>
            </a:r>
            <a:endParaRPr sz="1200" b="0" i="0" u="none" strike="noStrike" cap="none">
              <a:solidFill>
                <a:srgbClr val="000000"/>
              </a:solidFill>
              <a:latin typeface="Comic Sans MS"/>
              <a:ea typeface="Comic Sans MS"/>
              <a:cs typeface="Comic Sans MS"/>
              <a:sym typeface="Comic Sans MS"/>
            </a:endParaRPr>
          </a:p>
        </p:txBody>
      </p:sp>
      <p:graphicFrame>
        <p:nvGraphicFramePr>
          <p:cNvPr id="73" name="Google Shape;73;p5"/>
          <p:cNvGraphicFramePr/>
          <p:nvPr/>
        </p:nvGraphicFramePr>
        <p:xfrm>
          <a:off x="220800" y="1467975"/>
          <a:ext cx="3000000" cy="3000000"/>
        </p:xfrm>
        <a:graphic>
          <a:graphicData uri="http://schemas.openxmlformats.org/drawingml/2006/table">
            <a:tbl>
              <a:tblPr>
                <a:noFill/>
                <a:tableStyleId>{49D75E62-686F-4A95-82C9-344625C946AF}</a:tableStyleId>
              </a:tblPr>
              <a:tblGrid>
                <a:gridCol w="2054425">
                  <a:extLst>
                    <a:ext uri="{9D8B030D-6E8A-4147-A177-3AD203B41FA5}">
                      <a16:colId xmlns:a16="http://schemas.microsoft.com/office/drawing/2014/main" val="20000"/>
                    </a:ext>
                  </a:extLst>
                </a:gridCol>
                <a:gridCol w="6647975">
                  <a:extLst>
                    <a:ext uri="{9D8B030D-6E8A-4147-A177-3AD203B41FA5}">
                      <a16:colId xmlns:a16="http://schemas.microsoft.com/office/drawing/2014/main" val="20001"/>
                    </a:ext>
                  </a:extLst>
                </a:gridCol>
              </a:tblGrid>
              <a:tr h="381000">
                <a:tc>
                  <a:txBody>
                    <a:bodyPr/>
                    <a:lstStyle/>
                    <a:p>
                      <a:pPr marL="0" marR="0" lvl="0" indent="0" algn="ctr" rtl="0">
                        <a:lnSpc>
                          <a:spcPct val="100000"/>
                        </a:lnSpc>
                        <a:spcBef>
                          <a:spcPts val="0"/>
                        </a:spcBef>
                        <a:spcAft>
                          <a:spcPts val="0"/>
                        </a:spcAft>
                        <a:buClr>
                          <a:srgbClr val="000000"/>
                        </a:buClr>
                        <a:buSzPts val="1200"/>
                        <a:buFont typeface="Arial"/>
                        <a:buNone/>
                      </a:pPr>
                      <a:r>
                        <a:rPr lang="en-GB" sz="1200" b="1" u="none" strike="noStrike" cap="none">
                          <a:latin typeface="Comic Sans MS"/>
                          <a:ea typeface="Comic Sans MS"/>
                          <a:cs typeface="Comic Sans MS"/>
                          <a:sym typeface="Comic Sans MS"/>
                        </a:rPr>
                        <a:t>Type of Family</a:t>
                      </a:r>
                      <a:endParaRPr sz="1200" b="1" u="none" strike="noStrike" cap="none">
                        <a:latin typeface="Comic Sans MS"/>
                        <a:ea typeface="Comic Sans MS"/>
                        <a:cs typeface="Comic Sans MS"/>
                        <a:sym typeface="Comic Sans MS"/>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GB" sz="1200" b="1" u="none" strike="noStrike" cap="none">
                          <a:latin typeface="Comic Sans MS"/>
                          <a:ea typeface="Comic Sans MS"/>
                          <a:cs typeface="Comic Sans MS"/>
                          <a:sym typeface="Comic Sans MS"/>
                        </a:rPr>
                        <a:t>Definition </a:t>
                      </a:r>
                      <a:endParaRPr sz="1200" b="1" u="none" strike="noStrike" cap="none">
                        <a:latin typeface="Comic Sans MS"/>
                        <a:ea typeface="Comic Sans MS"/>
                        <a:cs typeface="Comic Sans MS"/>
                        <a:sym typeface="Comic Sans MS"/>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200"/>
                        <a:buFont typeface="Arial"/>
                        <a:buNone/>
                      </a:pPr>
                      <a:r>
                        <a:rPr lang="en-GB" sz="1200" b="1" u="none" strike="noStrike" cap="none">
                          <a:latin typeface="Comic Sans MS"/>
                          <a:ea typeface="Comic Sans MS"/>
                          <a:cs typeface="Comic Sans MS"/>
                          <a:sym typeface="Comic Sans MS"/>
                        </a:rPr>
                        <a:t>Nuclear Family </a:t>
                      </a:r>
                      <a:endParaRPr sz="1200" b="1" u="none" strike="noStrike" cap="none">
                        <a:latin typeface="Comic Sans MS"/>
                        <a:ea typeface="Comic Sans MS"/>
                        <a:cs typeface="Comic Sans MS"/>
                        <a:sym typeface="Comic Sans M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omic Sans MS"/>
                          <a:ea typeface="Comic Sans MS"/>
                          <a:cs typeface="Comic Sans MS"/>
                          <a:sym typeface="Comic Sans MS"/>
                        </a:rPr>
                        <a:t>A husband, wife and their child(ren) who all live together (cereal packet family). </a:t>
                      </a:r>
                      <a:endParaRPr sz="1200" u="none" strike="noStrike" cap="none">
                        <a:latin typeface="Comic Sans MS"/>
                        <a:ea typeface="Comic Sans MS"/>
                        <a:cs typeface="Comic Sans MS"/>
                        <a:sym typeface="Comic Sans M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1200"/>
                        <a:buFont typeface="Arial"/>
                        <a:buNone/>
                      </a:pPr>
                      <a:r>
                        <a:rPr lang="en-GB" sz="1200" b="1" u="none" strike="noStrike" cap="none">
                          <a:latin typeface="Comic Sans MS"/>
                          <a:ea typeface="Comic Sans MS"/>
                          <a:cs typeface="Comic Sans MS"/>
                          <a:sym typeface="Comic Sans MS"/>
                        </a:rPr>
                        <a:t>Extended Family</a:t>
                      </a:r>
                      <a:endParaRPr sz="1200" b="1" u="none" strike="noStrike" cap="none">
                        <a:latin typeface="Comic Sans MS"/>
                        <a:ea typeface="Comic Sans MS"/>
                        <a:cs typeface="Comic Sans MS"/>
                        <a:sym typeface="Comic Sans M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omic Sans MS"/>
                          <a:ea typeface="Comic Sans MS"/>
                          <a:cs typeface="Comic Sans MS"/>
                          <a:sym typeface="Comic Sans MS"/>
                        </a:rPr>
                        <a:t>A household with a nuclear family and other relatives, such as grandparents. </a:t>
                      </a:r>
                      <a:endParaRPr sz="1200" u="none" strike="noStrike" cap="none">
                        <a:latin typeface="Comic Sans MS"/>
                        <a:ea typeface="Comic Sans MS"/>
                        <a:cs typeface="Comic Sans MS"/>
                        <a:sym typeface="Comic Sans M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marR="0" lvl="0" indent="0" algn="l" rtl="0">
                        <a:lnSpc>
                          <a:spcPct val="100000"/>
                        </a:lnSpc>
                        <a:spcBef>
                          <a:spcPts val="0"/>
                        </a:spcBef>
                        <a:spcAft>
                          <a:spcPts val="0"/>
                        </a:spcAft>
                        <a:buClr>
                          <a:srgbClr val="000000"/>
                        </a:buClr>
                        <a:buSzPts val="1200"/>
                        <a:buFont typeface="Arial"/>
                        <a:buNone/>
                      </a:pPr>
                      <a:r>
                        <a:rPr lang="en-GB" sz="1200" b="1" u="none" strike="noStrike" cap="none">
                          <a:latin typeface="Comic Sans MS"/>
                          <a:ea typeface="Comic Sans MS"/>
                          <a:cs typeface="Comic Sans MS"/>
                          <a:sym typeface="Comic Sans MS"/>
                        </a:rPr>
                        <a:t>Reconstituted Family</a:t>
                      </a:r>
                      <a:endParaRPr sz="1200" b="1" u="none" strike="noStrike" cap="none">
                        <a:latin typeface="Comic Sans MS"/>
                        <a:ea typeface="Comic Sans MS"/>
                        <a:cs typeface="Comic Sans MS"/>
                        <a:sym typeface="Comic Sans M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omic Sans MS"/>
                          <a:ea typeface="Comic Sans MS"/>
                          <a:cs typeface="Comic Sans MS"/>
                          <a:sym typeface="Comic Sans MS"/>
                        </a:rPr>
                        <a:t>Created when divorced people remarry, the household is made up of step-parents and step-children.</a:t>
                      </a:r>
                      <a:endParaRPr sz="1200" u="none" strike="noStrike" cap="none">
                        <a:latin typeface="Comic Sans MS"/>
                        <a:ea typeface="Comic Sans MS"/>
                        <a:cs typeface="Comic Sans MS"/>
                        <a:sym typeface="Comic Sans M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marR="0" lvl="0" indent="0" algn="l" rtl="0">
                        <a:lnSpc>
                          <a:spcPct val="100000"/>
                        </a:lnSpc>
                        <a:spcBef>
                          <a:spcPts val="0"/>
                        </a:spcBef>
                        <a:spcAft>
                          <a:spcPts val="0"/>
                        </a:spcAft>
                        <a:buClr>
                          <a:srgbClr val="000000"/>
                        </a:buClr>
                        <a:buSzPts val="1200"/>
                        <a:buFont typeface="Arial"/>
                        <a:buNone/>
                      </a:pPr>
                      <a:r>
                        <a:rPr lang="en-GB" sz="1200" b="1" u="none" strike="noStrike" cap="none">
                          <a:latin typeface="Comic Sans MS"/>
                          <a:ea typeface="Comic Sans MS"/>
                          <a:cs typeface="Comic Sans MS"/>
                          <a:sym typeface="Comic Sans MS"/>
                        </a:rPr>
                        <a:t>Lone-Parent </a:t>
                      </a:r>
                      <a:endParaRPr sz="1200" b="1" u="none" strike="noStrike" cap="none">
                        <a:latin typeface="Comic Sans MS"/>
                        <a:ea typeface="Comic Sans MS"/>
                        <a:cs typeface="Comic Sans MS"/>
                        <a:sym typeface="Comic Sans M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omic Sans MS"/>
                          <a:ea typeface="Comic Sans MS"/>
                          <a:cs typeface="Comic Sans MS"/>
                          <a:sym typeface="Comic Sans MS"/>
                        </a:rPr>
                        <a:t>A household is which one parent lives with their child/children. </a:t>
                      </a:r>
                      <a:endParaRPr sz="1200" u="none" strike="noStrike" cap="none">
                        <a:latin typeface="Comic Sans MS"/>
                        <a:ea typeface="Comic Sans MS"/>
                        <a:cs typeface="Comic Sans MS"/>
                        <a:sym typeface="Comic Sans M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marR="0" lvl="0" indent="0" algn="l" rtl="0">
                        <a:lnSpc>
                          <a:spcPct val="100000"/>
                        </a:lnSpc>
                        <a:spcBef>
                          <a:spcPts val="0"/>
                        </a:spcBef>
                        <a:spcAft>
                          <a:spcPts val="0"/>
                        </a:spcAft>
                        <a:buClr>
                          <a:srgbClr val="000000"/>
                        </a:buClr>
                        <a:buSzPts val="1200"/>
                        <a:buFont typeface="Arial"/>
                        <a:buNone/>
                      </a:pPr>
                      <a:r>
                        <a:rPr lang="en-GB" sz="1200" b="1" u="none" strike="noStrike" cap="none">
                          <a:latin typeface="Comic Sans MS"/>
                          <a:ea typeface="Comic Sans MS"/>
                          <a:cs typeface="Comic Sans MS"/>
                          <a:sym typeface="Comic Sans MS"/>
                        </a:rPr>
                        <a:t>Empty-Nest Family</a:t>
                      </a:r>
                      <a:endParaRPr sz="1200" b="1" u="none" strike="noStrike" cap="none">
                        <a:latin typeface="Comic Sans MS"/>
                        <a:ea typeface="Comic Sans MS"/>
                        <a:cs typeface="Comic Sans MS"/>
                        <a:sym typeface="Comic Sans M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omic Sans MS"/>
                          <a:ea typeface="Comic Sans MS"/>
                          <a:cs typeface="Comic Sans MS"/>
                          <a:sym typeface="Comic Sans MS"/>
                        </a:rPr>
                        <a:t>A household where children leave the family home to pursue other avenues. </a:t>
                      </a:r>
                      <a:endParaRPr sz="1200" u="none" strike="noStrike" cap="none">
                        <a:latin typeface="Comic Sans MS"/>
                        <a:ea typeface="Comic Sans MS"/>
                        <a:cs typeface="Comic Sans MS"/>
                        <a:sym typeface="Comic Sans M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marR="0" lvl="0" indent="0" algn="l" rtl="0">
                        <a:lnSpc>
                          <a:spcPct val="100000"/>
                        </a:lnSpc>
                        <a:spcBef>
                          <a:spcPts val="0"/>
                        </a:spcBef>
                        <a:spcAft>
                          <a:spcPts val="0"/>
                        </a:spcAft>
                        <a:buClr>
                          <a:srgbClr val="000000"/>
                        </a:buClr>
                        <a:buSzPts val="1200"/>
                        <a:buFont typeface="Arial"/>
                        <a:buNone/>
                      </a:pPr>
                      <a:r>
                        <a:rPr lang="en-GB" sz="1200" b="1" u="none" strike="noStrike" cap="none">
                          <a:latin typeface="Comic Sans MS"/>
                          <a:ea typeface="Comic Sans MS"/>
                          <a:cs typeface="Comic Sans MS"/>
                          <a:sym typeface="Comic Sans MS"/>
                        </a:rPr>
                        <a:t>Modified Extended</a:t>
                      </a:r>
                      <a:endParaRPr sz="1200" b="1" u="none" strike="noStrike" cap="none">
                        <a:latin typeface="Comic Sans MS"/>
                        <a:ea typeface="Comic Sans MS"/>
                        <a:cs typeface="Comic Sans MS"/>
                        <a:sym typeface="Comic Sans M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omic Sans MS"/>
                          <a:ea typeface="Comic Sans MS"/>
                          <a:cs typeface="Comic Sans MS"/>
                          <a:sym typeface="Comic Sans MS"/>
                        </a:rPr>
                        <a:t>Relatives who do not live geographically close but maintain regular contact. </a:t>
                      </a:r>
                      <a:endParaRPr sz="1200" u="none" strike="noStrike" cap="none">
                        <a:latin typeface="Comic Sans MS"/>
                        <a:ea typeface="Comic Sans MS"/>
                        <a:cs typeface="Comic Sans MS"/>
                        <a:sym typeface="Comic Sans M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381000">
                <a:tc>
                  <a:txBody>
                    <a:bodyPr/>
                    <a:lstStyle/>
                    <a:p>
                      <a:pPr marL="0" marR="0" lvl="0" indent="0" algn="l" rtl="0">
                        <a:lnSpc>
                          <a:spcPct val="100000"/>
                        </a:lnSpc>
                        <a:spcBef>
                          <a:spcPts val="0"/>
                        </a:spcBef>
                        <a:spcAft>
                          <a:spcPts val="0"/>
                        </a:spcAft>
                        <a:buClr>
                          <a:srgbClr val="000000"/>
                        </a:buClr>
                        <a:buSzPts val="1200"/>
                        <a:buFont typeface="Arial"/>
                        <a:buNone/>
                      </a:pPr>
                      <a:r>
                        <a:rPr lang="en-GB" sz="1200" b="1" u="none" strike="noStrike" cap="none">
                          <a:latin typeface="Comic Sans MS"/>
                          <a:ea typeface="Comic Sans MS"/>
                          <a:cs typeface="Comic Sans MS"/>
                          <a:sym typeface="Comic Sans MS"/>
                        </a:rPr>
                        <a:t>Same-Sex Families</a:t>
                      </a:r>
                      <a:endParaRPr sz="1200" b="1" u="none" strike="noStrike" cap="none">
                        <a:latin typeface="Comic Sans MS"/>
                        <a:ea typeface="Comic Sans MS"/>
                        <a:cs typeface="Comic Sans MS"/>
                        <a:sym typeface="Comic Sans M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omic Sans MS"/>
                          <a:ea typeface="Comic Sans MS"/>
                          <a:cs typeface="Comic Sans MS"/>
                          <a:sym typeface="Comic Sans MS"/>
                        </a:rPr>
                        <a:t>Parents of the same sex, some have children through IVF or adoption. </a:t>
                      </a:r>
                      <a:endParaRPr sz="1200" u="none" strike="noStrike" cap="none">
                        <a:latin typeface="Comic Sans MS"/>
                        <a:ea typeface="Comic Sans MS"/>
                        <a:cs typeface="Comic Sans MS"/>
                        <a:sym typeface="Comic Sans M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3"/>
          <p:cNvSpPr/>
          <p:nvPr/>
        </p:nvSpPr>
        <p:spPr>
          <a:xfrm>
            <a:off x="265625" y="265850"/>
            <a:ext cx="8752200" cy="6174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sng" strike="noStrike" cap="none">
                <a:solidFill>
                  <a:srgbClr val="000000"/>
                </a:solidFill>
                <a:latin typeface="Comic Sans MS"/>
                <a:ea typeface="Comic Sans MS"/>
                <a:cs typeface="Comic Sans MS"/>
                <a:sym typeface="Comic Sans MS"/>
              </a:rPr>
              <a:t>Are Couples Becoming More Equal?</a:t>
            </a:r>
            <a:endParaRPr sz="2000" b="1" i="0" u="sng" strike="noStrike" cap="none">
              <a:solidFill>
                <a:srgbClr val="000000"/>
              </a:solidFill>
              <a:latin typeface="Comic Sans MS"/>
              <a:ea typeface="Comic Sans MS"/>
              <a:cs typeface="Comic Sans MS"/>
              <a:sym typeface="Comic Sans MS"/>
            </a:endParaRPr>
          </a:p>
        </p:txBody>
      </p:sp>
      <p:graphicFrame>
        <p:nvGraphicFramePr>
          <p:cNvPr id="344" name="Google Shape;344;p33"/>
          <p:cNvGraphicFramePr/>
          <p:nvPr/>
        </p:nvGraphicFramePr>
        <p:xfrm>
          <a:off x="265625" y="1062425"/>
          <a:ext cx="3000000" cy="3000000"/>
        </p:xfrm>
        <a:graphic>
          <a:graphicData uri="http://schemas.openxmlformats.org/drawingml/2006/table">
            <a:tbl>
              <a:tblPr>
                <a:noFill/>
                <a:tableStyleId>{49D75E62-686F-4A95-82C9-344625C946AF}</a:tableStyleId>
              </a:tblPr>
              <a:tblGrid>
                <a:gridCol w="8752200">
                  <a:extLst>
                    <a:ext uri="{9D8B030D-6E8A-4147-A177-3AD203B41FA5}">
                      <a16:colId xmlns:a16="http://schemas.microsoft.com/office/drawing/2014/main" val="20000"/>
                    </a:ext>
                  </a:extLst>
                </a:gridCol>
              </a:tblGrid>
              <a:tr h="381000">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latin typeface="Comic Sans MS"/>
                          <a:ea typeface="Comic Sans MS"/>
                          <a:cs typeface="Comic Sans MS"/>
                          <a:sym typeface="Comic Sans MS"/>
                        </a:rPr>
                        <a:t>Couples </a:t>
                      </a:r>
                      <a:r>
                        <a:rPr lang="en-GB" sz="1400" b="1" u="none" strike="noStrike" cap="none">
                          <a:latin typeface="Comic Sans MS"/>
                          <a:ea typeface="Comic Sans MS"/>
                          <a:cs typeface="Comic Sans MS"/>
                          <a:sym typeface="Comic Sans MS"/>
                        </a:rPr>
                        <a:t>ARE NOT </a:t>
                      </a:r>
                      <a:r>
                        <a:rPr lang="en-GB" sz="1400" u="none" strike="noStrike" cap="none">
                          <a:latin typeface="Comic Sans MS"/>
                          <a:ea typeface="Comic Sans MS"/>
                          <a:cs typeface="Comic Sans MS"/>
                          <a:sym typeface="Comic Sans MS"/>
                        </a:rPr>
                        <a:t>becoming more equal </a:t>
                      </a:r>
                      <a:endParaRPr sz="1400" u="none" strike="noStrike" cap="none">
                        <a:latin typeface="Comic Sans MS"/>
                        <a:ea typeface="Comic Sans MS"/>
                        <a:cs typeface="Comic Sans MS"/>
                        <a:sym typeface="Comic Sans MS"/>
                      </a:endParaRPr>
                    </a:p>
                  </a:txBody>
                  <a:tcPr marL="91425" marR="91425" marT="91425" marB="91425"/>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100"/>
                        <a:buFont typeface="Arial"/>
                        <a:buNone/>
                      </a:pPr>
                      <a:r>
                        <a:rPr lang="en-GB" sz="1100" b="1" u="none" strike="noStrike" cap="none">
                          <a:latin typeface="Comic Sans MS"/>
                          <a:ea typeface="Comic Sans MS"/>
                          <a:cs typeface="Comic Sans MS"/>
                          <a:sym typeface="Comic Sans MS"/>
                        </a:rPr>
                        <a:t>Sullivan </a:t>
                      </a:r>
                      <a:r>
                        <a:rPr lang="en-GB" sz="1100" u="none" strike="noStrike" cap="none">
                          <a:latin typeface="Comic Sans MS"/>
                          <a:ea typeface="Comic Sans MS"/>
                          <a:cs typeface="Comic Sans MS"/>
                          <a:sym typeface="Comic Sans MS"/>
                        </a:rPr>
                        <a:t>found a trend towards women doing a smaller share of the domestic work and men doing more. Her analysis showed an increase in the number of couples with an equal division of labour and that men were participating in more traditional ‘women’s tasks’. </a:t>
                      </a:r>
                      <a:endParaRPr sz="1100" u="none" strike="noStrike" cap="none">
                        <a:latin typeface="Comic Sans MS"/>
                        <a:ea typeface="Comic Sans MS"/>
                        <a:cs typeface="Comic Sans MS"/>
                        <a:sym typeface="Comic Sans MS"/>
                      </a:endParaRPr>
                    </a:p>
                  </a:txBody>
                  <a:tcPr marL="91425" marR="91425" marT="91425" marB="91425"/>
                </a:tc>
                <a:extLst>
                  <a:ext uri="{0D108BD9-81ED-4DB2-BD59-A6C34878D82A}">
                    <a16:rowId xmlns:a16="http://schemas.microsoft.com/office/drawing/2014/main" val="10001"/>
                  </a:ext>
                </a:extLst>
              </a:tr>
              <a:tr h="381000">
                <a:tc>
                  <a:txBody>
                    <a:bodyPr/>
                    <a:lstStyle/>
                    <a:p>
                      <a:pPr marL="0" marR="0" lvl="0" indent="0" algn="l" rtl="0">
                        <a:lnSpc>
                          <a:spcPct val="105000"/>
                        </a:lnSpc>
                        <a:spcBef>
                          <a:spcPts val="0"/>
                        </a:spcBef>
                        <a:spcAft>
                          <a:spcPts val="0"/>
                        </a:spcAft>
                        <a:buClr>
                          <a:srgbClr val="000000"/>
                        </a:buClr>
                        <a:buSzPts val="1100"/>
                        <a:buFont typeface="Arial"/>
                        <a:buNone/>
                      </a:pPr>
                      <a:r>
                        <a:rPr lang="en-GB" sz="1100" b="1" u="none" strike="noStrike" cap="none">
                          <a:solidFill>
                            <a:schemeClr val="dk1"/>
                          </a:solidFill>
                          <a:latin typeface="Comic Sans MS"/>
                          <a:ea typeface="Comic Sans MS"/>
                          <a:cs typeface="Comic Sans MS"/>
                          <a:sym typeface="Comic Sans MS"/>
                        </a:rPr>
                        <a:t>The British Social Attitudes Survey </a:t>
                      </a:r>
                      <a:r>
                        <a:rPr lang="en-GB" sz="1100" u="none" strike="noStrike" cap="none">
                          <a:solidFill>
                            <a:schemeClr val="dk1"/>
                          </a:solidFill>
                          <a:latin typeface="Comic Sans MS"/>
                          <a:ea typeface="Comic Sans MS"/>
                          <a:cs typeface="Comic Sans MS"/>
                          <a:sym typeface="Comic Sans MS"/>
                        </a:rPr>
                        <a:t>found that in 2012 men on average did 8 hours of housework a week, whereas women did 13 hours. Men spent 10 hours on care for family members, whereas women spent 23 hour. 60% of women felt this division of labour was unjust because they were doing more than their fair share of housework. </a:t>
                      </a:r>
                      <a:endParaRPr sz="1100" b="1" u="none" strike="noStrike" cap="none">
                        <a:latin typeface="Comic Sans MS"/>
                        <a:ea typeface="Comic Sans MS"/>
                        <a:cs typeface="Comic Sans MS"/>
                        <a:sym typeface="Comic Sans MS"/>
                      </a:endParaRPr>
                    </a:p>
                  </a:txBody>
                  <a:tcPr marL="91425" marR="91425" marT="91425" marB="91425"/>
                </a:tc>
                <a:extLst>
                  <a:ext uri="{0D108BD9-81ED-4DB2-BD59-A6C34878D82A}">
                    <a16:rowId xmlns:a16="http://schemas.microsoft.com/office/drawing/2014/main" val="10002"/>
                  </a:ext>
                </a:extLst>
              </a:tr>
              <a:tr h="381000">
                <a:tc>
                  <a:txBody>
                    <a:bodyPr/>
                    <a:lstStyle/>
                    <a:p>
                      <a:pPr marL="0" marR="0" lvl="0" indent="0" algn="l" rtl="0">
                        <a:lnSpc>
                          <a:spcPct val="105000"/>
                        </a:lnSpc>
                        <a:spcBef>
                          <a:spcPts val="0"/>
                        </a:spcBef>
                        <a:spcAft>
                          <a:spcPts val="0"/>
                        </a:spcAft>
                        <a:buClr>
                          <a:schemeClr val="dk1"/>
                        </a:buClr>
                        <a:buSzPts val="935"/>
                        <a:buFont typeface="Arial"/>
                        <a:buNone/>
                      </a:pPr>
                      <a:r>
                        <a:rPr lang="en-GB" sz="1100" b="1" u="none" strike="noStrike" cap="none">
                          <a:solidFill>
                            <a:schemeClr val="dk1"/>
                          </a:solidFill>
                          <a:latin typeface="Comic Sans MS"/>
                          <a:ea typeface="Comic Sans MS"/>
                          <a:cs typeface="Comic Sans MS"/>
                          <a:sym typeface="Comic Sans MS"/>
                        </a:rPr>
                        <a:t>The British Social Attitudes Survey </a:t>
                      </a:r>
                      <a:r>
                        <a:rPr lang="en-GB" sz="1100" u="none" strike="noStrike" cap="none">
                          <a:solidFill>
                            <a:schemeClr val="dk1"/>
                          </a:solidFill>
                          <a:latin typeface="Comic Sans MS"/>
                          <a:ea typeface="Comic Sans MS"/>
                          <a:cs typeface="Comic Sans MS"/>
                          <a:sym typeface="Comic Sans MS"/>
                        </a:rPr>
                        <a:t>found that couples continue to divide household tasks along traditional gender lines. For example, women were much more likely to do the laundry, care for sick family members, shop for groceries, do the cleaning and prepare meals, while men were more likely to do small repairs around the house. These patterns were much the same as they had been in 1994. </a:t>
                      </a:r>
                      <a:endParaRPr sz="1100" b="1" u="none" strike="noStrike" cap="none">
                        <a:solidFill>
                          <a:schemeClr val="dk1"/>
                        </a:solidFill>
                        <a:latin typeface="Comic Sans MS"/>
                        <a:ea typeface="Comic Sans MS"/>
                        <a:cs typeface="Comic Sans MS"/>
                        <a:sym typeface="Comic Sans MS"/>
                      </a:endParaRPr>
                    </a:p>
                  </a:txBody>
                  <a:tcPr marL="91425" marR="91425" marT="91425" marB="91425"/>
                </a:tc>
                <a:extLst>
                  <a:ext uri="{0D108BD9-81ED-4DB2-BD59-A6C34878D82A}">
                    <a16:rowId xmlns:a16="http://schemas.microsoft.com/office/drawing/2014/main" val="10003"/>
                  </a:ext>
                </a:extLst>
              </a:tr>
              <a:tr h="381000">
                <a:tc>
                  <a:txBody>
                    <a:bodyPr/>
                    <a:lstStyle/>
                    <a:p>
                      <a:pPr marL="0" marR="0" lvl="0" indent="0" algn="l" rtl="0">
                        <a:lnSpc>
                          <a:spcPct val="105000"/>
                        </a:lnSpc>
                        <a:spcBef>
                          <a:spcPts val="0"/>
                        </a:spcBef>
                        <a:spcAft>
                          <a:spcPts val="0"/>
                        </a:spcAft>
                        <a:buClr>
                          <a:schemeClr val="dk1"/>
                        </a:buClr>
                        <a:buSzPts val="935"/>
                        <a:buFont typeface="Arial"/>
                        <a:buNone/>
                      </a:pPr>
                      <a:r>
                        <a:rPr lang="en-GB" sz="1100" b="1" u="none" strike="noStrike" cap="none">
                          <a:solidFill>
                            <a:schemeClr val="dk1"/>
                          </a:solidFill>
                          <a:latin typeface="Comic Sans MS"/>
                          <a:ea typeface="Comic Sans MS"/>
                          <a:cs typeface="Comic Sans MS"/>
                          <a:sym typeface="Comic Sans MS"/>
                        </a:rPr>
                        <a:t>Boulton </a:t>
                      </a:r>
                      <a:r>
                        <a:rPr lang="en-GB" sz="1100" u="none" strike="noStrike" cap="none">
                          <a:solidFill>
                            <a:schemeClr val="dk1"/>
                          </a:solidFill>
                          <a:latin typeface="Comic Sans MS"/>
                          <a:ea typeface="Comic Sans MS"/>
                          <a:cs typeface="Comic Sans MS"/>
                          <a:sym typeface="Comic Sans MS"/>
                        </a:rPr>
                        <a:t>points out that although fathers may help by performing specific childcare tasks, it is usually the mother who takes responsibility for the child’s security and well-being.</a:t>
                      </a:r>
                      <a:endParaRPr sz="1100" b="1" u="none" strike="noStrike" cap="none">
                        <a:solidFill>
                          <a:schemeClr val="dk1"/>
                        </a:solidFill>
                        <a:latin typeface="Comic Sans MS"/>
                        <a:ea typeface="Comic Sans MS"/>
                        <a:cs typeface="Comic Sans MS"/>
                        <a:sym typeface="Comic Sans MS"/>
                      </a:endParaRPr>
                    </a:p>
                  </a:txBody>
                  <a:tcPr marL="91425" marR="91425" marT="91425" marB="91425"/>
                </a:tc>
                <a:extLst>
                  <a:ext uri="{0D108BD9-81ED-4DB2-BD59-A6C34878D82A}">
                    <a16:rowId xmlns:a16="http://schemas.microsoft.com/office/drawing/2014/main" val="10004"/>
                  </a:ext>
                </a:extLst>
              </a:tr>
              <a:tr h="381000">
                <a:tc>
                  <a:txBody>
                    <a:bodyPr/>
                    <a:lstStyle/>
                    <a:p>
                      <a:pPr marL="0" marR="0" lvl="0" indent="0" algn="l" rtl="0">
                        <a:lnSpc>
                          <a:spcPct val="105000"/>
                        </a:lnSpc>
                        <a:spcBef>
                          <a:spcPts val="0"/>
                        </a:spcBef>
                        <a:spcAft>
                          <a:spcPts val="0"/>
                        </a:spcAft>
                        <a:buClr>
                          <a:srgbClr val="000000"/>
                        </a:buClr>
                        <a:buSzPts val="1100"/>
                        <a:buFont typeface="Arial"/>
                        <a:buNone/>
                      </a:pPr>
                      <a:r>
                        <a:rPr lang="en-GB" sz="1100" b="1" u="none" strike="noStrike" cap="none">
                          <a:solidFill>
                            <a:schemeClr val="dk1"/>
                          </a:solidFill>
                          <a:latin typeface="Comic Sans MS"/>
                          <a:ea typeface="Comic Sans MS"/>
                          <a:cs typeface="Comic Sans MS"/>
                          <a:sym typeface="Comic Sans MS"/>
                        </a:rPr>
                        <a:t>Braun, Vincent and Ball </a:t>
                      </a:r>
                      <a:r>
                        <a:rPr lang="en-GB" sz="1100" u="none" strike="noStrike" cap="none">
                          <a:solidFill>
                            <a:schemeClr val="dk1"/>
                          </a:solidFill>
                          <a:latin typeface="Comic Sans MS"/>
                          <a:ea typeface="Comic Sans MS"/>
                          <a:cs typeface="Comic Sans MS"/>
                          <a:sym typeface="Comic Sans MS"/>
                        </a:rPr>
                        <a:t>found that in only three families out of 70 studied was the father the main caregiver. Most were ‘background fathers’; helping with childcare was more about their relationship with their partner than their responsibility to their children. </a:t>
                      </a:r>
                      <a:endParaRPr sz="1100" b="1" u="none" strike="noStrike" cap="none">
                        <a:solidFill>
                          <a:schemeClr val="dk1"/>
                        </a:solidFill>
                        <a:latin typeface="Comic Sans MS"/>
                        <a:ea typeface="Comic Sans MS"/>
                        <a:cs typeface="Comic Sans MS"/>
                        <a:sym typeface="Comic Sans MS"/>
                      </a:endParaRPr>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36"/>
          <p:cNvSpPr/>
          <p:nvPr/>
        </p:nvSpPr>
        <p:spPr>
          <a:xfrm>
            <a:off x="265625" y="265850"/>
            <a:ext cx="8752200" cy="6174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sng" strike="noStrike" cap="none">
                <a:solidFill>
                  <a:srgbClr val="000000"/>
                </a:solidFill>
                <a:latin typeface="Comic Sans MS"/>
                <a:ea typeface="Comic Sans MS"/>
                <a:cs typeface="Comic Sans MS"/>
                <a:sym typeface="Comic Sans MS"/>
              </a:rPr>
              <a:t>Childhood </a:t>
            </a:r>
            <a:endParaRPr sz="2000" b="1" i="0" u="sng" strike="noStrike" cap="none">
              <a:solidFill>
                <a:srgbClr val="000000"/>
              </a:solidFill>
              <a:latin typeface="Comic Sans MS"/>
              <a:ea typeface="Comic Sans MS"/>
              <a:cs typeface="Comic Sans MS"/>
              <a:sym typeface="Comic Sans MS"/>
            </a:endParaRPr>
          </a:p>
        </p:txBody>
      </p:sp>
      <p:sp>
        <p:nvSpPr>
          <p:cNvPr id="350" name="Google Shape;350;p36"/>
          <p:cNvSpPr/>
          <p:nvPr/>
        </p:nvSpPr>
        <p:spPr>
          <a:xfrm>
            <a:off x="290525" y="997750"/>
            <a:ext cx="8702400" cy="3852600"/>
          </a:xfrm>
          <a:prstGeom prst="rect">
            <a:avLst/>
          </a:prstGeom>
          <a:solidFill>
            <a:schemeClr val="l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omic Sans MS"/>
                <a:ea typeface="Comic Sans MS"/>
                <a:cs typeface="Comic Sans MS"/>
                <a:sym typeface="Comic Sans MS"/>
              </a:rPr>
              <a:t>The 1851 Census found that 36%of male and 20% of female children aged 10-14 were in employment. </a:t>
            </a:r>
            <a:endParaRPr sz="1200" b="0" i="0" u="none" strike="noStrike" cap="none">
              <a:solidFill>
                <a:srgbClr val="00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rgbClr val="000000"/>
                </a:solidFill>
                <a:latin typeface="Comic Sans MS"/>
                <a:ea typeface="Comic Sans MS"/>
                <a:cs typeface="Comic Sans MS"/>
                <a:sym typeface="Comic Sans MS"/>
              </a:rPr>
              <a:t>Aries: </a:t>
            </a:r>
            <a:r>
              <a:rPr lang="en-GB" sz="1200" b="0" i="0" u="none" strike="noStrike" cap="none">
                <a:solidFill>
                  <a:srgbClr val="000000"/>
                </a:solidFill>
                <a:latin typeface="Comic Sans MS"/>
                <a:ea typeface="Comic Sans MS"/>
                <a:cs typeface="Comic Sans MS"/>
                <a:sym typeface="Comic Sans MS"/>
              </a:rPr>
              <a:t>In the Middle Ages children were not seen as any different from adults. They had the same rights, duties and skills as adults. </a:t>
            </a:r>
            <a:endParaRPr sz="12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rgbClr val="000000"/>
                </a:solidFill>
                <a:latin typeface="Comic Sans MS"/>
                <a:ea typeface="Comic Sans MS"/>
                <a:cs typeface="Comic Sans MS"/>
                <a:sym typeface="Comic Sans MS"/>
              </a:rPr>
              <a:t>Shorter: </a:t>
            </a:r>
            <a:r>
              <a:rPr lang="en-GB" sz="1200" b="0" i="0" u="none" strike="noStrike" cap="none">
                <a:solidFill>
                  <a:srgbClr val="000000"/>
                </a:solidFill>
                <a:latin typeface="Comic Sans MS"/>
                <a:ea typeface="Comic Sans MS"/>
                <a:cs typeface="Comic Sans MS"/>
                <a:sym typeface="Comic Sans MS"/>
              </a:rPr>
              <a:t>High death rates encouraged indifference and neglect, e.g. it was not uncommon for a child to be given the name of a dead sibling. </a:t>
            </a:r>
            <a:endParaRPr sz="12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rgbClr val="000000"/>
                </a:solidFill>
                <a:latin typeface="Comic Sans MS"/>
                <a:ea typeface="Comic Sans MS"/>
                <a:cs typeface="Comic Sans MS"/>
                <a:sym typeface="Comic Sans MS"/>
              </a:rPr>
              <a:t>Reasons for Changes in The Position of Children </a:t>
            </a:r>
            <a:endParaRPr sz="1200" b="1" i="0" u="none" strike="noStrike" cap="none">
              <a:solidFill>
                <a:srgbClr val="00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omic Sans MS"/>
                <a:ea typeface="Comic Sans MS"/>
                <a:cs typeface="Comic Sans MS"/>
                <a:sym typeface="Comic Sans MS"/>
              </a:rPr>
              <a:t>                     </a:t>
            </a:r>
            <a:endParaRPr sz="1200" b="0" i="0" u="none" strike="noStrike" cap="none">
              <a:solidFill>
                <a:srgbClr val="000000"/>
              </a:solidFill>
              <a:latin typeface="Comic Sans MS"/>
              <a:ea typeface="Comic Sans MS"/>
              <a:cs typeface="Comic Sans MS"/>
              <a:sym typeface="Comic Sans MS"/>
            </a:endParaRPr>
          </a:p>
        </p:txBody>
      </p:sp>
      <p:graphicFrame>
        <p:nvGraphicFramePr>
          <p:cNvPr id="351" name="Google Shape;351;p36"/>
          <p:cNvGraphicFramePr/>
          <p:nvPr/>
        </p:nvGraphicFramePr>
        <p:xfrm>
          <a:off x="290500" y="2931975"/>
          <a:ext cx="3000000" cy="3000000"/>
        </p:xfrm>
        <a:graphic>
          <a:graphicData uri="http://schemas.openxmlformats.org/drawingml/2006/table">
            <a:tbl>
              <a:tblPr>
                <a:noFill/>
                <a:tableStyleId>{49D75E62-686F-4A95-82C9-344625C946AF}</a:tableStyleId>
              </a:tblPr>
              <a:tblGrid>
                <a:gridCol w="8702400">
                  <a:extLst>
                    <a:ext uri="{9D8B030D-6E8A-4147-A177-3AD203B41FA5}">
                      <a16:colId xmlns:a16="http://schemas.microsoft.com/office/drawing/2014/main" val="20000"/>
                    </a:ext>
                  </a:extLst>
                </a:gridCol>
              </a:tblGrid>
              <a:tr h="381000">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Comic Sans MS"/>
                          <a:ea typeface="Comic Sans MS"/>
                          <a:cs typeface="Comic Sans MS"/>
                          <a:sym typeface="Comic Sans MS"/>
                        </a:rPr>
                        <a:t>Laws restricting child labour and excluding children from paid work. Children went from being economic assets to being an economic liability, financially dependent on their parents.</a:t>
                      </a:r>
                      <a:endParaRPr sz="1000" u="none" strike="noStrike" cap="none">
                        <a:latin typeface="Comic Sans MS"/>
                        <a:ea typeface="Comic Sans MS"/>
                        <a:cs typeface="Comic Sans MS"/>
                        <a:sym typeface="Comic Sans MS"/>
                      </a:endParaRPr>
                    </a:p>
                  </a:txBody>
                  <a:tcPr marL="91425" marR="91425" marT="91425" marB="91425"/>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Comic Sans MS"/>
                          <a:ea typeface="Comic Sans MS"/>
                          <a:cs typeface="Comic Sans MS"/>
                          <a:sym typeface="Comic Sans MS"/>
                        </a:rPr>
                        <a:t>The introduction of compulsory schooling in 1880 had a similar effect, especially for the children of the poor. </a:t>
                      </a:r>
                      <a:endParaRPr sz="1000" u="none" strike="noStrike" cap="none">
                        <a:latin typeface="Comic Sans MS"/>
                        <a:ea typeface="Comic Sans MS"/>
                        <a:cs typeface="Comic Sans MS"/>
                        <a:sym typeface="Comic Sans MS"/>
                      </a:endParaRPr>
                    </a:p>
                  </a:txBody>
                  <a:tcPr marL="91425" marR="91425" marT="91425" marB="91425"/>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chemeClr val="dk1"/>
                        </a:buClr>
                        <a:buSzPts val="1100"/>
                        <a:buFont typeface="Arial"/>
                        <a:buNone/>
                      </a:pPr>
                      <a:r>
                        <a:rPr lang="en-GB" sz="1000" u="none" strike="noStrike" cap="none">
                          <a:solidFill>
                            <a:schemeClr val="dk1"/>
                          </a:solidFill>
                          <a:latin typeface="Comic Sans MS"/>
                          <a:ea typeface="Comic Sans MS"/>
                          <a:cs typeface="Comic Sans MS"/>
                          <a:sym typeface="Comic Sans MS"/>
                        </a:rPr>
                        <a:t>Child protection and welfare legislation such as the 1889 Prevention of Cruelty to Children Act and the 1989 Children Act made the welfare of children the fundamental principle underpinning the work of agencies such as social services.</a:t>
                      </a:r>
                      <a:endParaRPr sz="1000" u="none" strike="noStrike" cap="none">
                        <a:latin typeface="Comic Sans MS"/>
                        <a:ea typeface="Comic Sans MS"/>
                        <a:cs typeface="Comic Sans MS"/>
                        <a:sym typeface="Comic Sans MS"/>
                      </a:endParaRPr>
                    </a:p>
                  </a:txBody>
                  <a:tcPr marL="91425" marR="91425" marT="91425" marB="91425"/>
                </a:tc>
                <a:extLst>
                  <a:ext uri="{0D108BD9-81ED-4DB2-BD59-A6C34878D82A}">
                    <a16:rowId xmlns:a16="http://schemas.microsoft.com/office/drawing/2014/main" val="10002"/>
                  </a:ext>
                </a:extLst>
              </a:tr>
              <a:tr h="381000">
                <a:tc>
                  <a:txBody>
                    <a:bodyPr/>
                    <a:lstStyle/>
                    <a:p>
                      <a:pPr marL="0" marR="0" lvl="0" indent="0" algn="l" rtl="0">
                        <a:lnSpc>
                          <a:spcPct val="100000"/>
                        </a:lnSpc>
                        <a:spcBef>
                          <a:spcPts val="0"/>
                        </a:spcBef>
                        <a:spcAft>
                          <a:spcPts val="0"/>
                        </a:spcAft>
                        <a:buClr>
                          <a:schemeClr val="dk1"/>
                        </a:buClr>
                        <a:buSzPts val="1100"/>
                        <a:buFont typeface="Arial"/>
                        <a:buNone/>
                      </a:pPr>
                      <a:r>
                        <a:rPr lang="en-GB" sz="1000" u="none" strike="noStrike" cap="none">
                          <a:solidFill>
                            <a:schemeClr val="dk1"/>
                          </a:solidFill>
                          <a:latin typeface="Comic Sans MS"/>
                          <a:ea typeface="Comic Sans MS"/>
                          <a:cs typeface="Comic Sans MS"/>
                          <a:sym typeface="Comic Sans MS"/>
                        </a:rPr>
                        <a:t>Laws and policies that apply specifically to children such as minimum ages for a wide range of activities, from sex to smoking, have reinforced the idea that children are different from adults and so have different rules applied to their behaviour. </a:t>
                      </a:r>
                      <a:endParaRPr sz="1000" u="none" strike="noStrike" cap="none">
                        <a:latin typeface="Comic Sans MS"/>
                        <a:ea typeface="Comic Sans MS"/>
                        <a:cs typeface="Comic Sans MS"/>
                        <a:sym typeface="Comic Sans MS"/>
                      </a:endParaRPr>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37"/>
          <p:cNvSpPr/>
          <p:nvPr/>
        </p:nvSpPr>
        <p:spPr>
          <a:xfrm>
            <a:off x="265625" y="265850"/>
            <a:ext cx="8752200" cy="6174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sng" strike="noStrike" cap="none">
                <a:solidFill>
                  <a:srgbClr val="000000"/>
                </a:solidFill>
                <a:latin typeface="Comic Sans MS"/>
                <a:ea typeface="Comic Sans MS"/>
                <a:cs typeface="Comic Sans MS"/>
                <a:sym typeface="Comic Sans MS"/>
              </a:rPr>
              <a:t>Childhood </a:t>
            </a:r>
            <a:endParaRPr sz="2000" b="1" i="0" u="sng" strike="noStrike" cap="none">
              <a:solidFill>
                <a:srgbClr val="000000"/>
              </a:solidFill>
              <a:latin typeface="Comic Sans MS"/>
              <a:ea typeface="Comic Sans MS"/>
              <a:cs typeface="Comic Sans MS"/>
              <a:sym typeface="Comic Sans MS"/>
            </a:endParaRPr>
          </a:p>
        </p:txBody>
      </p:sp>
      <p:sp>
        <p:nvSpPr>
          <p:cNvPr id="357" name="Google Shape;357;p37"/>
          <p:cNvSpPr/>
          <p:nvPr/>
        </p:nvSpPr>
        <p:spPr>
          <a:xfrm>
            <a:off x="290525" y="997750"/>
            <a:ext cx="8702400" cy="3852600"/>
          </a:xfrm>
          <a:prstGeom prst="rect">
            <a:avLst/>
          </a:prstGeom>
          <a:solidFill>
            <a:schemeClr val="l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GB" sz="1500" b="1" i="0" u="none" strike="noStrike" cap="none">
                <a:solidFill>
                  <a:srgbClr val="000000"/>
                </a:solidFill>
                <a:latin typeface="Comic Sans MS"/>
                <a:ea typeface="Comic Sans MS"/>
                <a:cs typeface="Comic Sans MS"/>
                <a:sym typeface="Comic Sans MS"/>
              </a:rPr>
              <a:t>Toxic Childhood </a:t>
            </a:r>
            <a:endParaRPr sz="1500" b="1" i="0" u="none" strike="noStrike" cap="none">
              <a:solidFill>
                <a:srgbClr val="00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1500"/>
              <a:buFont typeface="Arial"/>
              <a:buNone/>
            </a:pPr>
            <a:endParaRPr sz="1500" b="1"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500"/>
              <a:buFont typeface="Arial"/>
              <a:buNone/>
            </a:pPr>
            <a:endParaRPr sz="1500" b="1"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dk1"/>
              </a:buClr>
              <a:buSzPts val="1100"/>
              <a:buFont typeface="Arial"/>
              <a:buNone/>
            </a:pPr>
            <a:r>
              <a:rPr lang="en-GB" sz="1500" b="0" i="0" u="none" strike="noStrike" cap="none">
                <a:solidFill>
                  <a:schemeClr val="dk1"/>
                </a:solidFill>
                <a:latin typeface="Comic Sans MS"/>
                <a:ea typeface="Comic Sans MS"/>
                <a:cs typeface="Comic Sans MS"/>
                <a:sym typeface="Comic Sans MS"/>
              </a:rPr>
              <a:t>UK youth have above average rates for obesity, self-harm, drug and alcohol abuse, violence, early sexual experiences and teenage pregnancies. </a:t>
            </a:r>
            <a:endParaRPr sz="15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500"/>
              <a:buFont typeface="Arial"/>
              <a:buNone/>
            </a:pPr>
            <a:r>
              <a:rPr lang="en-GB" sz="1500" b="0" i="0" u="none" strike="noStrike" cap="none">
                <a:solidFill>
                  <a:schemeClr val="dk1"/>
                </a:solidFill>
                <a:latin typeface="Comic Sans MS"/>
                <a:ea typeface="Comic Sans MS"/>
                <a:cs typeface="Comic Sans MS"/>
                <a:sym typeface="Comic Sans MS"/>
              </a:rPr>
              <a:t>A UNICEf survey ranked the UK 16th out of 29 for children’s well-being. </a:t>
            </a:r>
            <a:endParaRPr sz="15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dk1"/>
              </a:buClr>
              <a:buSzPts val="1100"/>
              <a:buFont typeface="Arial"/>
              <a:buNone/>
            </a:pPr>
            <a:endParaRPr sz="15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500"/>
              <a:buFont typeface="Arial"/>
              <a:buNone/>
            </a:pPr>
            <a:r>
              <a:rPr lang="en-GB" sz="1500" b="1" i="0" u="none" strike="noStrike" cap="none">
                <a:solidFill>
                  <a:srgbClr val="000000"/>
                </a:solidFill>
                <a:latin typeface="Comic Sans MS"/>
                <a:ea typeface="Comic Sans MS"/>
                <a:cs typeface="Comic Sans MS"/>
                <a:sym typeface="Comic Sans MS"/>
              </a:rPr>
              <a:t>Pilcher </a:t>
            </a:r>
            <a:r>
              <a:rPr lang="en-GB" sz="1500" b="0" i="0" u="none" strike="noStrike" cap="none">
                <a:solidFill>
                  <a:schemeClr val="dk1"/>
                </a:solidFill>
                <a:latin typeface="Comic Sans MS"/>
                <a:ea typeface="Comic Sans MS"/>
                <a:cs typeface="Comic Sans MS"/>
                <a:sym typeface="Comic Sans MS"/>
              </a:rPr>
              <a:t>argues that rapid technological development and cultural changes in the last 30 years have damaged children’s emotional, physical and intellectual development. </a:t>
            </a:r>
            <a:endParaRPr sz="15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dk1"/>
              </a:buClr>
              <a:buSzPts val="1100"/>
              <a:buFont typeface="Arial"/>
              <a:buNone/>
            </a:pPr>
            <a:r>
              <a:rPr lang="en-GB" sz="1500" b="0" i="0" u="none" strike="noStrike" cap="none">
                <a:solidFill>
                  <a:schemeClr val="dk1"/>
                </a:solidFill>
                <a:latin typeface="Comic Sans MS"/>
                <a:ea typeface="Comic Sans MS"/>
                <a:cs typeface="Comic Sans MS"/>
                <a:sym typeface="Comic Sans MS"/>
              </a:rPr>
              <a:t>These changes range from junk food, computer games, and intensive marketing to children, to the long hours worked by parents and the growing emphasis on testing in education. </a:t>
            </a:r>
            <a:endParaRPr sz="15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500"/>
              <a:buFont typeface="Arial"/>
              <a:buNone/>
            </a:pPr>
            <a:endParaRPr sz="1500" b="1"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500"/>
              <a:buFont typeface="Arial"/>
              <a:buNone/>
            </a:pPr>
            <a:endParaRPr sz="1500" b="1"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500"/>
              <a:buFont typeface="Arial"/>
              <a:buNone/>
            </a:pPr>
            <a:r>
              <a:rPr lang="en-GB" sz="1500" b="0" i="0" u="none" strike="noStrike" cap="none">
                <a:solidFill>
                  <a:srgbClr val="000000"/>
                </a:solidFill>
                <a:latin typeface="Comic Sans MS"/>
                <a:ea typeface="Comic Sans MS"/>
                <a:cs typeface="Comic Sans MS"/>
                <a:sym typeface="Comic Sans MS"/>
              </a:rPr>
              <a:t>                     </a:t>
            </a:r>
            <a:endParaRPr sz="1500" b="0" i="0" u="none" strike="noStrike" cap="none">
              <a:solidFill>
                <a:srgbClr val="000000"/>
              </a:solidFill>
              <a:latin typeface="Comic Sans MS"/>
              <a:ea typeface="Comic Sans MS"/>
              <a:cs typeface="Comic Sans MS"/>
              <a:sym typeface="Comic Sans M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g2c826b94a6b_0_33"/>
          <p:cNvSpPr/>
          <p:nvPr/>
        </p:nvSpPr>
        <p:spPr>
          <a:xfrm>
            <a:off x="265625" y="265850"/>
            <a:ext cx="8752200" cy="6174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u="sng">
                <a:latin typeface="Comic Sans MS"/>
                <a:ea typeface="Comic Sans MS"/>
                <a:cs typeface="Comic Sans MS"/>
                <a:sym typeface="Comic Sans MS"/>
              </a:rPr>
              <a:t>Power Relationships</a:t>
            </a:r>
            <a:endParaRPr sz="2000" b="1" i="0" u="sng" strike="noStrike" cap="none">
              <a:solidFill>
                <a:srgbClr val="000000"/>
              </a:solidFill>
              <a:latin typeface="Comic Sans MS"/>
              <a:ea typeface="Comic Sans MS"/>
              <a:cs typeface="Comic Sans MS"/>
              <a:sym typeface="Comic Sans MS"/>
            </a:endParaRPr>
          </a:p>
        </p:txBody>
      </p:sp>
      <p:sp>
        <p:nvSpPr>
          <p:cNvPr id="363" name="Google Shape;363;g2c826b94a6b_0_33"/>
          <p:cNvSpPr/>
          <p:nvPr/>
        </p:nvSpPr>
        <p:spPr>
          <a:xfrm>
            <a:off x="290525" y="997750"/>
            <a:ext cx="8702400" cy="3852600"/>
          </a:xfrm>
          <a:prstGeom prst="rect">
            <a:avLst/>
          </a:prstGeom>
          <a:solidFill>
            <a:schemeClr val="l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GB" sz="1500" b="1">
                <a:solidFill>
                  <a:schemeClr val="dk1"/>
                </a:solidFill>
                <a:latin typeface="Comic Sans MS"/>
                <a:ea typeface="Comic Sans MS"/>
                <a:cs typeface="Comic Sans MS"/>
                <a:sym typeface="Comic Sans MS"/>
              </a:rPr>
              <a:t>Resources and Decision Making</a:t>
            </a:r>
            <a:endParaRPr sz="1500" b="1"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500"/>
              <a:buFont typeface="Arial"/>
              <a:buNone/>
            </a:pPr>
            <a:r>
              <a:rPr lang="en-GB" sz="1500">
                <a:latin typeface="Comic Sans MS"/>
                <a:ea typeface="Comic Sans MS"/>
                <a:cs typeface="Comic Sans MS"/>
                <a:sym typeface="Comic Sans MS"/>
              </a:rPr>
              <a:t>Willmott and Young argued that with the growth of the symmetrical family, there was more financial equality between partners. However, Delphy and Leonard argue that the family is hierarchical and patriarchal. </a:t>
            </a:r>
            <a:endParaRPr sz="1500">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500"/>
              <a:buFont typeface="Arial"/>
              <a:buNone/>
            </a:pPr>
            <a:r>
              <a:rPr lang="en-GB" sz="1500">
                <a:latin typeface="Comic Sans MS"/>
                <a:ea typeface="Comic Sans MS"/>
                <a:cs typeface="Comic Sans MS"/>
                <a:sym typeface="Comic Sans MS"/>
              </a:rPr>
              <a:t>Pahl found that husbands are more likely to be dominant in decision making and as such can be seen as weidling more power in relationships. </a:t>
            </a:r>
            <a:endParaRPr sz="1500">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500"/>
              <a:buFont typeface="Arial"/>
              <a:buNone/>
            </a:pPr>
            <a:endParaRPr sz="1500">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500"/>
              <a:buFont typeface="Arial"/>
              <a:buNone/>
            </a:pPr>
            <a:r>
              <a:rPr lang="en-GB" sz="1500" b="1">
                <a:latin typeface="Comic Sans MS"/>
                <a:ea typeface="Comic Sans MS"/>
                <a:cs typeface="Comic Sans MS"/>
                <a:sym typeface="Comic Sans MS"/>
              </a:rPr>
              <a:t>Domestic Abuse </a:t>
            </a:r>
            <a:endParaRPr sz="1500" b="1">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500"/>
              <a:buFont typeface="Arial"/>
              <a:buNone/>
            </a:pPr>
            <a:r>
              <a:rPr lang="en-GB" sz="1500">
                <a:latin typeface="Comic Sans MS"/>
                <a:ea typeface="Comic Sans MS"/>
                <a:cs typeface="Comic Sans MS"/>
                <a:sym typeface="Comic Sans MS"/>
              </a:rPr>
              <a:t>Domestic violence can be seen as a form of power and control. It is estimated that 1 in 4 women is abused during her lifetime, with 2 women being killed every week by her partner. </a:t>
            </a:r>
            <a:endParaRPr sz="1500">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500"/>
              <a:buFont typeface="Arial"/>
              <a:buNone/>
            </a:pPr>
            <a:r>
              <a:rPr lang="en-GB" sz="1500">
                <a:latin typeface="Comic Sans MS"/>
                <a:ea typeface="Comic Sans MS"/>
                <a:cs typeface="Comic Sans MS"/>
                <a:sym typeface="Comic Sans MS"/>
              </a:rPr>
              <a:t>Some critics of functionalism highlight the apparent increase in violence within the home in order to show that families are not necessarily safe havens for their members. </a:t>
            </a:r>
            <a:endParaRPr sz="1500">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500"/>
              <a:buFont typeface="Arial"/>
              <a:buNone/>
            </a:pPr>
            <a:endParaRPr sz="1500" b="1"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500"/>
              <a:buFont typeface="Arial"/>
              <a:buNone/>
            </a:pPr>
            <a:r>
              <a:rPr lang="en-GB" sz="1500" b="0" i="0" u="none" strike="noStrike" cap="none">
                <a:solidFill>
                  <a:srgbClr val="000000"/>
                </a:solidFill>
                <a:latin typeface="Comic Sans MS"/>
                <a:ea typeface="Comic Sans MS"/>
                <a:cs typeface="Comic Sans MS"/>
                <a:sym typeface="Comic Sans MS"/>
              </a:rPr>
              <a:t>                     </a:t>
            </a:r>
            <a:endParaRPr sz="1500" b="0" i="0" u="none" strike="noStrike" cap="none">
              <a:solidFill>
                <a:srgbClr val="000000"/>
              </a:solidFill>
              <a:latin typeface="Comic Sans MS"/>
              <a:ea typeface="Comic Sans MS"/>
              <a:cs typeface="Comic Sans MS"/>
              <a:sym typeface="Comic Sans M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g2c826b94a6b_0_38"/>
          <p:cNvSpPr/>
          <p:nvPr/>
        </p:nvSpPr>
        <p:spPr>
          <a:xfrm>
            <a:off x="265625" y="265850"/>
            <a:ext cx="8752200" cy="6174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u="sng">
                <a:latin typeface="Comic Sans MS"/>
                <a:ea typeface="Comic Sans MS"/>
                <a:cs typeface="Comic Sans MS"/>
                <a:sym typeface="Comic Sans MS"/>
              </a:rPr>
              <a:t>The Conventional Family (Anne Oakley)</a:t>
            </a:r>
            <a:endParaRPr sz="2000" b="1" i="0" u="sng" strike="noStrike" cap="none">
              <a:solidFill>
                <a:srgbClr val="000000"/>
              </a:solidFill>
              <a:latin typeface="Comic Sans MS"/>
              <a:ea typeface="Comic Sans MS"/>
              <a:cs typeface="Comic Sans MS"/>
              <a:sym typeface="Comic Sans MS"/>
            </a:endParaRPr>
          </a:p>
        </p:txBody>
      </p:sp>
      <p:sp>
        <p:nvSpPr>
          <p:cNvPr id="369" name="Google Shape;369;g2c826b94a6b_0_38"/>
          <p:cNvSpPr/>
          <p:nvPr/>
        </p:nvSpPr>
        <p:spPr>
          <a:xfrm>
            <a:off x="290525" y="997750"/>
            <a:ext cx="8702400" cy="3852600"/>
          </a:xfrm>
          <a:prstGeom prst="rect">
            <a:avLst/>
          </a:prstGeom>
          <a:solidFill>
            <a:schemeClr val="l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GB" sz="1300">
                <a:solidFill>
                  <a:schemeClr val="dk1"/>
                </a:solidFill>
                <a:latin typeface="Comic Sans MS"/>
                <a:ea typeface="Comic Sans MS"/>
                <a:cs typeface="Comic Sans MS"/>
                <a:sym typeface="Comic Sans MS"/>
              </a:rPr>
              <a:t>‘Nuclear families composed of legally married couples, voluntarily choosing the parenthood of one or more (but not too many) children. Parents and children reside together as a distinct domestic unit’. </a:t>
            </a:r>
            <a:endParaRPr sz="1300">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dk1"/>
              </a:buClr>
              <a:buSzPts val="1100"/>
              <a:buFont typeface="Arial"/>
              <a:buNone/>
            </a:pPr>
            <a:endParaRPr sz="1300">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dk1"/>
              </a:buClr>
              <a:buSzPts val="1100"/>
              <a:buFont typeface="Arial"/>
              <a:buNone/>
            </a:pPr>
            <a:r>
              <a:rPr lang="en-GB" sz="1300">
                <a:solidFill>
                  <a:schemeClr val="dk1"/>
                </a:solidFill>
                <a:latin typeface="Comic Sans MS"/>
                <a:ea typeface="Comic Sans MS"/>
                <a:cs typeface="Comic Sans MS"/>
                <a:sym typeface="Comic Sans MS"/>
              </a:rPr>
              <a:t>Oakley points out that the conventional family is no longer the norm in statistical terms, however it is still a powerful idea in society., </a:t>
            </a:r>
            <a:endParaRPr sz="1300">
              <a:solidFill>
                <a:schemeClr val="dk1"/>
              </a:solidFill>
              <a:latin typeface="Comic Sans MS"/>
              <a:ea typeface="Comic Sans MS"/>
              <a:cs typeface="Comic Sans MS"/>
              <a:sym typeface="Comic Sans MS"/>
            </a:endParaRPr>
          </a:p>
          <a:p>
            <a:pPr marL="457200" marR="0" lvl="0" indent="-311150" algn="l" rtl="0">
              <a:lnSpc>
                <a:spcPct val="100000"/>
              </a:lnSpc>
              <a:spcBef>
                <a:spcPts val="0"/>
              </a:spcBef>
              <a:spcAft>
                <a:spcPts val="0"/>
              </a:spcAft>
              <a:buClr>
                <a:schemeClr val="dk1"/>
              </a:buClr>
              <a:buSzPts val="1300"/>
              <a:buFont typeface="Comic Sans MS"/>
              <a:buChar char="●"/>
            </a:pPr>
            <a:r>
              <a:rPr lang="en-GB" sz="1300">
                <a:solidFill>
                  <a:schemeClr val="dk1"/>
                </a:solidFill>
                <a:latin typeface="Comic Sans MS"/>
                <a:ea typeface="Comic Sans MS"/>
                <a:cs typeface="Comic Sans MS"/>
                <a:sym typeface="Comic Sans MS"/>
              </a:rPr>
              <a:t>Family members have different roles based on their age, occupation and gender </a:t>
            </a:r>
            <a:endParaRPr sz="1300">
              <a:solidFill>
                <a:schemeClr val="dk1"/>
              </a:solidFill>
              <a:latin typeface="Comic Sans MS"/>
              <a:ea typeface="Comic Sans MS"/>
              <a:cs typeface="Comic Sans MS"/>
              <a:sym typeface="Comic Sans MS"/>
            </a:endParaRPr>
          </a:p>
          <a:p>
            <a:pPr marL="457200" marR="0" lvl="0" indent="-311150" algn="l" rtl="0">
              <a:lnSpc>
                <a:spcPct val="100000"/>
              </a:lnSpc>
              <a:spcBef>
                <a:spcPts val="0"/>
              </a:spcBef>
              <a:spcAft>
                <a:spcPts val="0"/>
              </a:spcAft>
              <a:buClr>
                <a:schemeClr val="dk1"/>
              </a:buClr>
              <a:buSzPts val="1300"/>
              <a:buFont typeface="Comic Sans MS"/>
              <a:buChar char="●"/>
            </a:pPr>
            <a:r>
              <a:rPr lang="en-GB" sz="1300">
                <a:solidFill>
                  <a:schemeClr val="dk1"/>
                </a:solidFill>
                <a:latin typeface="Comic Sans MS"/>
                <a:ea typeface="Comic Sans MS"/>
                <a:cs typeface="Comic Sans MS"/>
                <a:sym typeface="Comic Sans MS"/>
              </a:rPr>
              <a:t>Women are expected to work inside the home without pay, while men are expected to work outside of the home for pay (they are dependent on their husbands income)</a:t>
            </a:r>
            <a:endParaRPr sz="1300">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None/>
            </a:pPr>
            <a:endParaRPr sz="1300">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None/>
            </a:pPr>
            <a:r>
              <a:rPr lang="en-GB" sz="1300">
                <a:solidFill>
                  <a:schemeClr val="dk1"/>
                </a:solidFill>
                <a:latin typeface="Comic Sans MS"/>
                <a:ea typeface="Comic Sans MS"/>
                <a:cs typeface="Comic Sans MS"/>
                <a:sym typeface="Comic Sans MS"/>
              </a:rPr>
              <a:t>People expect the conventional family to bring happiness however there are strains. Women may experience depression or dissatisfaction with housework, while men may experience stress of being the breadwinner. </a:t>
            </a:r>
            <a:endParaRPr sz="1300">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None/>
            </a:pPr>
            <a:endParaRPr sz="1300">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None/>
            </a:pPr>
            <a:r>
              <a:rPr lang="en-GB" sz="1300">
                <a:solidFill>
                  <a:schemeClr val="dk1"/>
                </a:solidFill>
                <a:latin typeface="Comic Sans MS"/>
                <a:ea typeface="Comic Sans MS"/>
                <a:cs typeface="Comic Sans MS"/>
                <a:sym typeface="Comic Sans MS"/>
              </a:rPr>
              <a:t>Some groups, particularly the educated middle classes are exploring other ways of living. There has been an increase in dual worker families and lone parent families. However, norms are not changing across all social groups. </a:t>
            </a:r>
            <a:endParaRPr sz="1300" b="1"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500"/>
              <a:buFont typeface="Arial"/>
              <a:buNone/>
            </a:pPr>
            <a:r>
              <a:rPr lang="en-GB" sz="1300" b="0" i="0" u="none" strike="noStrike" cap="none">
                <a:solidFill>
                  <a:srgbClr val="000000"/>
                </a:solidFill>
                <a:latin typeface="Comic Sans MS"/>
                <a:ea typeface="Comic Sans MS"/>
                <a:cs typeface="Comic Sans MS"/>
                <a:sym typeface="Comic Sans MS"/>
              </a:rPr>
              <a:t>                     </a:t>
            </a:r>
            <a:endParaRPr sz="1300" b="0" i="0" u="none" strike="noStrike" cap="none">
              <a:solidFill>
                <a:srgbClr val="000000"/>
              </a:solidFill>
              <a:latin typeface="Comic Sans MS"/>
              <a:ea typeface="Comic Sans MS"/>
              <a:cs typeface="Comic Sans MS"/>
              <a:sym typeface="Comic Sans M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40"/>
          <p:cNvSpPr/>
          <p:nvPr/>
        </p:nvSpPr>
        <p:spPr>
          <a:xfrm>
            <a:off x="290525" y="997750"/>
            <a:ext cx="8702400" cy="3852600"/>
          </a:xfrm>
          <a:prstGeom prst="rect">
            <a:avLst/>
          </a:prstGeom>
          <a:solidFill>
            <a:schemeClr val="l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GB" sz="1200" b="1">
                <a:latin typeface="Comic Sans MS"/>
                <a:ea typeface="Comic Sans MS"/>
                <a:cs typeface="Comic Sans MS"/>
                <a:sym typeface="Comic Sans MS"/>
              </a:rPr>
              <a:t>One-Person Households </a:t>
            </a:r>
            <a:endParaRPr sz="1200" b="1">
              <a:latin typeface="Comic Sans MS"/>
              <a:ea typeface="Comic Sans MS"/>
              <a:cs typeface="Comic Sans MS"/>
              <a:sym typeface="Comic Sans MS"/>
            </a:endParaRPr>
          </a:p>
          <a:p>
            <a:pPr marL="0" marR="0" lvl="0" indent="0" algn="l" rtl="0">
              <a:lnSpc>
                <a:spcPct val="100000"/>
              </a:lnSpc>
              <a:spcBef>
                <a:spcPts val="0"/>
              </a:spcBef>
              <a:spcAft>
                <a:spcPts val="0"/>
              </a:spcAft>
              <a:buClr>
                <a:schemeClr val="dk1"/>
              </a:buClr>
              <a:buSzPts val="1100"/>
              <a:buFont typeface="Arial"/>
              <a:buNone/>
            </a:pPr>
            <a:r>
              <a:rPr lang="en-GB" sz="1200">
                <a:latin typeface="Comic Sans MS"/>
                <a:ea typeface="Comic Sans MS"/>
                <a:cs typeface="Comic Sans MS"/>
                <a:sym typeface="Comic Sans MS"/>
              </a:rPr>
              <a:t>Over the last 30 years, the number of one-person households in the UK has increased significantly. </a:t>
            </a:r>
            <a:endParaRPr sz="1200">
              <a:latin typeface="Comic Sans MS"/>
              <a:ea typeface="Comic Sans MS"/>
              <a:cs typeface="Comic Sans MS"/>
              <a:sym typeface="Comic Sans MS"/>
            </a:endParaRPr>
          </a:p>
          <a:p>
            <a:pPr marL="0" marR="0" lvl="0" indent="0" algn="l" rtl="0">
              <a:lnSpc>
                <a:spcPct val="100000"/>
              </a:lnSpc>
              <a:spcBef>
                <a:spcPts val="0"/>
              </a:spcBef>
              <a:spcAft>
                <a:spcPts val="0"/>
              </a:spcAft>
              <a:buClr>
                <a:schemeClr val="dk1"/>
              </a:buClr>
              <a:buSzPts val="1100"/>
              <a:buFont typeface="Arial"/>
              <a:buNone/>
            </a:pPr>
            <a:r>
              <a:rPr lang="en-GB" sz="1200">
                <a:latin typeface="Comic Sans MS"/>
                <a:ea typeface="Comic Sans MS"/>
                <a:cs typeface="Comic Sans MS"/>
                <a:sym typeface="Comic Sans MS"/>
              </a:rPr>
              <a:t>In 1996, there were 6.6 million and by 2015 there were 7.7 million (nearly 30% of all households). </a:t>
            </a:r>
            <a:endParaRPr sz="1200">
              <a:latin typeface="Comic Sans MS"/>
              <a:ea typeface="Comic Sans MS"/>
              <a:cs typeface="Comic Sans MS"/>
              <a:sym typeface="Comic Sans MS"/>
            </a:endParaRPr>
          </a:p>
          <a:p>
            <a:pPr marL="0" marR="0" lvl="0" indent="0" algn="l" rtl="0">
              <a:lnSpc>
                <a:spcPct val="100000"/>
              </a:lnSpc>
              <a:spcBef>
                <a:spcPts val="0"/>
              </a:spcBef>
              <a:spcAft>
                <a:spcPts val="0"/>
              </a:spcAft>
              <a:buClr>
                <a:schemeClr val="dk1"/>
              </a:buClr>
              <a:buSzPts val="1100"/>
              <a:buFont typeface="Arial"/>
              <a:buNone/>
            </a:pPr>
            <a:r>
              <a:rPr lang="en-GB" sz="1200">
                <a:latin typeface="Comic Sans MS"/>
                <a:ea typeface="Comic Sans MS"/>
                <a:cs typeface="Comic Sans MS"/>
                <a:sym typeface="Comic Sans MS"/>
              </a:rPr>
              <a:t>This increase is partly due to the changing age structure of the population. People are living longer, so there are more elderly one-person households. There has also been an increase in solo living amongst younger people; remaining single and childless, divorced, migrants or students, living alone before marrying, living apart together. </a:t>
            </a:r>
            <a:endParaRPr sz="1200">
              <a:latin typeface="Comic Sans MS"/>
              <a:ea typeface="Comic Sans MS"/>
              <a:cs typeface="Comic Sans MS"/>
              <a:sym typeface="Comic Sans MS"/>
            </a:endParaRPr>
          </a:p>
          <a:p>
            <a:pPr marL="0" marR="0" lvl="0" indent="0" algn="l" rtl="0">
              <a:lnSpc>
                <a:spcPct val="100000"/>
              </a:lnSpc>
              <a:spcBef>
                <a:spcPts val="0"/>
              </a:spcBef>
              <a:spcAft>
                <a:spcPts val="0"/>
              </a:spcAft>
              <a:buClr>
                <a:schemeClr val="dk1"/>
              </a:buClr>
              <a:buSzPts val="1100"/>
              <a:buFont typeface="Arial"/>
              <a:buNone/>
            </a:pPr>
            <a:endParaRPr sz="1200">
              <a:latin typeface="Comic Sans MS"/>
              <a:ea typeface="Comic Sans MS"/>
              <a:cs typeface="Comic Sans MS"/>
              <a:sym typeface="Comic Sans MS"/>
            </a:endParaRPr>
          </a:p>
          <a:p>
            <a:pPr marL="0" marR="0" lvl="0" indent="0" algn="l" rtl="0">
              <a:lnSpc>
                <a:spcPct val="100000"/>
              </a:lnSpc>
              <a:spcBef>
                <a:spcPts val="0"/>
              </a:spcBef>
              <a:spcAft>
                <a:spcPts val="0"/>
              </a:spcAft>
              <a:buClr>
                <a:schemeClr val="dk1"/>
              </a:buClr>
              <a:buSzPts val="1100"/>
              <a:buFont typeface="Arial"/>
              <a:buNone/>
            </a:pPr>
            <a:r>
              <a:rPr lang="en-GB" sz="1200" b="1">
                <a:latin typeface="Comic Sans MS"/>
                <a:ea typeface="Comic Sans MS"/>
                <a:cs typeface="Comic Sans MS"/>
                <a:sym typeface="Comic Sans MS"/>
              </a:rPr>
              <a:t>Friends as Family </a:t>
            </a:r>
            <a:endParaRPr sz="1200" b="1">
              <a:latin typeface="Comic Sans MS"/>
              <a:ea typeface="Comic Sans MS"/>
              <a:cs typeface="Comic Sans MS"/>
              <a:sym typeface="Comic Sans MS"/>
            </a:endParaRPr>
          </a:p>
          <a:p>
            <a:pPr marL="0" marR="0" lvl="0" indent="0" algn="l" rtl="0">
              <a:lnSpc>
                <a:spcPct val="100000"/>
              </a:lnSpc>
              <a:spcBef>
                <a:spcPts val="0"/>
              </a:spcBef>
              <a:spcAft>
                <a:spcPts val="0"/>
              </a:spcAft>
              <a:buClr>
                <a:schemeClr val="dk1"/>
              </a:buClr>
              <a:buSzPts val="1100"/>
              <a:buFont typeface="Arial"/>
              <a:buNone/>
            </a:pPr>
            <a:endParaRPr sz="1200">
              <a:latin typeface="Comic Sans MS"/>
              <a:ea typeface="Comic Sans MS"/>
              <a:cs typeface="Comic Sans MS"/>
              <a:sym typeface="Comic Sans MS"/>
            </a:endParaRPr>
          </a:p>
          <a:p>
            <a:pPr marL="0" marR="0" lvl="0" indent="0" algn="l" rtl="0">
              <a:lnSpc>
                <a:spcPct val="100000"/>
              </a:lnSpc>
              <a:spcBef>
                <a:spcPts val="0"/>
              </a:spcBef>
              <a:spcAft>
                <a:spcPts val="0"/>
              </a:spcAft>
              <a:buClr>
                <a:schemeClr val="dk1"/>
              </a:buClr>
              <a:buSzPts val="1100"/>
              <a:buFont typeface="Arial"/>
              <a:buNone/>
            </a:pPr>
            <a:r>
              <a:rPr lang="en-GB" sz="1200">
                <a:latin typeface="Comic Sans MS"/>
                <a:ea typeface="Comic Sans MS"/>
                <a:cs typeface="Comic Sans MS"/>
                <a:sym typeface="Comic Sans MS"/>
              </a:rPr>
              <a:t>One view is that families are less central in our lives and are increasingly being replaced by friends. For example, friends rather than family may provide us with emotional support and nurture. However, some researchers argue that many people turn to their family rather than friends when they need support. It may be that friends are becoming more like family rather than replacing them. </a:t>
            </a:r>
            <a:endParaRPr sz="1200">
              <a:latin typeface="Comic Sans MS"/>
              <a:ea typeface="Comic Sans MS"/>
              <a:cs typeface="Comic Sans MS"/>
              <a:sym typeface="Comic Sans MS"/>
            </a:endParaRPr>
          </a:p>
          <a:p>
            <a:pPr marL="0" marR="0" lvl="0" indent="0" algn="l" rtl="0">
              <a:lnSpc>
                <a:spcPct val="100000"/>
              </a:lnSpc>
              <a:spcBef>
                <a:spcPts val="0"/>
              </a:spcBef>
              <a:spcAft>
                <a:spcPts val="0"/>
              </a:spcAft>
              <a:buClr>
                <a:schemeClr val="dk1"/>
              </a:buClr>
              <a:buSzPts val="1100"/>
              <a:buFont typeface="Arial"/>
              <a:buNone/>
            </a:pPr>
            <a:endParaRPr sz="1200">
              <a:latin typeface="Comic Sans MS"/>
              <a:ea typeface="Comic Sans MS"/>
              <a:cs typeface="Comic Sans MS"/>
              <a:sym typeface="Comic Sans MS"/>
            </a:endParaRPr>
          </a:p>
          <a:p>
            <a:pPr marL="0" marR="0" lvl="0" indent="0" algn="l" rtl="0">
              <a:lnSpc>
                <a:spcPct val="100000"/>
              </a:lnSpc>
              <a:spcBef>
                <a:spcPts val="0"/>
              </a:spcBef>
              <a:spcAft>
                <a:spcPts val="0"/>
              </a:spcAft>
              <a:buClr>
                <a:schemeClr val="dk1"/>
              </a:buClr>
              <a:buSzPts val="1100"/>
              <a:buFont typeface="Arial"/>
              <a:buNone/>
            </a:pPr>
            <a:r>
              <a:rPr lang="en-GB" sz="1200" b="1">
                <a:latin typeface="Comic Sans MS"/>
                <a:ea typeface="Comic Sans MS"/>
                <a:cs typeface="Comic Sans MS"/>
                <a:sym typeface="Comic Sans MS"/>
              </a:rPr>
              <a:t>Looked After Children</a:t>
            </a:r>
            <a:endParaRPr sz="1200" b="1">
              <a:latin typeface="Comic Sans MS"/>
              <a:ea typeface="Comic Sans MS"/>
              <a:cs typeface="Comic Sans MS"/>
              <a:sym typeface="Comic Sans MS"/>
            </a:endParaRPr>
          </a:p>
          <a:p>
            <a:pPr marL="0" marR="0" lvl="0" indent="0" algn="l" rtl="0">
              <a:lnSpc>
                <a:spcPct val="100000"/>
              </a:lnSpc>
              <a:spcBef>
                <a:spcPts val="0"/>
              </a:spcBef>
              <a:spcAft>
                <a:spcPts val="0"/>
              </a:spcAft>
              <a:buClr>
                <a:schemeClr val="dk1"/>
              </a:buClr>
              <a:buSzPts val="1100"/>
              <a:buFont typeface="Arial"/>
              <a:buNone/>
            </a:pPr>
            <a:r>
              <a:rPr lang="en-GB" sz="1200">
                <a:latin typeface="Comic Sans MS"/>
                <a:ea typeface="Comic Sans MS"/>
                <a:cs typeface="Comic Sans MS"/>
                <a:sym typeface="Comic Sans MS"/>
              </a:rPr>
              <a:t>In 2015, local authorities looked after nearly 70,000 children. </a:t>
            </a:r>
            <a:endParaRPr sz="1200">
              <a:latin typeface="Comic Sans MS"/>
              <a:ea typeface="Comic Sans MS"/>
              <a:cs typeface="Comic Sans MS"/>
              <a:sym typeface="Comic Sans MS"/>
            </a:endParaRPr>
          </a:p>
          <a:p>
            <a:pPr marL="0" marR="0" lvl="0" indent="0" algn="l" rtl="0">
              <a:lnSpc>
                <a:spcPct val="100000"/>
              </a:lnSpc>
              <a:spcBef>
                <a:spcPts val="0"/>
              </a:spcBef>
              <a:spcAft>
                <a:spcPts val="0"/>
              </a:spcAft>
              <a:buClr>
                <a:schemeClr val="dk1"/>
              </a:buClr>
              <a:buSzPts val="1100"/>
              <a:buFont typeface="Arial"/>
              <a:buNone/>
            </a:pPr>
            <a:r>
              <a:rPr lang="en-GB" sz="1200">
                <a:latin typeface="Comic Sans MS"/>
                <a:ea typeface="Comic Sans MS"/>
                <a:cs typeface="Comic Sans MS"/>
                <a:sym typeface="Comic Sans MS"/>
              </a:rPr>
              <a:t>Around 75% of looked after children are placed with foster carers, others are placed in children’s homes or secure units (homes that house children who have committed an offence) </a:t>
            </a:r>
            <a:endParaRPr sz="1200">
              <a:latin typeface="Comic Sans MS"/>
              <a:ea typeface="Comic Sans MS"/>
              <a:cs typeface="Comic Sans MS"/>
              <a:sym typeface="Comic Sans MS"/>
            </a:endParaRPr>
          </a:p>
          <a:p>
            <a:pPr marL="0" marR="0" lvl="0" indent="0" algn="l" rtl="0">
              <a:lnSpc>
                <a:spcPct val="100000"/>
              </a:lnSpc>
              <a:spcBef>
                <a:spcPts val="0"/>
              </a:spcBef>
              <a:spcAft>
                <a:spcPts val="0"/>
              </a:spcAft>
              <a:buClr>
                <a:schemeClr val="dk1"/>
              </a:buClr>
              <a:buSzPts val="1100"/>
              <a:buFont typeface="Arial"/>
              <a:buNone/>
            </a:pPr>
            <a:r>
              <a:rPr lang="en-GB" sz="1200">
                <a:latin typeface="Comic Sans MS"/>
                <a:ea typeface="Comic Sans MS"/>
                <a:cs typeface="Comic Sans MS"/>
                <a:sym typeface="Comic Sans MS"/>
              </a:rPr>
              <a:t>Some older people live in institutions such as residential care and nursing homes. </a:t>
            </a:r>
            <a:endParaRPr sz="1200">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omic Sans MS"/>
              <a:ea typeface="Comic Sans MS"/>
              <a:cs typeface="Comic Sans MS"/>
              <a:sym typeface="Comic Sans MS"/>
            </a:endParaRPr>
          </a:p>
        </p:txBody>
      </p:sp>
      <p:sp>
        <p:nvSpPr>
          <p:cNvPr id="79" name="Google Shape;79;p40"/>
          <p:cNvSpPr/>
          <p:nvPr/>
        </p:nvSpPr>
        <p:spPr>
          <a:xfrm>
            <a:off x="265625" y="265850"/>
            <a:ext cx="8752200" cy="617400"/>
          </a:xfrm>
          <a:prstGeom prst="rect">
            <a:avLst/>
          </a:prstGeom>
          <a:solidFill>
            <a:srgbClr val="EAD1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u="sng">
                <a:latin typeface="Comic Sans MS"/>
                <a:ea typeface="Comic Sans MS"/>
                <a:cs typeface="Comic Sans MS"/>
                <a:sym typeface="Comic Sans MS"/>
              </a:rPr>
              <a:t>Alternatives to Family Living </a:t>
            </a:r>
            <a:endParaRPr sz="2000" b="1" i="0" u="sng" strike="noStrike" cap="none">
              <a:solidFill>
                <a:srgbClr val="000000"/>
              </a:solidFill>
              <a:latin typeface="Comic Sans MS"/>
              <a:ea typeface="Comic Sans MS"/>
              <a:cs typeface="Comic Sans MS"/>
              <a:sym typeface="Comic Sans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g2c826b94a6b_0_1"/>
          <p:cNvSpPr/>
          <p:nvPr/>
        </p:nvSpPr>
        <p:spPr>
          <a:xfrm>
            <a:off x="290525" y="997750"/>
            <a:ext cx="8702400" cy="3852600"/>
          </a:xfrm>
          <a:prstGeom prst="rect">
            <a:avLst/>
          </a:prstGeom>
          <a:solidFill>
            <a:schemeClr val="l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GB" sz="1600" b="1" u="sng">
                <a:latin typeface="Comic Sans MS"/>
                <a:ea typeface="Comic Sans MS"/>
                <a:cs typeface="Comic Sans MS"/>
                <a:sym typeface="Comic Sans MS"/>
              </a:rPr>
              <a:t>Communes </a:t>
            </a:r>
            <a:endParaRPr sz="1600" b="1" u="sng">
              <a:latin typeface="Comic Sans MS"/>
              <a:ea typeface="Comic Sans MS"/>
              <a:cs typeface="Comic Sans MS"/>
              <a:sym typeface="Comic Sans MS"/>
            </a:endParaRPr>
          </a:p>
          <a:p>
            <a:pPr marL="0" marR="0" lvl="0" indent="0" algn="l" rtl="0">
              <a:lnSpc>
                <a:spcPct val="100000"/>
              </a:lnSpc>
              <a:spcBef>
                <a:spcPts val="0"/>
              </a:spcBef>
              <a:spcAft>
                <a:spcPts val="0"/>
              </a:spcAft>
              <a:buClr>
                <a:schemeClr val="dk1"/>
              </a:buClr>
              <a:buSzPts val="1100"/>
              <a:buFont typeface="Arial"/>
              <a:buNone/>
            </a:pPr>
            <a:r>
              <a:rPr lang="en-GB" sz="1600">
                <a:latin typeface="Comic Sans MS"/>
                <a:ea typeface="Comic Sans MS"/>
                <a:cs typeface="Comic Sans MS"/>
                <a:sym typeface="Comic Sans MS"/>
              </a:rPr>
              <a:t>Small community whose members share in the ownership of property and the division of labour. </a:t>
            </a:r>
            <a:endParaRPr sz="1600">
              <a:latin typeface="Comic Sans MS"/>
              <a:ea typeface="Comic Sans MS"/>
              <a:cs typeface="Comic Sans MS"/>
              <a:sym typeface="Comic Sans MS"/>
            </a:endParaRPr>
          </a:p>
          <a:p>
            <a:pPr marL="0" marR="0" lvl="0" indent="0" algn="l" rtl="0">
              <a:lnSpc>
                <a:spcPct val="100000"/>
              </a:lnSpc>
              <a:spcBef>
                <a:spcPts val="0"/>
              </a:spcBef>
              <a:spcAft>
                <a:spcPts val="0"/>
              </a:spcAft>
              <a:buClr>
                <a:schemeClr val="dk1"/>
              </a:buClr>
              <a:buSzPts val="1100"/>
              <a:buFont typeface="Arial"/>
              <a:buNone/>
            </a:pPr>
            <a:endParaRPr sz="1600">
              <a:latin typeface="Comic Sans MS"/>
              <a:ea typeface="Comic Sans MS"/>
              <a:cs typeface="Comic Sans MS"/>
              <a:sym typeface="Comic Sans MS"/>
            </a:endParaRPr>
          </a:p>
          <a:p>
            <a:pPr marL="0" marR="0" lvl="0" indent="0" algn="l" rtl="0">
              <a:lnSpc>
                <a:spcPct val="100000"/>
              </a:lnSpc>
              <a:spcBef>
                <a:spcPts val="0"/>
              </a:spcBef>
              <a:spcAft>
                <a:spcPts val="0"/>
              </a:spcAft>
              <a:buClr>
                <a:schemeClr val="dk1"/>
              </a:buClr>
              <a:buSzPts val="1100"/>
              <a:buFont typeface="Arial"/>
              <a:buNone/>
            </a:pPr>
            <a:r>
              <a:rPr lang="en-GB" sz="1600" b="1" u="sng">
                <a:latin typeface="Comic Sans MS"/>
                <a:ea typeface="Comic Sans MS"/>
                <a:cs typeface="Comic Sans MS"/>
                <a:sym typeface="Comic Sans MS"/>
              </a:rPr>
              <a:t>Kibbutz </a:t>
            </a:r>
            <a:endParaRPr sz="1600" b="1" u="sng">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200"/>
              <a:buFont typeface="Arial"/>
              <a:buNone/>
            </a:pPr>
            <a:r>
              <a:rPr lang="en-GB" sz="1600">
                <a:latin typeface="Comic Sans MS"/>
                <a:ea typeface="Comic Sans MS"/>
                <a:cs typeface="Comic Sans MS"/>
                <a:sym typeface="Comic Sans MS"/>
              </a:rPr>
              <a:t>An intentional community in Israel. Traditionally there is no private property, meals are eaten together and they raise their children communally. </a:t>
            </a:r>
            <a:endParaRPr sz="1600">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200"/>
              <a:buFont typeface="Arial"/>
              <a:buNone/>
            </a:pPr>
            <a:endParaRPr sz="1600">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200"/>
              <a:buFont typeface="Arial"/>
              <a:buNone/>
            </a:pPr>
            <a:r>
              <a:rPr lang="en-GB" sz="1600" b="1" u="sng">
                <a:latin typeface="Comic Sans MS"/>
                <a:ea typeface="Comic Sans MS"/>
                <a:cs typeface="Comic Sans MS"/>
                <a:sym typeface="Comic Sans MS"/>
              </a:rPr>
              <a:t>China’s One-Child Policy </a:t>
            </a:r>
            <a:endParaRPr sz="1600" b="1" u="sng">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200"/>
              <a:buFont typeface="Arial"/>
              <a:buNone/>
            </a:pPr>
            <a:r>
              <a:rPr lang="en-GB" sz="1600">
                <a:latin typeface="Comic Sans MS"/>
                <a:ea typeface="Comic Sans MS"/>
                <a:cs typeface="Comic Sans MS"/>
                <a:sym typeface="Comic Sans MS"/>
              </a:rPr>
              <a:t>Introduced in 1979 with the aim of reducing the birth rate of China. The traditional preference for male children together with the one-child policy led to large numbers of girls being abandoned, place in orphanages, sex-selective abortions or even cases of female infanticide. In 2013 the rules were changed to allow couples to have a second child if one parent is an only child.</a:t>
            </a:r>
            <a:endParaRPr sz="1600">
              <a:latin typeface="Comic Sans MS"/>
              <a:ea typeface="Comic Sans MS"/>
              <a:cs typeface="Comic Sans MS"/>
              <a:sym typeface="Comic Sans MS"/>
            </a:endParaRPr>
          </a:p>
        </p:txBody>
      </p:sp>
      <p:sp>
        <p:nvSpPr>
          <p:cNvPr id="85" name="Google Shape;85;g2c826b94a6b_0_1"/>
          <p:cNvSpPr/>
          <p:nvPr/>
        </p:nvSpPr>
        <p:spPr>
          <a:xfrm>
            <a:off x="265625" y="265850"/>
            <a:ext cx="8752200" cy="617400"/>
          </a:xfrm>
          <a:prstGeom prst="rect">
            <a:avLst/>
          </a:prstGeom>
          <a:solidFill>
            <a:srgbClr val="EAD1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u="sng">
                <a:latin typeface="Comic Sans MS"/>
                <a:ea typeface="Comic Sans MS"/>
                <a:cs typeface="Comic Sans MS"/>
                <a:sym typeface="Comic Sans MS"/>
              </a:rPr>
              <a:t>Family Life in a Global Context</a:t>
            </a:r>
            <a:endParaRPr sz="2000" b="1" i="0" u="sng" strike="noStrike" cap="none">
              <a:solidFill>
                <a:srgbClr val="000000"/>
              </a:solidFill>
              <a:latin typeface="Comic Sans MS"/>
              <a:ea typeface="Comic Sans MS"/>
              <a:cs typeface="Comic Sans MS"/>
              <a:sym typeface="Comic Sans M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6"/>
          <p:cNvSpPr/>
          <p:nvPr/>
        </p:nvSpPr>
        <p:spPr>
          <a:xfrm>
            <a:off x="265625" y="265850"/>
            <a:ext cx="6034800" cy="617400"/>
          </a:xfrm>
          <a:prstGeom prst="rect">
            <a:avLst/>
          </a:prstGeom>
          <a:solidFill>
            <a:srgbClr val="EAD1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sng" strike="noStrike" cap="none">
                <a:solidFill>
                  <a:srgbClr val="000000"/>
                </a:solidFill>
                <a:latin typeface="Comic Sans MS"/>
                <a:ea typeface="Comic Sans MS"/>
                <a:cs typeface="Comic Sans MS"/>
                <a:sym typeface="Comic Sans MS"/>
              </a:rPr>
              <a:t>Rapoport and Rapoport (1982) </a:t>
            </a:r>
            <a:endParaRPr sz="2000" b="1" i="0" u="sng" strike="noStrike" cap="none">
              <a:solidFill>
                <a:srgbClr val="000000"/>
              </a:solidFill>
              <a:latin typeface="Comic Sans MS"/>
              <a:ea typeface="Comic Sans MS"/>
              <a:cs typeface="Comic Sans MS"/>
              <a:sym typeface="Comic Sans MS"/>
            </a:endParaRPr>
          </a:p>
        </p:txBody>
      </p:sp>
      <p:sp>
        <p:nvSpPr>
          <p:cNvPr id="91" name="Google Shape;91;p6"/>
          <p:cNvSpPr/>
          <p:nvPr/>
        </p:nvSpPr>
        <p:spPr>
          <a:xfrm>
            <a:off x="265625" y="1098450"/>
            <a:ext cx="6034800" cy="3818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marR="0" lvl="0" indent="-311150" algn="l" rtl="0">
              <a:lnSpc>
                <a:spcPct val="100000"/>
              </a:lnSpc>
              <a:spcBef>
                <a:spcPts val="0"/>
              </a:spcBef>
              <a:spcAft>
                <a:spcPts val="0"/>
              </a:spcAft>
              <a:buClr>
                <a:srgbClr val="000000"/>
              </a:buClr>
              <a:buSzPts val="1300"/>
              <a:buFont typeface="Comic Sans MS"/>
              <a:buChar char="➔"/>
            </a:pPr>
            <a:r>
              <a:rPr lang="en-GB" sz="1300" b="0" i="0" u="none" strike="noStrike" cap="none">
                <a:solidFill>
                  <a:srgbClr val="000000"/>
                </a:solidFill>
                <a:latin typeface="Comic Sans MS"/>
                <a:ea typeface="Comic Sans MS"/>
                <a:cs typeface="Comic Sans MS"/>
                <a:sym typeface="Comic Sans MS"/>
              </a:rPr>
              <a:t>Carried out groundbreaking research into family life. </a:t>
            </a:r>
            <a:endParaRPr sz="1300" b="0" i="0" u="none" strike="noStrike" cap="none">
              <a:solidFill>
                <a:srgbClr val="000000"/>
              </a:solidFill>
              <a:latin typeface="Comic Sans MS"/>
              <a:ea typeface="Comic Sans MS"/>
              <a:cs typeface="Comic Sans MS"/>
              <a:sym typeface="Comic Sans MS"/>
            </a:endParaRPr>
          </a:p>
          <a:p>
            <a:pPr marL="457200" marR="0" lvl="0" indent="-311150" algn="l" rtl="0">
              <a:lnSpc>
                <a:spcPct val="100000"/>
              </a:lnSpc>
              <a:spcBef>
                <a:spcPts val="0"/>
              </a:spcBef>
              <a:spcAft>
                <a:spcPts val="0"/>
              </a:spcAft>
              <a:buClr>
                <a:srgbClr val="000000"/>
              </a:buClr>
              <a:buSzPts val="1300"/>
              <a:buFont typeface="Comic Sans MS"/>
              <a:buChar char="➔"/>
            </a:pPr>
            <a:r>
              <a:rPr lang="en-GB" sz="1300" b="0" i="0" u="none" strike="noStrike" cap="none">
                <a:solidFill>
                  <a:srgbClr val="000000"/>
                </a:solidFill>
                <a:latin typeface="Comic Sans MS"/>
                <a:ea typeface="Comic Sans MS"/>
                <a:cs typeface="Comic Sans MS"/>
                <a:sym typeface="Comic Sans MS"/>
              </a:rPr>
              <a:t>They identified a number of ways in which family life was diverse, in contrast to the idea that the nuclear family was the clear norm. </a:t>
            </a:r>
            <a:endParaRPr sz="13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Comic Sans MS"/>
              <a:ea typeface="Comic Sans MS"/>
              <a:cs typeface="Comic Sans MS"/>
              <a:sym typeface="Comic Sans MS"/>
            </a:endParaRPr>
          </a:p>
          <a:p>
            <a:pPr marL="457200" marR="0" lvl="0" indent="-311150" algn="l" rtl="0">
              <a:lnSpc>
                <a:spcPct val="100000"/>
              </a:lnSpc>
              <a:spcBef>
                <a:spcPts val="0"/>
              </a:spcBef>
              <a:spcAft>
                <a:spcPts val="0"/>
              </a:spcAft>
              <a:buClr>
                <a:srgbClr val="000000"/>
              </a:buClr>
              <a:buSzPts val="1300"/>
              <a:buFont typeface="Comic Sans MS"/>
              <a:buAutoNum type="arabicPeriod"/>
            </a:pPr>
            <a:r>
              <a:rPr lang="en-GB" sz="1300" b="1" i="0" u="none" strike="noStrike" cap="none">
                <a:solidFill>
                  <a:srgbClr val="000000"/>
                </a:solidFill>
                <a:latin typeface="Comic Sans MS"/>
                <a:ea typeface="Comic Sans MS"/>
                <a:cs typeface="Comic Sans MS"/>
                <a:sym typeface="Comic Sans MS"/>
              </a:rPr>
              <a:t>Organisational: </a:t>
            </a:r>
            <a:r>
              <a:rPr lang="en-GB" sz="1300" b="0" i="0" u="none" strike="noStrike" cap="none">
                <a:solidFill>
                  <a:srgbClr val="000000"/>
                </a:solidFill>
                <a:latin typeface="Comic Sans MS"/>
                <a:ea typeface="Comic Sans MS"/>
                <a:cs typeface="Comic Sans MS"/>
                <a:sym typeface="Comic Sans MS"/>
              </a:rPr>
              <a:t>This refers to the way a family might organise itself in terms of the roles people perform (e.g. traditional male-dominated families and more symmetrical ones). </a:t>
            </a:r>
            <a:endParaRPr sz="1300" b="0" i="0" u="none" strike="noStrike" cap="none">
              <a:solidFill>
                <a:srgbClr val="000000"/>
              </a:solidFill>
              <a:latin typeface="Comic Sans MS"/>
              <a:ea typeface="Comic Sans MS"/>
              <a:cs typeface="Comic Sans MS"/>
              <a:sym typeface="Comic Sans MS"/>
            </a:endParaRPr>
          </a:p>
          <a:p>
            <a:pPr marL="457200" marR="0" lvl="0" indent="-311150" algn="l" rtl="0">
              <a:lnSpc>
                <a:spcPct val="100000"/>
              </a:lnSpc>
              <a:spcBef>
                <a:spcPts val="0"/>
              </a:spcBef>
              <a:spcAft>
                <a:spcPts val="0"/>
              </a:spcAft>
              <a:buClr>
                <a:srgbClr val="000000"/>
              </a:buClr>
              <a:buSzPts val="1300"/>
              <a:buFont typeface="Comic Sans MS"/>
              <a:buAutoNum type="arabicPeriod"/>
            </a:pPr>
            <a:r>
              <a:rPr lang="en-GB" sz="1300" b="1" i="0" u="none" strike="noStrike" cap="none">
                <a:solidFill>
                  <a:srgbClr val="000000"/>
                </a:solidFill>
                <a:latin typeface="Comic Sans MS"/>
                <a:ea typeface="Comic Sans MS"/>
                <a:cs typeface="Comic Sans MS"/>
                <a:sym typeface="Comic Sans MS"/>
              </a:rPr>
              <a:t>Cultural: </a:t>
            </a:r>
            <a:r>
              <a:rPr lang="en-GB" sz="1300" b="0" i="0" u="none" strike="noStrike" cap="none">
                <a:solidFill>
                  <a:srgbClr val="000000"/>
                </a:solidFill>
                <a:latin typeface="Comic Sans MS"/>
                <a:ea typeface="Comic Sans MS"/>
                <a:cs typeface="Comic Sans MS"/>
                <a:sym typeface="Comic Sans MS"/>
              </a:rPr>
              <a:t>Families differ in terms of their beliefs and values. One example of this is between different ethnic groups, with some ethnicities placing a greater emphasis on family than others, some preferring different gender roles, etc. </a:t>
            </a:r>
            <a:endParaRPr sz="1300" b="0" i="0" u="none" strike="noStrike" cap="none">
              <a:solidFill>
                <a:srgbClr val="000000"/>
              </a:solidFill>
              <a:latin typeface="Comic Sans MS"/>
              <a:ea typeface="Comic Sans MS"/>
              <a:cs typeface="Comic Sans MS"/>
              <a:sym typeface="Comic Sans MS"/>
            </a:endParaRPr>
          </a:p>
          <a:p>
            <a:pPr marL="457200" marR="0" lvl="0" indent="-311150" algn="l" rtl="0">
              <a:lnSpc>
                <a:spcPct val="100000"/>
              </a:lnSpc>
              <a:spcBef>
                <a:spcPts val="0"/>
              </a:spcBef>
              <a:spcAft>
                <a:spcPts val="0"/>
              </a:spcAft>
              <a:buClr>
                <a:srgbClr val="000000"/>
              </a:buClr>
              <a:buSzPts val="1300"/>
              <a:buFont typeface="Comic Sans MS"/>
              <a:buAutoNum type="arabicPeriod"/>
            </a:pPr>
            <a:r>
              <a:rPr lang="en-GB" sz="1300" b="1" i="0" u="none" strike="noStrike" cap="none">
                <a:solidFill>
                  <a:srgbClr val="000000"/>
                </a:solidFill>
                <a:latin typeface="Comic Sans MS"/>
                <a:ea typeface="Comic Sans MS"/>
                <a:cs typeface="Comic Sans MS"/>
                <a:sym typeface="Comic Sans MS"/>
              </a:rPr>
              <a:t>Class: </a:t>
            </a:r>
            <a:r>
              <a:rPr lang="en-GB" sz="1300" b="0" i="0" u="none" strike="noStrike" cap="none">
                <a:solidFill>
                  <a:srgbClr val="000000"/>
                </a:solidFill>
                <a:latin typeface="Comic Sans MS"/>
                <a:ea typeface="Comic Sans MS"/>
                <a:cs typeface="Comic Sans MS"/>
                <a:sym typeface="Comic Sans MS"/>
              </a:rPr>
              <a:t>Availability of resources, quality of housing, leisure opportunities, etc. all impact the nature of families and family life. </a:t>
            </a:r>
            <a:endParaRPr sz="1300" b="0" i="0" u="none" strike="noStrike" cap="none">
              <a:solidFill>
                <a:srgbClr val="000000"/>
              </a:solidFill>
              <a:latin typeface="Comic Sans MS"/>
              <a:ea typeface="Comic Sans MS"/>
              <a:cs typeface="Comic Sans MS"/>
              <a:sym typeface="Comic Sans MS"/>
            </a:endParaRPr>
          </a:p>
          <a:p>
            <a:pPr marL="457200" marR="0" lvl="0" indent="-311150" algn="l" rtl="0">
              <a:lnSpc>
                <a:spcPct val="100000"/>
              </a:lnSpc>
              <a:spcBef>
                <a:spcPts val="0"/>
              </a:spcBef>
              <a:spcAft>
                <a:spcPts val="0"/>
              </a:spcAft>
              <a:buClr>
                <a:srgbClr val="000000"/>
              </a:buClr>
              <a:buSzPts val="1300"/>
              <a:buFont typeface="Comic Sans MS"/>
              <a:buAutoNum type="arabicPeriod"/>
            </a:pPr>
            <a:r>
              <a:rPr lang="en-GB" sz="1300" b="1" i="0" u="none" strike="noStrike" cap="none">
                <a:solidFill>
                  <a:srgbClr val="000000"/>
                </a:solidFill>
                <a:latin typeface="Comic Sans MS"/>
                <a:ea typeface="Comic Sans MS"/>
                <a:cs typeface="Comic Sans MS"/>
                <a:sym typeface="Comic Sans MS"/>
              </a:rPr>
              <a:t>Life Course: </a:t>
            </a:r>
            <a:r>
              <a:rPr lang="en-GB" sz="1300" b="0" i="0" u="none" strike="noStrike" cap="none">
                <a:solidFill>
                  <a:srgbClr val="000000"/>
                </a:solidFill>
                <a:latin typeface="Comic Sans MS"/>
                <a:ea typeface="Comic Sans MS"/>
                <a:cs typeface="Comic Sans MS"/>
                <a:sym typeface="Comic Sans MS"/>
              </a:rPr>
              <a:t>We do not live in the same family structure for the whole of our lives. </a:t>
            </a:r>
            <a:endParaRPr sz="1300" b="0" i="0" u="none" strike="noStrike" cap="none">
              <a:solidFill>
                <a:srgbClr val="000000"/>
              </a:solidFill>
              <a:latin typeface="Comic Sans MS"/>
              <a:ea typeface="Comic Sans MS"/>
              <a:cs typeface="Comic Sans MS"/>
              <a:sym typeface="Comic Sans MS"/>
            </a:endParaRPr>
          </a:p>
          <a:p>
            <a:pPr marL="457200" marR="0" lvl="0" indent="-311150" algn="l" rtl="0">
              <a:lnSpc>
                <a:spcPct val="100000"/>
              </a:lnSpc>
              <a:spcBef>
                <a:spcPts val="0"/>
              </a:spcBef>
              <a:spcAft>
                <a:spcPts val="0"/>
              </a:spcAft>
              <a:buClr>
                <a:srgbClr val="000000"/>
              </a:buClr>
              <a:buSzPts val="1300"/>
              <a:buFont typeface="Comic Sans MS"/>
              <a:buAutoNum type="arabicPeriod"/>
            </a:pPr>
            <a:r>
              <a:rPr lang="en-GB" sz="1300" b="1" i="0" u="none" strike="noStrike" cap="none">
                <a:solidFill>
                  <a:srgbClr val="000000"/>
                </a:solidFill>
                <a:latin typeface="Comic Sans MS"/>
                <a:ea typeface="Comic Sans MS"/>
                <a:cs typeface="Comic Sans MS"/>
                <a:sym typeface="Comic Sans MS"/>
              </a:rPr>
              <a:t>Cohort: </a:t>
            </a:r>
            <a:r>
              <a:rPr lang="en-GB" sz="1300" b="0" i="0" u="none" strike="noStrike" cap="none">
                <a:solidFill>
                  <a:srgbClr val="000000"/>
                </a:solidFill>
                <a:latin typeface="Comic Sans MS"/>
                <a:ea typeface="Comic Sans MS"/>
                <a:cs typeface="Comic Sans MS"/>
                <a:sym typeface="Comic Sans MS"/>
              </a:rPr>
              <a:t>Families change over time, what is the norm for one generation is not for the next. </a:t>
            </a:r>
            <a:endParaRPr sz="1300" b="0" i="0" u="none" strike="noStrike" cap="none">
              <a:solidFill>
                <a:srgbClr val="000000"/>
              </a:solidFill>
              <a:latin typeface="Comic Sans MS"/>
              <a:ea typeface="Comic Sans MS"/>
              <a:cs typeface="Comic Sans MS"/>
              <a:sym typeface="Comic Sans MS"/>
            </a:endParaRPr>
          </a:p>
        </p:txBody>
      </p:sp>
      <p:pic>
        <p:nvPicPr>
          <p:cNvPr id="92" name="Google Shape;92;p6"/>
          <p:cNvPicPr preferRelativeResize="0"/>
          <p:nvPr/>
        </p:nvPicPr>
        <p:blipFill rotWithShape="1">
          <a:blip r:embed="rId3">
            <a:alphaModFix/>
          </a:blip>
          <a:srcRect l="2452" t="5338" r="19943"/>
          <a:stretch/>
        </p:blipFill>
        <p:spPr>
          <a:xfrm rot="12">
            <a:off x="6389847" y="1621577"/>
            <a:ext cx="2596525" cy="1900340"/>
          </a:xfrm>
          <a:prstGeom prst="rect">
            <a:avLst/>
          </a:prstGeom>
          <a:noFill/>
          <a:ln>
            <a:noFill/>
          </a:ln>
        </p:spPr>
      </p:pic>
      <p:sp>
        <p:nvSpPr>
          <p:cNvPr id="93" name="Google Shape;93;p6"/>
          <p:cNvSpPr/>
          <p:nvPr/>
        </p:nvSpPr>
        <p:spPr>
          <a:xfrm>
            <a:off x="6487025" y="265850"/>
            <a:ext cx="2440200" cy="617400"/>
          </a:xfrm>
          <a:prstGeom prst="rect">
            <a:avLst/>
          </a:prstGeom>
          <a:solidFill>
            <a:srgbClr val="EAD1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000000"/>
                </a:solidFill>
                <a:latin typeface="Comic Sans MS"/>
                <a:ea typeface="Comic Sans MS"/>
                <a:cs typeface="Comic Sans MS"/>
                <a:sym typeface="Comic Sans MS"/>
              </a:rPr>
              <a:t>Family Diversity </a:t>
            </a:r>
            <a:endParaRPr sz="2000" b="0" i="0" u="none" strike="noStrike" cap="none">
              <a:solidFill>
                <a:srgbClr val="000000"/>
              </a:solidFill>
              <a:latin typeface="Comic Sans MS"/>
              <a:ea typeface="Comic Sans MS"/>
              <a:cs typeface="Comic Sans MS"/>
              <a:sym typeface="Comic Sans M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7"/>
          <p:cNvSpPr/>
          <p:nvPr/>
        </p:nvSpPr>
        <p:spPr>
          <a:xfrm>
            <a:off x="265625" y="265850"/>
            <a:ext cx="8752200" cy="617400"/>
          </a:xfrm>
          <a:prstGeom prst="rect">
            <a:avLst/>
          </a:prstGeom>
          <a:solidFill>
            <a:srgbClr val="EAD1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sng" strike="noStrike" cap="none">
                <a:solidFill>
                  <a:srgbClr val="000000"/>
                </a:solidFill>
                <a:latin typeface="Comic Sans MS"/>
                <a:ea typeface="Comic Sans MS"/>
                <a:cs typeface="Comic Sans MS"/>
                <a:sym typeface="Comic Sans MS"/>
              </a:rPr>
              <a:t>Evaluation of The Rapoport’s </a:t>
            </a:r>
            <a:endParaRPr sz="2000" b="1" i="0" u="sng" strike="noStrike" cap="none">
              <a:solidFill>
                <a:srgbClr val="000000"/>
              </a:solidFill>
              <a:latin typeface="Comic Sans MS"/>
              <a:ea typeface="Comic Sans MS"/>
              <a:cs typeface="Comic Sans MS"/>
              <a:sym typeface="Comic Sans MS"/>
            </a:endParaRPr>
          </a:p>
        </p:txBody>
      </p:sp>
      <p:sp>
        <p:nvSpPr>
          <p:cNvPr id="99" name="Google Shape;99;p7"/>
          <p:cNvSpPr/>
          <p:nvPr/>
        </p:nvSpPr>
        <p:spPr>
          <a:xfrm>
            <a:off x="265625" y="1098450"/>
            <a:ext cx="8752200" cy="3818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marR="0" lvl="0" indent="-336550" algn="l" rtl="0">
              <a:lnSpc>
                <a:spcPct val="100000"/>
              </a:lnSpc>
              <a:spcBef>
                <a:spcPts val="0"/>
              </a:spcBef>
              <a:spcAft>
                <a:spcPts val="0"/>
              </a:spcAft>
              <a:buClr>
                <a:srgbClr val="000000"/>
              </a:buClr>
              <a:buSzPts val="1700"/>
              <a:buFont typeface="Comic Sans MS"/>
              <a:buChar char="➔"/>
            </a:pPr>
            <a:r>
              <a:rPr lang="en-GB" sz="1700" b="0" i="0" u="none" strike="noStrike" cap="none">
                <a:solidFill>
                  <a:srgbClr val="000000"/>
                </a:solidFill>
                <a:latin typeface="Comic Sans MS"/>
                <a:ea typeface="Comic Sans MS"/>
                <a:cs typeface="Comic Sans MS"/>
                <a:sym typeface="Comic Sans MS"/>
              </a:rPr>
              <a:t>The neo-conventional family is still the most common family type. A neo-conventional family is a dual-earner family in which both spouses go to work, they are similar to nuclear families but do not have the traditional structure of mother, father and children. However, the family members perform similar functions to those of traditional families. </a:t>
            </a:r>
            <a:endParaRPr sz="1700" b="0" i="0" u="none" strike="noStrike" cap="none">
              <a:solidFill>
                <a:srgbClr val="000000"/>
              </a:solidFill>
              <a:latin typeface="Comic Sans MS"/>
              <a:ea typeface="Comic Sans MS"/>
              <a:cs typeface="Comic Sans MS"/>
              <a:sym typeface="Comic Sans MS"/>
            </a:endParaRPr>
          </a:p>
          <a:p>
            <a:pPr marL="45720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Comic Sans MS"/>
              <a:ea typeface="Comic Sans MS"/>
              <a:cs typeface="Comic Sans MS"/>
              <a:sym typeface="Comic Sans MS"/>
            </a:endParaRPr>
          </a:p>
          <a:p>
            <a:pPr marL="457200" marR="0" lvl="0" indent="-336550" algn="l" rtl="0">
              <a:lnSpc>
                <a:spcPct val="100000"/>
              </a:lnSpc>
              <a:spcBef>
                <a:spcPts val="0"/>
              </a:spcBef>
              <a:spcAft>
                <a:spcPts val="0"/>
              </a:spcAft>
              <a:buClr>
                <a:srgbClr val="000000"/>
              </a:buClr>
              <a:buSzPts val="1700"/>
              <a:buFont typeface="Comic Sans MS"/>
              <a:buChar char="➔"/>
            </a:pPr>
            <a:r>
              <a:rPr lang="en-GB" sz="1700" b="0" i="0" u="none" strike="noStrike" cap="none">
                <a:solidFill>
                  <a:srgbClr val="000000"/>
                </a:solidFill>
                <a:latin typeface="Comic Sans MS"/>
                <a:ea typeface="Comic Sans MS"/>
                <a:cs typeface="Comic Sans MS"/>
                <a:sym typeface="Comic Sans MS"/>
              </a:rPr>
              <a:t>Due to the life cycle, many people will still be part of a nuclear family in some way. Single parent households and reconstituted families are formed from nuclear families. </a:t>
            </a:r>
            <a:endParaRPr sz="17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1700"/>
              <a:buFont typeface="Arial"/>
              <a:buNone/>
            </a:pPr>
            <a:r>
              <a:rPr lang="en-GB" sz="1700" b="1" i="0" u="none" strike="noStrike" cap="none">
                <a:solidFill>
                  <a:srgbClr val="000000"/>
                </a:solidFill>
                <a:latin typeface="Comic Sans MS"/>
                <a:ea typeface="Comic Sans MS"/>
                <a:cs typeface="Comic Sans MS"/>
                <a:sym typeface="Comic Sans MS"/>
              </a:rPr>
              <a:t>Both of these points suggest that there is not as much diversity as the Rapoports suggest. </a:t>
            </a:r>
            <a:endParaRPr sz="1700" b="1" i="0" u="none" strike="noStrike" cap="none">
              <a:solidFill>
                <a:srgbClr val="000000"/>
              </a:solidFill>
              <a:latin typeface="Comic Sans MS"/>
              <a:ea typeface="Comic Sans MS"/>
              <a:cs typeface="Comic Sans MS"/>
              <a:sym typeface="Comic Sans M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8"/>
          <p:cNvSpPr/>
          <p:nvPr/>
        </p:nvSpPr>
        <p:spPr>
          <a:xfrm>
            <a:off x="1780650" y="124225"/>
            <a:ext cx="5582700" cy="457500"/>
          </a:xfrm>
          <a:prstGeom prst="rect">
            <a:avLst/>
          </a:prstGeom>
          <a:solidFill>
            <a:srgbClr val="EAD1DC"/>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1500"/>
              <a:buFont typeface="Arial"/>
              <a:buNone/>
            </a:pPr>
            <a:r>
              <a:rPr lang="en-GB" sz="1500" b="1" i="0" u="sng" strike="noStrike" cap="none">
                <a:solidFill>
                  <a:srgbClr val="000000"/>
                </a:solidFill>
                <a:latin typeface="Comic Sans MS"/>
                <a:ea typeface="Comic Sans MS"/>
                <a:cs typeface="Comic Sans MS"/>
                <a:sym typeface="Comic Sans MS"/>
              </a:rPr>
              <a:t>The Nuclear Family </a:t>
            </a:r>
            <a:endParaRPr sz="1500" b="1" i="0" u="sng"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Comic Sans MS"/>
              <a:ea typeface="Comic Sans MS"/>
              <a:cs typeface="Comic Sans MS"/>
              <a:sym typeface="Comic Sans MS"/>
            </a:endParaRPr>
          </a:p>
        </p:txBody>
      </p:sp>
      <p:sp>
        <p:nvSpPr>
          <p:cNvPr id="105" name="Google Shape;105;p8"/>
          <p:cNvSpPr/>
          <p:nvPr/>
        </p:nvSpPr>
        <p:spPr>
          <a:xfrm>
            <a:off x="220800" y="735950"/>
            <a:ext cx="8702400" cy="1238100"/>
          </a:xfrm>
          <a:prstGeom prst="rect">
            <a:avLst/>
          </a:prstGeom>
          <a:solidFill>
            <a:schemeClr val="l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omic Sans MS"/>
                <a:ea typeface="Comic Sans MS"/>
                <a:cs typeface="Comic Sans MS"/>
                <a:sym typeface="Comic Sans MS"/>
              </a:rPr>
              <a:t>The nuclear family is seen by many os the most natural, most common and best type of family arrangement. </a:t>
            </a:r>
            <a:endParaRPr sz="1200" b="0" i="0" u="none" strike="noStrike" cap="none">
              <a:solidFill>
                <a:srgbClr val="00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omic Sans MS"/>
                <a:ea typeface="Comic Sans MS"/>
                <a:cs typeface="Comic Sans MS"/>
                <a:sym typeface="Comic Sans MS"/>
              </a:rPr>
              <a:t>The media and politicians over-emphasise the frequency and value of the nuclear family, showing a stereotype based on truth, but misleading in its frequency. The stereotypical nuclear family consists of heterosexual parents with two children. </a:t>
            </a:r>
            <a:endParaRPr sz="1200" b="0" i="0" u="none" strike="noStrike" cap="none">
              <a:solidFill>
                <a:srgbClr val="00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omic Sans MS"/>
                <a:ea typeface="Comic Sans MS"/>
                <a:cs typeface="Comic Sans MS"/>
                <a:sym typeface="Comic Sans MS"/>
              </a:rPr>
              <a:t>Statistics show that this type of family is on the decline. </a:t>
            </a:r>
            <a:endParaRPr sz="1200" b="0" i="0" u="none" strike="noStrike" cap="none">
              <a:solidFill>
                <a:srgbClr val="000000"/>
              </a:solidFill>
              <a:latin typeface="Comic Sans MS"/>
              <a:ea typeface="Comic Sans MS"/>
              <a:cs typeface="Comic Sans MS"/>
              <a:sym typeface="Comic Sans MS"/>
            </a:endParaRPr>
          </a:p>
        </p:txBody>
      </p:sp>
      <p:graphicFrame>
        <p:nvGraphicFramePr>
          <p:cNvPr id="106" name="Google Shape;106;p8"/>
          <p:cNvGraphicFramePr/>
          <p:nvPr/>
        </p:nvGraphicFramePr>
        <p:xfrm>
          <a:off x="220800" y="2128275"/>
          <a:ext cx="3000000" cy="3000000"/>
        </p:xfrm>
        <a:graphic>
          <a:graphicData uri="http://schemas.openxmlformats.org/drawingml/2006/table">
            <a:tbl>
              <a:tblPr>
                <a:noFill/>
                <a:tableStyleId>{49D75E62-686F-4A95-82C9-344625C946AF}</a:tableStyleId>
              </a:tblPr>
              <a:tblGrid>
                <a:gridCol w="2370225">
                  <a:extLst>
                    <a:ext uri="{9D8B030D-6E8A-4147-A177-3AD203B41FA5}">
                      <a16:colId xmlns:a16="http://schemas.microsoft.com/office/drawing/2014/main" val="20000"/>
                    </a:ext>
                  </a:extLst>
                </a:gridCol>
                <a:gridCol w="6332175">
                  <a:extLst>
                    <a:ext uri="{9D8B030D-6E8A-4147-A177-3AD203B41FA5}">
                      <a16:colId xmlns:a16="http://schemas.microsoft.com/office/drawing/2014/main" val="20001"/>
                    </a:ext>
                  </a:extLst>
                </a:gridCol>
              </a:tblGrid>
              <a:tr h="381000">
                <a:tc>
                  <a:txBody>
                    <a:bodyPr/>
                    <a:lstStyle/>
                    <a:p>
                      <a:pPr marL="0" marR="0" lvl="0" indent="0" algn="ctr" rtl="0">
                        <a:lnSpc>
                          <a:spcPct val="100000"/>
                        </a:lnSpc>
                        <a:spcBef>
                          <a:spcPts val="0"/>
                        </a:spcBef>
                        <a:spcAft>
                          <a:spcPts val="0"/>
                        </a:spcAft>
                        <a:buClr>
                          <a:srgbClr val="000000"/>
                        </a:buClr>
                        <a:buSzPts val="1200"/>
                        <a:buFont typeface="Arial"/>
                        <a:buNone/>
                      </a:pPr>
                      <a:r>
                        <a:rPr lang="en-GB" sz="1200" u="none" strike="noStrike" cap="none">
                          <a:latin typeface="Comic Sans MS"/>
                          <a:ea typeface="Comic Sans MS"/>
                          <a:cs typeface="Comic Sans MS"/>
                          <a:sym typeface="Comic Sans MS"/>
                        </a:rPr>
                        <a:t>Reason for Decline </a:t>
                      </a:r>
                      <a:endParaRPr sz="1200" u="none" strike="noStrike" cap="none">
                        <a:latin typeface="Comic Sans MS"/>
                        <a:ea typeface="Comic Sans MS"/>
                        <a:cs typeface="Comic Sans MS"/>
                        <a:sym typeface="Comic Sans MS"/>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GB" sz="1200" u="none" strike="noStrike" cap="none">
                          <a:latin typeface="Comic Sans MS"/>
                          <a:ea typeface="Comic Sans MS"/>
                          <a:cs typeface="Comic Sans MS"/>
                          <a:sym typeface="Comic Sans MS"/>
                        </a:rPr>
                        <a:t>Explanation </a:t>
                      </a:r>
                      <a:endParaRPr sz="1200" u="none" strike="noStrike" cap="none">
                        <a:latin typeface="Comic Sans MS"/>
                        <a:ea typeface="Comic Sans MS"/>
                        <a:cs typeface="Comic Sans MS"/>
                        <a:sym typeface="Comic Sans MS"/>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omic Sans MS"/>
                          <a:ea typeface="Comic Sans MS"/>
                          <a:cs typeface="Comic Sans MS"/>
                          <a:sym typeface="Comic Sans MS"/>
                        </a:rPr>
                        <a:t>Ambition </a:t>
                      </a:r>
                      <a:endParaRPr sz="1200" u="none" strike="noStrike" cap="none">
                        <a:latin typeface="Comic Sans MS"/>
                        <a:ea typeface="Comic Sans MS"/>
                        <a:cs typeface="Comic Sans MS"/>
                        <a:sym typeface="Comic Sans MS"/>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omic Sans MS"/>
                          <a:ea typeface="Comic Sans MS"/>
                          <a:cs typeface="Comic Sans MS"/>
                          <a:sym typeface="Comic Sans MS"/>
                        </a:rPr>
                        <a:t>Women’s ambitions have changed from home and family life to careers and employment.</a:t>
                      </a:r>
                      <a:endParaRPr sz="1200" u="none" strike="noStrike" cap="none">
                        <a:latin typeface="Comic Sans MS"/>
                        <a:ea typeface="Comic Sans MS"/>
                        <a:cs typeface="Comic Sans MS"/>
                        <a:sym typeface="Comic Sans MS"/>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omic Sans MS"/>
                          <a:ea typeface="Comic Sans MS"/>
                          <a:cs typeface="Comic Sans MS"/>
                          <a:sym typeface="Comic Sans MS"/>
                        </a:rPr>
                        <a:t>Secularisation</a:t>
                      </a:r>
                      <a:endParaRPr sz="1200" u="none" strike="noStrike" cap="none">
                        <a:latin typeface="Comic Sans MS"/>
                        <a:ea typeface="Comic Sans MS"/>
                        <a:cs typeface="Comic Sans MS"/>
                        <a:sym typeface="Comic Sans MS"/>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omic Sans MS"/>
                          <a:ea typeface="Comic Sans MS"/>
                          <a:cs typeface="Comic Sans MS"/>
                          <a:sym typeface="Comic Sans MS"/>
                        </a:rPr>
                        <a:t>The church has lost he majority of its power with the societal belief of marriage becoming irrelevant and many family types no longer being stigmatised. </a:t>
                      </a:r>
                      <a:endParaRPr sz="1200" u="none" strike="noStrike" cap="none">
                        <a:latin typeface="Comic Sans MS"/>
                        <a:ea typeface="Comic Sans MS"/>
                        <a:cs typeface="Comic Sans MS"/>
                        <a:sym typeface="Comic Sans MS"/>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omic Sans MS"/>
                          <a:ea typeface="Comic Sans MS"/>
                          <a:cs typeface="Comic Sans MS"/>
                          <a:sym typeface="Comic Sans MS"/>
                        </a:rPr>
                        <a:t>Changing Laws </a:t>
                      </a:r>
                      <a:endParaRPr sz="1200" u="none" strike="noStrike" cap="none">
                        <a:latin typeface="Comic Sans MS"/>
                        <a:ea typeface="Comic Sans MS"/>
                        <a:cs typeface="Comic Sans MS"/>
                        <a:sym typeface="Comic Sans MS"/>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omic Sans MS"/>
                          <a:ea typeface="Comic Sans MS"/>
                          <a:cs typeface="Comic Sans MS"/>
                          <a:sym typeface="Comic Sans MS"/>
                        </a:rPr>
                        <a:t>The Divorce Reform Act and The Same Sex Couples Act have made alternatives to nuclear families easier.</a:t>
                      </a:r>
                      <a:endParaRPr sz="1200" u="none" strike="noStrike" cap="none">
                        <a:latin typeface="Comic Sans MS"/>
                        <a:ea typeface="Comic Sans MS"/>
                        <a:cs typeface="Comic Sans MS"/>
                        <a:sym typeface="Comic Sans MS"/>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omic Sans MS"/>
                          <a:ea typeface="Comic Sans MS"/>
                          <a:cs typeface="Comic Sans MS"/>
                          <a:sym typeface="Comic Sans MS"/>
                        </a:rPr>
                        <a:t>Changing Societal Views </a:t>
                      </a:r>
                      <a:endParaRPr sz="1200" u="none" strike="noStrike" cap="none">
                        <a:latin typeface="Comic Sans MS"/>
                        <a:ea typeface="Comic Sans MS"/>
                        <a:cs typeface="Comic Sans MS"/>
                        <a:sym typeface="Comic Sans MS"/>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omic Sans MS"/>
                          <a:ea typeface="Comic Sans MS"/>
                          <a:cs typeface="Comic Sans MS"/>
                          <a:sym typeface="Comic Sans MS"/>
                        </a:rPr>
                        <a:t>Same sex families, cohabiting families and childless couples are now more accepted than in the past. </a:t>
                      </a:r>
                      <a:endParaRPr sz="1200" u="none" strike="noStrike" cap="none">
                        <a:latin typeface="Comic Sans MS"/>
                        <a:ea typeface="Comic Sans MS"/>
                        <a:cs typeface="Comic Sans MS"/>
                        <a:sym typeface="Comic Sans MS"/>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5804</Words>
  <Application>Microsoft Office PowerPoint</Application>
  <PresentationFormat>On-screen Show (16:9)</PresentationFormat>
  <Paragraphs>426</Paragraphs>
  <Slides>44</Slides>
  <Notes>44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44</vt:i4>
      </vt:variant>
    </vt:vector>
  </HeadingPairs>
  <TitlesOfParts>
    <vt:vector size="47" baseType="lpstr">
      <vt:lpstr>Arial</vt:lpstr>
      <vt:lpstr>Comic Sans MS</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Owner</dc:creator>
  <cp:lastModifiedBy>rachael howlett</cp:lastModifiedBy>
  <cp:revision>1</cp:revision>
  <dcterms:modified xsi:type="dcterms:W3CDTF">2024-08-28T14:56:47Z</dcterms:modified>
</cp:coreProperties>
</file>