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8" roundtripDataSignature="AMtx7mhdNYg+1McaT2OAzjU6vcePzRsb0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customschemas.google.com/relationships/presentationmetadata" Target="meta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3" name="Google Shape;203;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9" name="Google Shape;229;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9" name="Google Shape;239;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9" name="Google Shape;269;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1" name="Google Shape;291;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7" name="Google Shape;10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4" name="Google Shape;324;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5" name="Google Shape;325;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7" name="Google Shape;337;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 name="Google Shape;338;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6" name="Google Shape;116;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6" name="Google Shape;126;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7" name="Google Shape;14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8" name="Google Shape;14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5" name="Shape 15"/>
        <p:cNvGrpSpPr/>
        <p:nvPr/>
      </p:nvGrpSpPr>
      <p:grpSpPr>
        <a:xfrm>
          <a:off x="0" y="0"/>
          <a:ext cx="0" cy="0"/>
          <a:chOff x="0" y="0"/>
          <a:chExt cx="0" cy="0"/>
        </a:xfrm>
      </p:grpSpPr>
      <p:sp>
        <p:nvSpPr>
          <p:cNvPr id="16" name="Google Shape;16;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 name="Google Shape;18;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3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3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 name="Shape 21"/>
        <p:cNvGrpSpPr/>
        <p:nvPr/>
      </p:nvGrpSpPr>
      <p:grpSpPr>
        <a:xfrm>
          <a:off x="0" y="0"/>
          <a:ext cx="0" cy="0"/>
          <a:chOff x="0" y="0"/>
          <a:chExt cx="0" cy="0"/>
        </a:xfrm>
      </p:grpSpPr>
      <p:sp>
        <p:nvSpPr>
          <p:cNvPr id="22" name="Google Shape;22;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27"/>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27"/>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8" name="Google Shape;28;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2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2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4" name="Google Shape;34;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3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3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7" name="Google Shape;47;p3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8" name="Google Shape;48;p3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3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3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3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33"/>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8" name="Google Shape;68;p3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2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jpg"/><Relationship Id="rId4" Type="http://schemas.openxmlformats.org/officeDocument/2006/relationships/image" Target="../media/image5.jpg"/><Relationship Id="rId5"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jpg"/><Relationship Id="rId4" Type="http://schemas.openxmlformats.org/officeDocument/2006/relationships/image" Target="../media/image5.jpg"/><Relationship Id="rId5"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5.jpg"/><Relationship Id="rId4" Type="http://schemas.openxmlformats.org/officeDocument/2006/relationships/image" Target="../media/image3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2.pn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9.jpg"/><Relationship Id="rId4" Type="http://schemas.openxmlformats.org/officeDocument/2006/relationships/image" Target="../media/image2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0.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32.png"/><Relationship Id="rId4" Type="http://schemas.openxmlformats.org/officeDocument/2006/relationships/image" Target="../media/image21.jpg"/><Relationship Id="rId5" Type="http://schemas.openxmlformats.org/officeDocument/2006/relationships/image" Target="../media/image3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1.jpg"/><Relationship Id="rId4" Type="http://schemas.openxmlformats.org/officeDocument/2006/relationships/image" Target="../media/image8.jpg"/><Relationship Id="rId5" Type="http://schemas.openxmlformats.org/officeDocument/2006/relationships/image" Target="../media/image14.png"/><Relationship Id="rId6"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
          <p:cNvSpPr/>
          <p:nvPr/>
        </p:nvSpPr>
        <p:spPr>
          <a:xfrm>
            <a:off x="354213" y="185113"/>
            <a:ext cx="6058229" cy="733433"/>
          </a:xfrm>
          <a:prstGeom prst="rect">
            <a:avLst/>
          </a:prstGeom>
          <a:noFill/>
          <a:ln cap="flat" cmpd="sng" w="762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Multi-store model of memory</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Theory of reconstructive memory </a:t>
            </a:r>
            <a:endParaRPr/>
          </a:p>
        </p:txBody>
      </p:sp>
      <p:sp>
        <p:nvSpPr>
          <p:cNvPr id="90" name="Google Shape;90;p1"/>
          <p:cNvSpPr/>
          <p:nvPr/>
        </p:nvSpPr>
        <p:spPr>
          <a:xfrm>
            <a:off x="6821463" y="244535"/>
            <a:ext cx="3332730" cy="571917"/>
          </a:xfrm>
          <a:prstGeom prst="rect">
            <a:avLst/>
          </a:prstGeom>
          <a:noFill/>
          <a:ln cap="flat" cmpd="sng" w="762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2000" u="none" cap="none" strike="noStrike">
                <a:solidFill>
                  <a:schemeClr val="dk1"/>
                </a:solidFill>
                <a:latin typeface="Calibri"/>
                <a:ea typeface="Calibri"/>
                <a:cs typeface="Calibri"/>
                <a:sym typeface="Calibri"/>
              </a:rPr>
              <a:t>Memory</a:t>
            </a:r>
            <a:endParaRPr/>
          </a:p>
        </p:txBody>
      </p:sp>
      <p:sp>
        <p:nvSpPr>
          <p:cNvPr id="91" name="Google Shape;91;p1"/>
          <p:cNvSpPr/>
          <p:nvPr/>
        </p:nvSpPr>
        <p:spPr>
          <a:xfrm>
            <a:off x="386394" y="1107760"/>
            <a:ext cx="6026048" cy="613954"/>
          </a:xfrm>
          <a:prstGeom prst="rect">
            <a:avLst/>
          </a:prstGeom>
          <a:noFill/>
          <a:ln cap="flat" cmpd="sng" w="76200">
            <a:solidFill>
              <a:srgbClr val="00B0F0"/>
            </a:solidFill>
            <a:prstDash val="solid"/>
            <a:miter lim="800000"/>
            <a:headEnd len="sm" w="sm" type="none"/>
            <a:tailEnd len="sm" w="sm" type="none"/>
          </a:ln>
        </p:spPr>
        <p:txBody>
          <a:bodyPr anchorCtr="0" anchor="ctr" bIns="45700" lIns="91425" spcFirstLastPara="1" rIns="91425" wrap="square" tIns="45700">
            <a:noAutofit/>
          </a:bodyPr>
          <a:lstStyle/>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Gibson’s direct theory of perception </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Gregory’s constructivist theory of perception </a:t>
            </a:r>
            <a:endParaRPr/>
          </a:p>
        </p:txBody>
      </p:sp>
      <p:sp>
        <p:nvSpPr>
          <p:cNvPr id="92" name="Google Shape;92;p1"/>
          <p:cNvSpPr/>
          <p:nvPr/>
        </p:nvSpPr>
        <p:spPr>
          <a:xfrm>
            <a:off x="6821464" y="1102721"/>
            <a:ext cx="3350147" cy="613954"/>
          </a:xfrm>
          <a:prstGeom prst="rect">
            <a:avLst/>
          </a:prstGeom>
          <a:noFill/>
          <a:ln cap="flat" cmpd="sng" w="76200">
            <a:solidFill>
              <a:srgbClr val="00B0F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chemeClr val="dk1"/>
                </a:solidFill>
                <a:latin typeface="Calibri"/>
                <a:ea typeface="Calibri"/>
                <a:cs typeface="Calibri"/>
                <a:sym typeface="Calibri"/>
              </a:rPr>
              <a:t>Perception</a:t>
            </a:r>
            <a:endParaRPr/>
          </a:p>
        </p:txBody>
      </p:sp>
      <p:sp>
        <p:nvSpPr>
          <p:cNvPr id="93" name="Google Shape;93;p1"/>
          <p:cNvSpPr/>
          <p:nvPr/>
        </p:nvSpPr>
        <p:spPr>
          <a:xfrm>
            <a:off x="378348" y="1925136"/>
            <a:ext cx="6034093" cy="803608"/>
          </a:xfrm>
          <a:prstGeom prst="rect">
            <a:avLst/>
          </a:prstGeom>
          <a:noFill/>
          <a:ln cap="flat" cmpd="sng" w="762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285750" lvl="0" marL="285750" marR="0" rtl="0" algn="l">
              <a:spcBef>
                <a:spcPts val="0"/>
              </a:spcBef>
              <a:spcAft>
                <a:spcPts val="0"/>
              </a:spcAft>
              <a:buClr>
                <a:schemeClr val="dk1"/>
              </a:buClr>
              <a:buSzPts val="1700"/>
              <a:buFont typeface="Arial"/>
              <a:buChar char="•"/>
            </a:pPr>
            <a:r>
              <a:rPr b="0" i="0" lang="en-GB" sz="1700" u="none" cap="none" strike="noStrike">
                <a:solidFill>
                  <a:schemeClr val="dk1"/>
                </a:solidFill>
                <a:latin typeface="Calibri"/>
                <a:ea typeface="Calibri"/>
                <a:cs typeface="Calibri"/>
                <a:sym typeface="Calibri"/>
              </a:rPr>
              <a:t>Piaget’s stage theory</a:t>
            </a:r>
            <a:endParaRPr/>
          </a:p>
          <a:p>
            <a:pPr indent="-285750" lvl="0" marL="285750" marR="0" rtl="0" algn="l">
              <a:spcBef>
                <a:spcPts val="0"/>
              </a:spcBef>
              <a:spcAft>
                <a:spcPts val="0"/>
              </a:spcAft>
              <a:buClr>
                <a:schemeClr val="dk1"/>
              </a:buClr>
              <a:buSzPts val="1700"/>
              <a:buFont typeface="Arial"/>
              <a:buChar char="•"/>
            </a:pPr>
            <a:r>
              <a:rPr b="0" i="0" lang="en-GB" sz="1700" u="none" cap="none" strike="noStrike">
                <a:solidFill>
                  <a:schemeClr val="dk1"/>
                </a:solidFill>
                <a:latin typeface="Calibri"/>
                <a:ea typeface="Calibri"/>
                <a:cs typeface="Calibri"/>
                <a:sym typeface="Calibri"/>
              </a:rPr>
              <a:t>Dweck’s mindset theory</a:t>
            </a:r>
            <a:endParaRPr/>
          </a:p>
          <a:p>
            <a:pPr indent="-285750" lvl="0" marL="285750" marR="0" rtl="0" algn="l">
              <a:spcBef>
                <a:spcPts val="0"/>
              </a:spcBef>
              <a:spcAft>
                <a:spcPts val="0"/>
              </a:spcAft>
              <a:buClr>
                <a:schemeClr val="dk1"/>
              </a:buClr>
              <a:buSzPts val="1700"/>
              <a:buFont typeface="Arial"/>
              <a:buChar char="•"/>
            </a:pPr>
            <a:r>
              <a:rPr b="0" i="0" lang="en-GB" sz="1700" u="none" cap="none" strike="noStrike">
                <a:solidFill>
                  <a:schemeClr val="dk1"/>
                </a:solidFill>
                <a:latin typeface="Calibri"/>
                <a:ea typeface="Calibri"/>
                <a:cs typeface="Calibri"/>
                <a:sym typeface="Calibri"/>
              </a:rPr>
              <a:t>Willingham’s learning theory </a:t>
            </a:r>
            <a:endParaRPr/>
          </a:p>
        </p:txBody>
      </p:sp>
      <p:sp>
        <p:nvSpPr>
          <p:cNvPr id="94" name="Google Shape;94;p1"/>
          <p:cNvSpPr/>
          <p:nvPr/>
        </p:nvSpPr>
        <p:spPr>
          <a:xfrm>
            <a:off x="6821463" y="2066945"/>
            <a:ext cx="3332730" cy="613954"/>
          </a:xfrm>
          <a:prstGeom prst="rect">
            <a:avLst/>
          </a:prstGeom>
          <a:noFill/>
          <a:ln cap="flat" cmpd="sng" w="762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2000" u="none" cap="none" strike="noStrike">
                <a:solidFill>
                  <a:schemeClr val="dk1"/>
                </a:solidFill>
                <a:latin typeface="Calibri"/>
                <a:ea typeface="Calibri"/>
                <a:cs typeface="Calibri"/>
                <a:sym typeface="Calibri"/>
              </a:rPr>
              <a:t>Development</a:t>
            </a:r>
            <a:endParaRPr/>
          </a:p>
        </p:txBody>
      </p:sp>
      <p:sp>
        <p:nvSpPr>
          <p:cNvPr id="95" name="Google Shape;95;p1"/>
          <p:cNvSpPr/>
          <p:nvPr/>
        </p:nvSpPr>
        <p:spPr>
          <a:xfrm>
            <a:off x="386394" y="2928414"/>
            <a:ext cx="6026047" cy="613954"/>
          </a:xfrm>
          <a:prstGeom prst="rect">
            <a:avLst/>
          </a:prstGeom>
          <a:noFill/>
          <a:ln cap="flat" cmpd="sng" w="7620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Milgram’s agency theory</a:t>
            </a:r>
            <a:endParaRPr/>
          </a:p>
          <a:p>
            <a:pPr indent="-285750" lvl="0" marL="2857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Adorno’s authoritarian personality</a:t>
            </a:r>
            <a:endParaRPr/>
          </a:p>
        </p:txBody>
      </p:sp>
      <p:sp>
        <p:nvSpPr>
          <p:cNvPr id="96" name="Google Shape;96;p1"/>
          <p:cNvSpPr/>
          <p:nvPr/>
        </p:nvSpPr>
        <p:spPr>
          <a:xfrm>
            <a:off x="6804044" y="3035275"/>
            <a:ext cx="3350149" cy="613954"/>
          </a:xfrm>
          <a:prstGeom prst="rect">
            <a:avLst/>
          </a:prstGeom>
          <a:noFill/>
          <a:ln cap="flat" cmpd="sng" w="7620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chemeClr val="dk1"/>
                </a:solidFill>
                <a:latin typeface="Calibri"/>
                <a:ea typeface="Calibri"/>
                <a:cs typeface="Calibri"/>
                <a:sym typeface="Calibri"/>
              </a:rPr>
              <a:t>Social Influence</a:t>
            </a:r>
            <a:endParaRPr/>
          </a:p>
        </p:txBody>
      </p:sp>
      <p:sp>
        <p:nvSpPr>
          <p:cNvPr id="97" name="Google Shape;97;p1"/>
          <p:cNvSpPr/>
          <p:nvPr/>
        </p:nvSpPr>
        <p:spPr>
          <a:xfrm>
            <a:off x="354213" y="3742038"/>
            <a:ext cx="6042140" cy="838389"/>
          </a:xfrm>
          <a:prstGeom prst="rect">
            <a:avLst/>
          </a:prstGeom>
          <a:noFill/>
          <a:ln cap="flat" cmpd="sng" w="76200">
            <a:solidFill>
              <a:srgbClr val="E917CB"/>
            </a:solidFill>
            <a:prstDash val="solid"/>
            <a:miter lim="800000"/>
            <a:headEnd len="sm" w="sm" type="none"/>
            <a:tailEnd len="sm" w="sm" type="none"/>
          </a:ln>
        </p:spPr>
        <p:txBody>
          <a:bodyPr anchorCtr="0" anchor="ctr" bIns="45700" lIns="91425" spcFirstLastPara="1" rIns="91425" wrap="square" tIns="45700">
            <a:noAutofit/>
          </a:bodyPr>
          <a:lstStyle/>
          <a:p>
            <a:pPr indent="-285750" lvl="0" marL="285750" marR="0" rtl="0" algn="l">
              <a:spcBef>
                <a:spcPts val="0"/>
              </a:spcBef>
              <a:spcAft>
                <a:spcPts val="0"/>
              </a:spcAft>
              <a:buClr>
                <a:schemeClr val="dk1"/>
              </a:buClr>
              <a:buSzPts val="1700"/>
              <a:buFont typeface="Arial"/>
              <a:buChar char="•"/>
            </a:pPr>
            <a:r>
              <a:rPr b="0" i="0" lang="en-GB" sz="1700" u="none" cap="none" strike="noStrike">
                <a:solidFill>
                  <a:schemeClr val="dk1"/>
                </a:solidFill>
                <a:latin typeface="Calibri"/>
                <a:ea typeface="Calibri"/>
                <a:cs typeface="Calibri"/>
                <a:sym typeface="Calibri"/>
              </a:rPr>
              <a:t>Piaget’s theory: language depends on thought </a:t>
            </a:r>
            <a:endParaRPr/>
          </a:p>
          <a:p>
            <a:pPr indent="-285750" lvl="0" marL="285750" marR="0" rtl="0" algn="l">
              <a:spcBef>
                <a:spcPts val="0"/>
              </a:spcBef>
              <a:spcAft>
                <a:spcPts val="0"/>
              </a:spcAft>
              <a:buClr>
                <a:schemeClr val="dk1"/>
              </a:buClr>
              <a:buSzPts val="1700"/>
              <a:buFont typeface="Arial"/>
              <a:buChar char="•"/>
            </a:pPr>
            <a:r>
              <a:rPr b="0" i="0" lang="en-GB" sz="1700" u="none" cap="none" strike="noStrike">
                <a:solidFill>
                  <a:schemeClr val="dk1"/>
                </a:solidFill>
                <a:latin typeface="Calibri"/>
                <a:ea typeface="Calibri"/>
                <a:cs typeface="Calibri"/>
                <a:sym typeface="Calibri"/>
              </a:rPr>
              <a:t>The Sapir-Whorf hypothesis</a:t>
            </a:r>
            <a:endParaRPr/>
          </a:p>
          <a:p>
            <a:pPr indent="-285750" lvl="0" marL="285750" marR="0" rtl="0" algn="l">
              <a:spcBef>
                <a:spcPts val="0"/>
              </a:spcBef>
              <a:spcAft>
                <a:spcPts val="0"/>
              </a:spcAft>
              <a:buClr>
                <a:schemeClr val="dk1"/>
              </a:buClr>
              <a:buSzPts val="1700"/>
              <a:buFont typeface="Arial"/>
              <a:buChar char="•"/>
            </a:pPr>
            <a:r>
              <a:rPr b="0" i="0" lang="en-GB" sz="1700" u="none" cap="none" strike="noStrike">
                <a:solidFill>
                  <a:schemeClr val="dk1"/>
                </a:solidFill>
                <a:latin typeface="Calibri"/>
                <a:ea typeface="Calibri"/>
                <a:cs typeface="Calibri"/>
                <a:sym typeface="Calibri"/>
              </a:rPr>
              <a:t>Darwin’s evolutionary theory of non-verbal communication</a:t>
            </a:r>
            <a:endParaRPr/>
          </a:p>
        </p:txBody>
      </p:sp>
      <p:sp>
        <p:nvSpPr>
          <p:cNvPr id="98" name="Google Shape;98;p1"/>
          <p:cNvSpPr/>
          <p:nvPr/>
        </p:nvSpPr>
        <p:spPr>
          <a:xfrm>
            <a:off x="6804045" y="3946602"/>
            <a:ext cx="3350148" cy="613954"/>
          </a:xfrm>
          <a:prstGeom prst="rect">
            <a:avLst/>
          </a:prstGeom>
          <a:noFill/>
          <a:ln cap="flat" cmpd="sng" w="76200">
            <a:solidFill>
              <a:srgbClr val="E917C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2000" u="none" cap="none" strike="noStrike">
                <a:solidFill>
                  <a:schemeClr val="dk1"/>
                </a:solidFill>
                <a:latin typeface="Calibri"/>
                <a:ea typeface="Calibri"/>
                <a:cs typeface="Calibri"/>
                <a:sym typeface="Calibri"/>
              </a:rPr>
              <a:t>L,T&amp;C</a:t>
            </a:r>
            <a:endParaRPr/>
          </a:p>
        </p:txBody>
      </p:sp>
      <p:sp>
        <p:nvSpPr>
          <p:cNvPr id="99" name="Google Shape;99;p1"/>
          <p:cNvSpPr/>
          <p:nvPr/>
        </p:nvSpPr>
        <p:spPr>
          <a:xfrm>
            <a:off x="354213" y="4766796"/>
            <a:ext cx="6034092" cy="599071"/>
          </a:xfrm>
          <a:prstGeom prst="rect">
            <a:avLst/>
          </a:prstGeom>
          <a:noFill/>
          <a:ln cap="flat" cmpd="sng" w="762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285750" lvl="0" marL="285750" marR="0" rtl="0" algn="l">
              <a:spcBef>
                <a:spcPts val="0"/>
              </a:spcBef>
              <a:spcAft>
                <a:spcPts val="0"/>
              </a:spcAft>
              <a:buClr>
                <a:schemeClr val="dk1"/>
              </a:buClr>
              <a:buSzPts val="1700"/>
              <a:buFont typeface="Arial"/>
              <a:buChar char="•"/>
            </a:pPr>
            <a:r>
              <a:rPr b="0" i="0" lang="en-GB" sz="1700" u="none" cap="none" strike="noStrike">
                <a:solidFill>
                  <a:schemeClr val="dk1"/>
                </a:solidFill>
                <a:latin typeface="Calibri"/>
                <a:ea typeface="Calibri"/>
                <a:cs typeface="Calibri"/>
                <a:sym typeface="Calibri"/>
              </a:rPr>
              <a:t>James-Lange theory of emotion</a:t>
            </a:r>
            <a:endParaRPr/>
          </a:p>
          <a:p>
            <a:pPr indent="-285750" lvl="0" marL="285750" marR="0" rtl="0" algn="l">
              <a:spcBef>
                <a:spcPts val="0"/>
              </a:spcBef>
              <a:spcAft>
                <a:spcPts val="0"/>
              </a:spcAft>
              <a:buClr>
                <a:schemeClr val="dk1"/>
              </a:buClr>
              <a:buSzPts val="1700"/>
              <a:buFont typeface="Arial"/>
              <a:buChar char="•"/>
            </a:pPr>
            <a:r>
              <a:rPr b="0" i="0" lang="en-GB" sz="1700" u="none" cap="none" strike="noStrike">
                <a:solidFill>
                  <a:schemeClr val="dk1"/>
                </a:solidFill>
                <a:latin typeface="Calibri"/>
                <a:ea typeface="Calibri"/>
                <a:cs typeface="Calibri"/>
                <a:sym typeface="Calibri"/>
              </a:rPr>
              <a:t>Hebb’s theory of learning and neuronal growth</a:t>
            </a:r>
            <a:endParaRPr/>
          </a:p>
        </p:txBody>
      </p:sp>
      <p:sp>
        <p:nvSpPr>
          <p:cNvPr id="100" name="Google Shape;100;p1"/>
          <p:cNvSpPr/>
          <p:nvPr/>
        </p:nvSpPr>
        <p:spPr>
          <a:xfrm>
            <a:off x="366280" y="5552236"/>
            <a:ext cx="6058227" cy="1050667"/>
          </a:xfrm>
          <a:prstGeom prst="rect">
            <a:avLst/>
          </a:prstGeom>
          <a:noFill/>
          <a:ln cap="flat" cmpd="sng" w="7620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285750" lvl="0" marL="285750" marR="0" rtl="0" algn="l">
              <a:spcBef>
                <a:spcPts val="0"/>
              </a:spcBef>
              <a:spcAft>
                <a:spcPts val="0"/>
              </a:spcAft>
              <a:buClr>
                <a:schemeClr val="dk1"/>
              </a:buClr>
              <a:buSzPts val="1700"/>
              <a:buFont typeface="Arial"/>
              <a:buChar char="•"/>
            </a:pPr>
            <a:r>
              <a:rPr b="0" i="0" lang="en-GB" sz="1700" u="none" cap="none" strike="noStrike">
                <a:solidFill>
                  <a:schemeClr val="dk1"/>
                </a:solidFill>
                <a:latin typeface="Calibri"/>
                <a:ea typeface="Calibri"/>
                <a:cs typeface="Calibri"/>
                <a:sym typeface="Calibri"/>
              </a:rPr>
              <a:t>Biological explanation + treatment of depression </a:t>
            </a:r>
            <a:endParaRPr/>
          </a:p>
          <a:p>
            <a:pPr indent="-285750" lvl="0" marL="285750" marR="0" rtl="0" algn="l">
              <a:spcBef>
                <a:spcPts val="0"/>
              </a:spcBef>
              <a:spcAft>
                <a:spcPts val="0"/>
              </a:spcAft>
              <a:buClr>
                <a:schemeClr val="dk1"/>
              </a:buClr>
              <a:buSzPts val="1700"/>
              <a:buFont typeface="Arial"/>
              <a:buChar char="•"/>
            </a:pPr>
            <a:r>
              <a:rPr b="0" i="0" lang="en-GB" sz="1700" u="none" cap="none" strike="noStrike">
                <a:solidFill>
                  <a:schemeClr val="dk1"/>
                </a:solidFill>
                <a:latin typeface="Calibri"/>
                <a:ea typeface="Calibri"/>
                <a:cs typeface="Calibri"/>
                <a:sym typeface="Calibri"/>
              </a:rPr>
              <a:t>Psychological explanation + treatment of depression</a:t>
            </a:r>
            <a:endParaRPr/>
          </a:p>
          <a:p>
            <a:pPr indent="-285750" lvl="0" marL="285750" marR="0" rtl="0" algn="l">
              <a:spcBef>
                <a:spcPts val="0"/>
              </a:spcBef>
              <a:spcAft>
                <a:spcPts val="0"/>
              </a:spcAft>
              <a:buClr>
                <a:schemeClr val="dk1"/>
              </a:buClr>
              <a:buSzPts val="1700"/>
              <a:buFont typeface="Arial"/>
              <a:buChar char="•"/>
            </a:pPr>
            <a:r>
              <a:rPr b="0" i="0" lang="en-GB" sz="1700" u="none" cap="none" strike="noStrike">
                <a:solidFill>
                  <a:schemeClr val="dk1"/>
                </a:solidFill>
                <a:latin typeface="Calibri"/>
                <a:ea typeface="Calibri"/>
                <a:cs typeface="Calibri"/>
                <a:sym typeface="Calibri"/>
              </a:rPr>
              <a:t>Biological explanation + treatment of addiction </a:t>
            </a:r>
            <a:endParaRPr/>
          </a:p>
          <a:p>
            <a:pPr indent="-285750" lvl="0" marL="285750" marR="0" rtl="0" algn="l">
              <a:spcBef>
                <a:spcPts val="0"/>
              </a:spcBef>
              <a:spcAft>
                <a:spcPts val="0"/>
              </a:spcAft>
              <a:buClr>
                <a:schemeClr val="dk1"/>
              </a:buClr>
              <a:buSzPts val="1700"/>
              <a:buFont typeface="Arial"/>
              <a:buChar char="•"/>
            </a:pPr>
            <a:r>
              <a:rPr b="0" i="0" lang="en-GB" sz="1700" u="none" cap="none" strike="noStrike">
                <a:solidFill>
                  <a:schemeClr val="dk1"/>
                </a:solidFill>
                <a:latin typeface="Calibri"/>
                <a:ea typeface="Calibri"/>
                <a:cs typeface="Calibri"/>
                <a:sym typeface="Calibri"/>
              </a:rPr>
              <a:t>Psychological explanation + treatment of addiction</a:t>
            </a:r>
            <a:endParaRPr/>
          </a:p>
        </p:txBody>
      </p:sp>
      <p:sp>
        <p:nvSpPr>
          <p:cNvPr id="101" name="Google Shape;101;p1"/>
          <p:cNvSpPr/>
          <p:nvPr/>
        </p:nvSpPr>
        <p:spPr>
          <a:xfrm>
            <a:off x="6804045" y="4887849"/>
            <a:ext cx="3350148" cy="613954"/>
          </a:xfrm>
          <a:prstGeom prst="rect">
            <a:avLst/>
          </a:prstGeom>
          <a:noFill/>
          <a:ln cap="flat" cmpd="sng" w="76200">
            <a:solidFill>
              <a:srgbClr val="C0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2000" u="none" cap="none" strike="noStrike">
                <a:solidFill>
                  <a:schemeClr val="dk1"/>
                </a:solidFill>
                <a:latin typeface="Calibri"/>
                <a:ea typeface="Calibri"/>
                <a:cs typeface="Calibri"/>
                <a:sym typeface="Calibri"/>
              </a:rPr>
              <a:t>Brain and Neuropsychology</a:t>
            </a:r>
            <a:endParaRPr/>
          </a:p>
        </p:txBody>
      </p:sp>
      <p:sp>
        <p:nvSpPr>
          <p:cNvPr id="102" name="Google Shape;102;p1"/>
          <p:cNvSpPr/>
          <p:nvPr/>
        </p:nvSpPr>
        <p:spPr>
          <a:xfrm>
            <a:off x="6838881" y="5896382"/>
            <a:ext cx="3350150" cy="613954"/>
          </a:xfrm>
          <a:prstGeom prst="rect">
            <a:avLst/>
          </a:prstGeom>
          <a:noFill/>
          <a:ln cap="flat" cmpd="sng" w="76200">
            <a:solidFill>
              <a:srgbClr val="7030A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2000" u="none" cap="none" strike="noStrike">
                <a:solidFill>
                  <a:schemeClr val="dk1"/>
                </a:solidFill>
                <a:latin typeface="Calibri"/>
                <a:ea typeface="Calibri"/>
                <a:cs typeface="Calibri"/>
                <a:sym typeface="Calibri"/>
              </a:rPr>
              <a:t>Psychological Problems</a:t>
            </a:r>
            <a:endParaRPr/>
          </a:p>
        </p:txBody>
      </p:sp>
      <p:sp>
        <p:nvSpPr>
          <p:cNvPr id="103" name="Google Shape;103;p1"/>
          <p:cNvSpPr/>
          <p:nvPr/>
        </p:nvSpPr>
        <p:spPr>
          <a:xfrm>
            <a:off x="10406742" y="415255"/>
            <a:ext cx="1615440" cy="1477025"/>
          </a:xfrm>
          <a:prstGeom prst="rect">
            <a:avLst/>
          </a:prstGeom>
          <a:solidFill>
            <a:schemeClr val="lt1"/>
          </a:solidFill>
          <a:ln cap="flat" cmpd="sng" w="762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2800" u="none" cap="none" strike="noStrike">
                <a:solidFill>
                  <a:schemeClr val="dk1"/>
                </a:solidFill>
                <a:latin typeface="Calibri"/>
                <a:ea typeface="Calibri"/>
                <a:cs typeface="Calibri"/>
                <a:sym typeface="Calibri"/>
              </a:rPr>
              <a:t>NAMED THEORIES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0"/>
          <p:cNvSpPr/>
          <p:nvPr/>
        </p:nvSpPr>
        <p:spPr>
          <a:xfrm>
            <a:off x="6336632" y="2968337"/>
            <a:ext cx="5600138" cy="3677668"/>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000" u="sng">
                <a:solidFill>
                  <a:schemeClr val="dk1"/>
                </a:solidFill>
                <a:latin typeface="Calibri"/>
                <a:ea typeface="Calibri"/>
                <a:cs typeface="Calibri"/>
                <a:sym typeface="Calibri"/>
              </a:rPr>
              <a:t>Evaluation:</a:t>
            </a:r>
            <a:endParaRPr/>
          </a:p>
          <a:p>
            <a:pPr indent="0" lvl="0" marL="0" marR="0" rtl="0" algn="l">
              <a:spcBef>
                <a:spcPts val="0"/>
              </a:spcBef>
              <a:spcAft>
                <a:spcPts val="0"/>
              </a:spcAft>
              <a:buNone/>
            </a:pPr>
            <a:r>
              <a:t/>
            </a:r>
            <a:endParaRPr b="1" sz="800" u="sng">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000"/>
              <a:buFont typeface="Noto Sans Symbols"/>
              <a:buChar char="⮚"/>
            </a:pPr>
            <a:r>
              <a:rPr lang="en-GB" sz="2000">
                <a:solidFill>
                  <a:schemeClr val="dk1"/>
                </a:solidFill>
                <a:latin typeface="Calibri"/>
                <a:ea typeface="Calibri"/>
                <a:cs typeface="Calibri"/>
                <a:sym typeface="Calibri"/>
              </a:rPr>
              <a:t>Correlational 🡪 cannot claim authoritarian personality causes greater obedience.</a:t>
            </a:r>
            <a:endParaRPr/>
          </a:p>
          <a:p>
            <a:pPr indent="-342900" lvl="0" marL="342900" marR="0" rtl="0" algn="l">
              <a:spcBef>
                <a:spcPts val="0"/>
              </a:spcBef>
              <a:spcAft>
                <a:spcPts val="0"/>
              </a:spcAft>
              <a:buClr>
                <a:schemeClr val="dk1"/>
              </a:buClr>
              <a:buSzPts val="2000"/>
              <a:buFont typeface="Noto Sans Symbols"/>
              <a:buChar char="⮚"/>
            </a:pPr>
            <a:r>
              <a:rPr lang="en-GB" sz="2000">
                <a:solidFill>
                  <a:schemeClr val="dk1"/>
                </a:solidFill>
                <a:latin typeface="Calibri"/>
                <a:ea typeface="Calibri"/>
                <a:cs typeface="Calibri"/>
                <a:sym typeface="Calibri"/>
              </a:rPr>
              <a:t>Individual differences 🡪 not everyone  with strict parenting develops authoritarian personality. </a:t>
            </a:r>
            <a:endParaRPr/>
          </a:p>
          <a:p>
            <a:pPr indent="-342900" lvl="0" marL="342900" marR="0" rtl="0" algn="l">
              <a:spcBef>
                <a:spcPts val="0"/>
              </a:spcBef>
              <a:spcAft>
                <a:spcPts val="0"/>
              </a:spcAft>
              <a:buClr>
                <a:schemeClr val="dk1"/>
              </a:buClr>
              <a:buSzPts val="2000"/>
              <a:buFont typeface="Noto Sans Symbols"/>
              <a:buChar char="⮚"/>
            </a:pPr>
            <a:r>
              <a:rPr lang="en-GB" sz="2000">
                <a:solidFill>
                  <a:schemeClr val="dk1"/>
                </a:solidFill>
                <a:latin typeface="Calibri"/>
                <a:ea typeface="Calibri"/>
                <a:cs typeface="Calibri"/>
                <a:sym typeface="Calibri"/>
              </a:rPr>
              <a:t>Use of questionnaire 🡪 response bias </a:t>
            </a:r>
            <a:endParaRPr/>
          </a:p>
          <a:p>
            <a:pPr indent="-342900" lvl="0" marL="342900" marR="0" rtl="0" algn="l">
              <a:spcBef>
                <a:spcPts val="0"/>
              </a:spcBef>
              <a:spcAft>
                <a:spcPts val="0"/>
              </a:spcAft>
              <a:buClr>
                <a:schemeClr val="dk1"/>
              </a:buClr>
              <a:buSzPts val="2000"/>
              <a:buFont typeface="Noto Sans Symbols"/>
              <a:buChar char="⮚"/>
            </a:pPr>
            <a:r>
              <a:rPr lang="en-GB" sz="2000">
                <a:solidFill>
                  <a:schemeClr val="dk1"/>
                </a:solidFill>
                <a:latin typeface="Calibri"/>
                <a:ea typeface="Calibri"/>
                <a:cs typeface="Calibri"/>
                <a:sym typeface="Calibri"/>
              </a:rPr>
              <a:t>Cannot explain all cases of obedience --? Millions of Germans displayed highly obedient an prejudiced behaviour but didn’t have the same upbringing or same personality.</a:t>
            </a:r>
            <a:endParaRPr sz="2000">
              <a:solidFill>
                <a:schemeClr val="dk1"/>
              </a:solidFill>
              <a:latin typeface="Calibri"/>
              <a:ea typeface="Calibri"/>
              <a:cs typeface="Calibri"/>
              <a:sym typeface="Calibri"/>
            </a:endParaRPr>
          </a:p>
        </p:txBody>
      </p:sp>
      <p:sp>
        <p:nvSpPr>
          <p:cNvPr id="196" name="Google Shape;196;p10"/>
          <p:cNvSpPr/>
          <p:nvPr/>
        </p:nvSpPr>
        <p:spPr>
          <a:xfrm>
            <a:off x="352469" y="1184055"/>
            <a:ext cx="5640820" cy="5673945"/>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000" u="sng">
                <a:solidFill>
                  <a:schemeClr val="dk1"/>
                </a:solidFill>
                <a:latin typeface="Calibri"/>
                <a:ea typeface="Calibri"/>
                <a:cs typeface="Calibri"/>
                <a:sym typeface="Calibri"/>
              </a:rPr>
              <a:t>Adorno’s Authoritarian Personality (Dispositional Factors):</a:t>
            </a:r>
            <a:endParaRPr/>
          </a:p>
          <a:p>
            <a:pPr indent="0" lvl="0" marL="0" marR="0" rtl="0" algn="ctr">
              <a:spcBef>
                <a:spcPts val="0"/>
              </a:spcBef>
              <a:spcAft>
                <a:spcPts val="0"/>
              </a:spcAft>
              <a:buNone/>
            </a:pPr>
            <a:r>
              <a:t/>
            </a:r>
            <a:endParaRPr sz="20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Explaining obedience in people’s personality. </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Some people have an exaggerated respect for authority. They are more likely to obey orders and look down on people of inferior status. They have a rigid style of thinking  (‘black and white’) and believe in stereotypes and don’t like change.</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Originates from overly strict parenting and receiving only conditional love from parents. Child identifies with parents’ moral values.</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The child also feels hostility towards parents and displaces this onto offers who are socially inferior in a process called scapegoating. You offload anger to something else, relieving anxiety and hostility.</a:t>
            </a:r>
            <a:endParaRPr/>
          </a:p>
        </p:txBody>
      </p:sp>
      <p:sp>
        <p:nvSpPr>
          <p:cNvPr id="197" name="Google Shape;197;p10"/>
          <p:cNvSpPr/>
          <p:nvPr/>
        </p:nvSpPr>
        <p:spPr>
          <a:xfrm>
            <a:off x="5281606" y="228170"/>
            <a:ext cx="4067218" cy="765725"/>
          </a:xfrm>
          <a:prstGeom prst="rect">
            <a:avLst/>
          </a:prstGeom>
          <a:solidFill>
            <a:schemeClr val="lt1"/>
          </a:solidFill>
          <a:ln cap="flat" cmpd="sng" w="762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3600" u="sng">
                <a:solidFill>
                  <a:schemeClr val="dk1"/>
                </a:solidFill>
                <a:latin typeface="Calibri"/>
                <a:ea typeface="Calibri"/>
                <a:cs typeface="Calibri"/>
                <a:sym typeface="Calibri"/>
              </a:rPr>
              <a:t>SOCIAL INFLUENCE</a:t>
            </a:r>
            <a:endParaRPr/>
          </a:p>
        </p:txBody>
      </p:sp>
      <p:sp>
        <p:nvSpPr>
          <p:cNvPr id="198" name="Google Shape;198;p10"/>
          <p:cNvSpPr/>
          <p:nvPr/>
        </p:nvSpPr>
        <p:spPr>
          <a:xfrm>
            <a:off x="10058400" y="231490"/>
            <a:ext cx="1714500" cy="611473"/>
          </a:xfrm>
          <a:prstGeom prst="rect">
            <a:avLst/>
          </a:prstGeom>
          <a:solidFill>
            <a:srgbClr val="FFFF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PAPER 2</a:t>
            </a:r>
            <a:endParaRPr/>
          </a:p>
        </p:txBody>
      </p:sp>
      <p:pic>
        <p:nvPicPr>
          <p:cNvPr id="199" name="Google Shape;199;p10"/>
          <p:cNvPicPr preferRelativeResize="0"/>
          <p:nvPr/>
        </p:nvPicPr>
        <p:blipFill rotWithShape="1">
          <a:blip r:embed="rId3">
            <a:alphaModFix/>
          </a:blip>
          <a:srcRect b="7819" l="0" r="0" t="14650"/>
          <a:stretch/>
        </p:blipFill>
        <p:spPr>
          <a:xfrm>
            <a:off x="6642993" y="1184055"/>
            <a:ext cx="2056126" cy="1594121"/>
          </a:xfrm>
          <a:prstGeom prst="rect">
            <a:avLst/>
          </a:prstGeom>
          <a:noFill/>
          <a:ln>
            <a:noFill/>
          </a:ln>
        </p:spPr>
      </p:pic>
      <p:pic>
        <p:nvPicPr>
          <p:cNvPr descr="Image result for respecting higher status" id="200" name="Google Shape;200;p10"/>
          <p:cNvPicPr preferRelativeResize="0"/>
          <p:nvPr/>
        </p:nvPicPr>
        <p:blipFill rotWithShape="1">
          <a:blip r:embed="rId4">
            <a:alphaModFix/>
          </a:blip>
          <a:srcRect b="0" l="0" r="0" t="0"/>
          <a:stretch/>
        </p:blipFill>
        <p:spPr>
          <a:xfrm>
            <a:off x="9348824" y="1184055"/>
            <a:ext cx="1919297" cy="162402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1"/>
          <p:cNvSpPr/>
          <p:nvPr/>
        </p:nvSpPr>
        <p:spPr>
          <a:xfrm>
            <a:off x="6886482" y="3605280"/>
            <a:ext cx="5086443" cy="290622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000" u="sng">
                <a:solidFill>
                  <a:schemeClr val="dk1"/>
                </a:solidFill>
                <a:latin typeface="Calibri"/>
                <a:ea typeface="Calibri"/>
                <a:cs typeface="Calibri"/>
                <a:sym typeface="Calibri"/>
              </a:rPr>
              <a:t>Evaluation:</a:t>
            </a:r>
            <a:endParaRPr/>
          </a:p>
          <a:p>
            <a:pPr indent="0" lvl="0" marL="0" marR="0" rtl="0" algn="l">
              <a:spcBef>
                <a:spcPts val="0"/>
              </a:spcBef>
              <a:spcAft>
                <a:spcPts val="0"/>
              </a:spcAft>
              <a:buNone/>
            </a:pPr>
            <a:r>
              <a:t/>
            </a:r>
            <a:endParaRPr b="1" sz="1100" u="sng">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000"/>
              <a:buFont typeface="Noto Sans Symbols"/>
              <a:buChar char="⮚"/>
            </a:pPr>
            <a:r>
              <a:rPr lang="en-GB" sz="2000">
                <a:solidFill>
                  <a:schemeClr val="dk1"/>
                </a:solidFill>
                <a:latin typeface="Calibri"/>
                <a:ea typeface="Calibri"/>
                <a:cs typeface="Calibri"/>
                <a:sym typeface="Calibri"/>
              </a:rPr>
              <a:t>Supporting evidence 🡪 when children start talking they use two-word phrases (‘mommy sock’) which shows they can see how objects relate to each other (+)</a:t>
            </a:r>
            <a:endParaRPr/>
          </a:p>
          <a:p>
            <a:pPr indent="-342900" lvl="0" marL="342900" marR="0" rtl="0" algn="l">
              <a:spcBef>
                <a:spcPts val="0"/>
              </a:spcBef>
              <a:spcAft>
                <a:spcPts val="0"/>
              </a:spcAft>
              <a:buClr>
                <a:schemeClr val="dk1"/>
              </a:buClr>
              <a:buSzPts val="2000"/>
              <a:buFont typeface="Noto Sans Symbols"/>
              <a:buChar char="⮚"/>
            </a:pPr>
            <a:r>
              <a:rPr lang="en-GB" sz="2000">
                <a:solidFill>
                  <a:schemeClr val="dk1"/>
                </a:solidFill>
                <a:latin typeface="Calibri"/>
                <a:ea typeface="Calibri"/>
                <a:cs typeface="Calibri"/>
                <a:sym typeface="Calibri"/>
              </a:rPr>
              <a:t>Challenges 🡪 Sapir-Whorf hypothesis = language before thought (-)</a:t>
            </a:r>
            <a:endParaRPr/>
          </a:p>
          <a:p>
            <a:pPr indent="-342900" lvl="0" marL="342900" marR="0" rtl="0" algn="l">
              <a:spcBef>
                <a:spcPts val="0"/>
              </a:spcBef>
              <a:spcAft>
                <a:spcPts val="0"/>
              </a:spcAft>
              <a:buClr>
                <a:schemeClr val="dk1"/>
              </a:buClr>
              <a:buSzPts val="2000"/>
              <a:buFont typeface="Noto Sans Symbols"/>
              <a:buChar char="⮚"/>
            </a:pPr>
            <a:r>
              <a:rPr lang="en-GB" sz="2000">
                <a:solidFill>
                  <a:schemeClr val="dk1"/>
                </a:solidFill>
                <a:latin typeface="Calibri"/>
                <a:ea typeface="Calibri"/>
                <a:cs typeface="Calibri"/>
                <a:sym typeface="Calibri"/>
              </a:rPr>
              <a:t>Schemas cannot be scientifically tested (-)</a:t>
            </a:r>
            <a:endParaRPr sz="2000">
              <a:solidFill>
                <a:schemeClr val="dk1"/>
              </a:solidFill>
              <a:latin typeface="Calibri"/>
              <a:ea typeface="Calibri"/>
              <a:cs typeface="Calibri"/>
              <a:sym typeface="Calibri"/>
            </a:endParaRPr>
          </a:p>
        </p:txBody>
      </p:sp>
      <p:sp>
        <p:nvSpPr>
          <p:cNvPr id="207" name="Google Shape;207;p11"/>
          <p:cNvSpPr/>
          <p:nvPr/>
        </p:nvSpPr>
        <p:spPr>
          <a:xfrm>
            <a:off x="395330" y="611033"/>
            <a:ext cx="5919537" cy="5900467"/>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000" u="sng">
                <a:solidFill>
                  <a:schemeClr val="dk1"/>
                </a:solidFill>
                <a:latin typeface="Calibri"/>
                <a:ea typeface="Calibri"/>
                <a:cs typeface="Calibri"/>
                <a:sym typeface="Calibri"/>
              </a:rPr>
              <a:t>Piaget’s Theory of Language and Thought:</a:t>
            </a:r>
            <a:endParaRPr/>
          </a:p>
          <a:p>
            <a:pPr indent="0" lvl="0" marL="0" marR="0" rtl="0" algn="ctr">
              <a:spcBef>
                <a:spcPts val="0"/>
              </a:spcBef>
              <a:spcAft>
                <a:spcPts val="0"/>
              </a:spcAft>
              <a:buNone/>
            </a:pPr>
            <a:r>
              <a:t/>
            </a:r>
            <a:endParaRPr b="1" sz="2000" u="sng">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Piaget’s theory of cognitive development concerns how our thinking develops. He proposed that we learn by developing schemas about the world. </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Children develop language by matching the correct word to their knowledge. Thought and understanding come first, language develops after. </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Children only understand when they have reached the correct stage of development and are ready. They can have language without understanding but will not be used effectively. </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Sensorimotor stage: children speak towards the end of their first year. Preoperational stage: from 2 years they talk about things not present. Concrete operational stage: by 7 years children’s language becomes mature and logical as they question things and create their own ideas.</a:t>
            </a:r>
            <a:endParaRPr b="1" sz="2400" u="sng">
              <a:solidFill>
                <a:schemeClr val="dk1"/>
              </a:solidFill>
              <a:latin typeface="Calibri"/>
              <a:ea typeface="Calibri"/>
              <a:cs typeface="Calibri"/>
              <a:sym typeface="Calibri"/>
            </a:endParaRPr>
          </a:p>
          <a:p>
            <a:pPr indent="-190500" lvl="0" marL="342900" marR="0" rtl="0" algn="l">
              <a:spcBef>
                <a:spcPts val="0"/>
              </a:spcBef>
              <a:spcAft>
                <a:spcPts val="0"/>
              </a:spcAft>
              <a:buClr>
                <a:schemeClr val="dk1"/>
              </a:buClr>
              <a:buSzPts val="2400"/>
              <a:buFont typeface="Arial"/>
              <a:buNone/>
            </a:pPr>
            <a:r>
              <a:t/>
            </a:r>
            <a:endParaRPr b="1" sz="2400" u="sng">
              <a:solidFill>
                <a:schemeClr val="dk1"/>
              </a:solidFill>
              <a:latin typeface="Calibri"/>
              <a:ea typeface="Calibri"/>
              <a:cs typeface="Calibri"/>
              <a:sym typeface="Calibri"/>
            </a:endParaRPr>
          </a:p>
        </p:txBody>
      </p:sp>
      <p:sp>
        <p:nvSpPr>
          <p:cNvPr id="208" name="Google Shape;208;p11"/>
          <p:cNvSpPr/>
          <p:nvPr/>
        </p:nvSpPr>
        <p:spPr>
          <a:xfrm>
            <a:off x="6886482" y="231518"/>
            <a:ext cx="2124118" cy="914400"/>
          </a:xfrm>
          <a:prstGeom prst="rect">
            <a:avLst/>
          </a:prstGeom>
          <a:solidFill>
            <a:schemeClr val="lt1"/>
          </a:solidFill>
          <a:ln cap="flat" cmpd="sng" w="762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3600" u="sng">
                <a:solidFill>
                  <a:schemeClr val="dk1"/>
                </a:solidFill>
                <a:latin typeface="Calibri"/>
                <a:ea typeface="Calibri"/>
                <a:cs typeface="Calibri"/>
                <a:sym typeface="Calibri"/>
              </a:rPr>
              <a:t>L,T&amp;C</a:t>
            </a:r>
            <a:endParaRPr/>
          </a:p>
        </p:txBody>
      </p:sp>
      <p:sp>
        <p:nvSpPr>
          <p:cNvPr id="209" name="Google Shape;209;p11"/>
          <p:cNvSpPr/>
          <p:nvPr/>
        </p:nvSpPr>
        <p:spPr>
          <a:xfrm>
            <a:off x="9429703" y="166257"/>
            <a:ext cx="1338972" cy="611473"/>
          </a:xfrm>
          <a:prstGeom prst="rect">
            <a:avLst/>
          </a:prstGeom>
          <a:solidFill>
            <a:srgbClr val="FFFF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PAPER 2</a:t>
            </a:r>
            <a:endParaRPr/>
          </a:p>
        </p:txBody>
      </p:sp>
      <p:pic>
        <p:nvPicPr>
          <p:cNvPr descr="Image result for thought bubbles" id="210" name="Google Shape;210;p11"/>
          <p:cNvPicPr preferRelativeResize="0"/>
          <p:nvPr/>
        </p:nvPicPr>
        <p:blipFill rotWithShape="1">
          <a:blip r:embed="rId3">
            <a:alphaModFix/>
          </a:blip>
          <a:srcRect b="0" l="0" r="0" t="0"/>
          <a:stretch/>
        </p:blipFill>
        <p:spPr>
          <a:xfrm>
            <a:off x="6439936" y="2058193"/>
            <a:ext cx="1925924" cy="1593613"/>
          </a:xfrm>
          <a:prstGeom prst="rect">
            <a:avLst/>
          </a:prstGeom>
          <a:noFill/>
          <a:ln>
            <a:noFill/>
          </a:ln>
        </p:spPr>
      </p:pic>
      <p:pic>
        <p:nvPicPr>
          <p:cNvPr descr="Image result for then" id="211" name="Google Shape;211;p11"/>
          <p:cNvPicPr preferRelativeResize="0"/>
          <p:nvPr/>
        </p:nvPicPr>
        <p:blipFill rotWithShape="1">
          <a:blip r:embed="rId4">
            <a:alphaModFix/>
          </a:blip>
          <a:srcRect b="29031" l="22606" r="19089" t="36418"/>
          <a:stretch/>
        </p:blipFill>
        <p:spPr>
          <a:xfrm>
            <a:off x="8365860" y="2845377"/>
            <a:ext cx="1106906" cy="368969"/>
          </a:xfrm>
          <a:prstGeom prst="rect">
            <a:avLst/>
          </a:prstGeom>
          <a:noFill/>
          <a:ln>
            <a:noFill/>
          </a:ln>
        </p:spPr>
      </p:pic>
      <p:pic>
        <p:nvPicPr>
          <p:cNvPr descr="Image result for language" id="212" name="Google Shape;212;p11"/>
          <p:cNvPicPr preferRelativeResize="0"/>
          <p:nvPr/>
        </p:nvPicPr>
        <p:blipFill rotWithShape="1">
          <a:blip r:embed="rId5">
            <a:alphaModFix/>
          </a:blip>
          <a:srcRect b="0" l="0" r="0" t="0"/>
          <a:stretch/>
        </p:blipFill>
        <p:spPr>
          <a:xfrm>
            <a:off x="9598123" y="2071532"/>
            <a:ext cx="2341104" cy="1142814"/>
          </a:xfrm>
          <a:prstGeom prst="rect">
            <a:avLst/>
          </a:prstGeom>
          <a:noFill/>
          <a:ln>
            <a:noFill/>
          </a:ln>
        </p:spPr>
      </p:pic>
      <p:sp>
        <p:nvSpPr>
          <p:cNvPr id="213" name="Google Shape;213;p11"/>
          <p:cNvSpPr/>
          <p:nvPr/>
        </p:nvSpPr>
        <p:spPr>
          <a:xfrm>
            <a:off x="7218947" y="1427747"/>
            <a:ext cx="3439160" cy="430244"/>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lt1"/>
                </a:solidFill>
                <a:latin typeface="Calibri"/>
                <a:ea typeface="Calibri"/>
                <a:cs typeface="Calibri"/>
                <a:sym typeface="Calibri"/>
              </a:rPr>
              <a:t>Thought comes first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12"/>
          <p:cNvSpPr/>
          <p:nvPr/>
        </p:nvSpPr>
        <p:spPr>
          <a:xfrm>
            <a:off x="6674731" y="3665315"/>
            <a:ext cx="5292680" cy="290622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000" u="sng">
                <a:solidFill>
                  <a:schemeClr val="dk1"/>
                </a:solidFill>
                <a:latin typeface="Calibri"/>
                <a:ea typeface="Calibri"/>
                <a:cs typeface="Calibri"/>
                <a:sym typeface="Calibri"/>
              </a:rPr>
              <a:t>Evaluation:</a:t>
            </a:r>
            <a:endParaRPr/>
          </a:p>
          <a:p>
            <a:pPr indent="0" lvl="0" marL="0" marR="0" rtl="0" algn="l">
              <a:spcBef>
                <a:spcPts val="0"/>
              </a:spcBef>
              <a:spcAft>
                <a:spcPts val="0"/>
              </a:spcAft>
              <a:buNone/>
            </a:pPr>
            <a:r>
              <a:t/>
            </a:r>
            <a:endParaRPr b="1" sz="1100" u="sng">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000"/>
              <a:buFont typeface="Noto Sans Symbols"/>
              <a:buChar char="⮚"/>
            </a:pPr>
            <a:r>
              <a:rPr lang="en-GB" sz="2000">
                <a:solidFill>
                  <a:schemeClr val="dk1"/>
                </a:solidFill>
                <a:latin typeface="Calibri"/>
                <a:ea typeface="Calibri"/>
                <a:cs typeface="Calibri"/>
                <a:sym typeface="Calibri"/>
              </a:rPr>
              <a:t>Differences between cultures exaggerated (-)</a:t>
            </a:r>
            <a:endParaRPr/>
          </a:p>
          <a:p>
            <a:pPr indent="-342900" lvl="0" marL="342900" marR="0" rtl="0" algn="l">
              <a:spcBef>
                <a:spcPts val="0"/>
              </a:spcBef>
              <a:spcAft>
                <a:spcPts val="0"/>
              </a:spcAft>
              <a:buClr>
                <a:schemeClr val="dk1"/>
              </a:buClr>
              <a:buSzPts val="2000"/>
              <a:buFont typeface="Noto Sans Symbols"/>
              <a:buChar char="⮚"/>
            </a:pPr>
            <a:r>
              <a:rPr lang="en-GB" sz="2000">
                <a:solidFill>
                  <a:schemeClr val="dk1"/>
                </a:solidFill>
                <a:latin typeface="Calibri"/>
                <a:ea typeface="Calibri"/>
                <a:cs typeface="Calibri"/>
                <a:sym typeface="Calibri"/>
              </a:rPr>
              <a:t>Having more words does not mean the words came first</a:t>
            </a:r>
            <a:endParaRPr/>
          </a:p>
          <a:p>
            <a:pPr indent="-342900" lvl="0" marL="342900" marR="0" rtl="0" algn="l">
              <a:spcBef>
                <a:spcPts val="0"/>
              </a:spcBef>
              <a:spcAft>
                <a:spcPts val="0"/>
              </a:spcAft>
              <a:buClr>
                <a:schemeClr val="dk1"/>
              </a:buClr>
              <a:buSzPts val="2000"/>
              <a:buFont typeface="Noto Sans Symbols"/>
              <a:buChar char="⮚"/>
            </a:pPr>
            <a:r>
              <a:rPr lang="en-GB" sz="2000">
                <a:solidFill>
                  <a:schemeClr val="dk1"/>
                </a:solidFill>
                <a:latin typeface="Calibri"/>
                <a:ea typeface="Calibri"/>
                <a:cs typeface="Calibri"/>
                <a:sym typeface="Calibri"/>
              </a:rPr>
              <a:t>Explains the link between language and intelligence. Restricted code in working-class children negatively effect on their ability to think (+)</a:t>
            </a:r>
            <a:endParaRPr/>
          </a:p>
        </p:txBody>
      </p:sp>
      <p:sp>
        <p:nvSpPr>
          <p:cNvPr id="220" name="Google Shape;220;p12"/>
          <p:cNvSpPr/>
          <p:nvPr/>
        </p:nvSpPr>
        <p:spPr>
          <a:xfrm>
            <a:off x="234908" y="378106"/>
            <a:ext cx="5919537" cy="6133394"/>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000" u="sng">
                <a:solidFill>
                  <a:schemeClr val="dk1"/>
                </a:solidFill>
                <a:latin typeface="Calibri"/>
                <a:ea typeface="Calibri"/>
                <a:cs typeface="Calibri"/>
                <a:sym typeface="Calibri"/>
              </a:rPr>
              <a:t>The Sapir-Whorf Hypothesis:</a:t>
            </a:r>
            <a:endParaRPr/>
          </a:p>
          <a:p>
            <a:pPr indent="0" lvl="0" marL="0" marR="0" rtl="0" algn="ctr">
              <a:spcBef>
                <a:spcPts val="0"/>
              </a:spcBef>
              <a:spcAft>
                <a:spcPts val="0"/>
              </a:spcAft>
              <a:buNone/>
            </a:pPr>
            <a:r>
              <a:t/>
            </a:r>
            <a:endParaRPr b="1" sz="2000" u="sng">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Sapir and Whorf suggested that it is not possible to think about something you don’t have words for. </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Language comes first and thought develops after. There are two versions of the hypothesis: one which believes words determine our thought (strong version) and one which says that words just influence thoughts (weak version).</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Strong version = If there are no words for a though, object or idea then you can’t think about it. This is why it is difficult to translate ideas from one language to another.</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Weak version = words help to ‘carve up’ the world. However, you can still imagine something with no words for it. </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Weaker version preferred. If the words we have for a concept or idea are limited, our ability to notice or recall that idea will also be limited.</a:t>
            </a:r>
            <a:endParaRPr b="1" sz="2400" u="sng">
              <a:solidFill>
                <a:schemeClr val="dk1"/>
              </a:solidFill>
              <a:latin typeface="Calibri"/>
              <a:ea typeface="Calibri"/>
              <a:cs typeface="Calibri"/>
              <a:sym typeface="Calibri"/>
            </a:endParaRPr>
          </a:p>
        </p:txBody>
      </p:sp>
      <p:sp>
        <p:nvSpPr>
          <p:cNvPr id="221" name="Google Shape;221;p12"/>
          <p:cNvSpPr/>
          <p:nvPr/>
        </p:nvSpPr>
        <p:spPr>
          <a:xfrm>
            <a:off x="6674731" y="339117"/>
            <a:ext cx="2124118" cy="914400"/>
          </a:xfrm>
          <a:prstGeom prst="rect">
            <a:avLst/>
          </a:prstGeom>
          <a:solidFill>
            <a:schemeClr val="lt1"/>
          </a:solidFill>
          <a:ln cap="flat" cmpd="sng" w="762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3600" u="sng">
                <a:solidFill>
                  <a:schemeClr val="dk1"/>
                </a:solidFill>
                <a:latin typeface="Calibri"/>
                <a:ea typeface="Calibri"/>
                <a:cs typeface="Calibri"/>
                <a:sym typeface="Calibri"/>
              </a:rPr>
              <a:t>L,T&amp;C</a:t>
            </a:r>
            <a:endParaRPr/>
          </a:p>
        </p:txBody>
      </p:sp>
      <p:sp>
        <p:nvSpPr>
          <p:cNvPr id="222" name="Google Shape;222;p12"/>
          <p:cNvSpPr/>
          <p:nvPr/>
        </p:nvSpPr>
        <p:spPr>
          <a:xfrm>
            <a:off x="9319135" y="304596"/>
            <a:ext cx="1338972" cy="611473"/>
          </a:xfrm>
          <a:prstGeom prst="rect">
            <a:avLst/>
          </a:prstGeom>
          <a:solidFill>
            <a:srgbClr val="FFFF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PAPER 2</a:t>
            </a:r>
            <a:endParaRPr/>
          </a:p>
        </p:txBody>
      </p:sp>
      <p:pic>
        <p:nvPicPr>
          <p:cNvPr descr="Image result for language" id="223" name="Google Shape;223;p12"/>
          <p:cNvPicPr preferRelativeResize="0"/>
          <p:nvPr/>
        </p:nvPicPr>
        <p:blipFill rotWithShape="1">
          <a:blip r:embed="rId3">
            <a:alphaModFix/>
          </a:blip>
          <a:srcRect b="0" l="0" r="0" t="0"/>
          <a:stretch/>
        </p:blipFill>
        <p:spPr>
          <a:xfrm>
            <a:off x="6401408" y="2048632"/>
            <a:ext cx="2341104" cy="1142814"/>
          </a:xfrm>
          <a:prstGeom prst="rect">
            <a:avLst/>
          </a:prstGeom>
          <a:noFill/>
          <a:ln>
            <a:noFill/>
          </a:ln>
        </p:spPr>
      </p:pic>
      <p:pic>
        <p:nvPicPr>
          <p:cNvPr descr="Image result for then" id="224" name="Google Shape;224;p12"/>
          <p:cNvPicPr preferRelativeResize="0"/>
          <p:nvPr/>
        </p:nvPicPr>
        <p:blipFill rotWithShape="1">
          <a:blip r:embed="rId4">
            <a:alphaModFix/>
          </a:blip>
          <a:srcRect b="29031" l="22606" r="19089" t="36418"/>
          <a:stretch/>
        </p:blipFill>
        <p:spPr>
          <a:xfrm>
            <a:off x="8798849" y="2584078"/>
            <a:ext cx="1106906" cy="368969"/>
          </a:xfrm>
          <a:prstGeom prst="rect">
            <a:avLst/>
          </a:prstGeom>
          <a:noFill/>
          <a:ln>
            <a:noFill/>
          </a:ln>
        </p:spPr>
      </p:pic>
      <p:pic>
        <p:nvPicPr>
          <p:cNvPr descr="Image result for thought bubbles" id="225" name="Google Shape;225;p12"/>
          <p:cNvPicPr preferRelativeResize="0"/>
          <p:nvPr/>
        </p:nvPicPr>
        <p:blipFill rotWithShape="1">
          <a:blip r:embed="rId5">
            <a:alphaModFix/>
          </a:blip>
          <a:srcRect b="0" l="0" r="0" t="0"/>
          <a:stretch/>
        </p:blipFill>
        <p:spPr>
          <a:xfrm>
            <a:off x="10266076" y="1926838"/>
            <a:ext cx="1925924" cy="1593613"/>
          </a:xfrm>
          <a:prstGeom prst="rect">
            <a:avLst/>
          </a:prstGeom>
          <a:noFill/>
          <a:ln>
            <a:noFill/>
          </a:ln>
        </p:spPr>
      </p:pic>
      <p:sp>
        <p:nvSpPr>
          <p:cNvPr id="226" name="Google Shape;226;p12"/>
          <p:cNvSpPr/>
          <p:nvPr/>
        </p:nvSpPr>
        <p:spPr>
          <a:xfrm>
            <a:off x="7218947" y="1427747"/>
            <a:ext cx="3439160" cy="430244"/>
          </a:xfrm>
          <a:prstGeom prst="rect">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lt1"/>
                </a:solidFill>
                <a:latin typeface="Calibri"/>
                <a:ea typeface="Calibri"/>
                <a:cs typeface="Calibri"/>
                <a:sym typeface="Calibri"/>
              </a:rPr>
              <a:t>Language comes first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3"/>
          <p:cNvSpPr/>
          <p:nvPr/>
        </p:nvSpPr>
        <p:spPr>
          <a:xfrm>
            <a:off x="6886482" y="3605280"/>
            <a:ext cx="5086443" cy="290622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000" u="sng">
                <a:solidFill>
                  <a:schemeClr val="dk1"/>
                </a:solidFill>
                <a:latin typeface="Calibri"/>
                <a:ea typeface="Calibri"/>
                <a:cs typeface="Calibri"/>
                <a:sym typeface="Calibri"/>
              </a:rPr>
              <a:t>Evaluation:</a:t>
            </a:r>
            <a:endParaRPr/>
          </a:p>
          <a:p>
            <a:pPr indent="0" lvl="0" marL="0" marR="0" rtl="0" algn="l">
              <a:spcBef>
                <a:spcPts val="0"/>
              </a:spcBef>
              <a:spcAft>
                <a:spcPts val="0"/>
              </a:spcAft>
              <a:buNone/>
            </a:pPr>
            <a:r>
              <a:t/>
            </a:r>
            <a:endParaRPr b="1" sz="1100" u="sng">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000"/>
              <a:buFont typeface="Noto Sans Symbols"/>
              <a:buChar char="⮚"/>
            </a:pPr>
            <a:r>
              <a:rPr lang="en-GB" sz="2000">
                <a:solidFill>
                  <a:schemeClr val="dk1"/>
                </a:solidFill>
                <a:latin typeface="Calibri"/>
                <a:ea typeface="Calibri"/>
                <a:cs typeface="Calibri"/>
                <a:sym typeface="Calibri"/>
              </a:rPr>
              <a:t>Research support 🡪 6 primary emotions universal (found in all people) (+)</a:t>
            </a:r>
            <a:endParaRPr/>
          </a:p>
          <a:p>
            <a:pPr indent="-342900" lvl="0" marL="342900" marR="0" rtl="0" algn="l">
              <a:spcBef>
                <a:spcPts val="0"/>
              </a:spcBef>
              <a:spcAft>
                <a:spcPts val="0"/>
              </a:spcAft>
              <a:buClr>
                <a:schemeClr val="dk1"/>
              </a:buClr>
              <a:buSzPts val="2000"/>
              <a:buFont typeface="Noto Sans Symbols"/>
              <a:buChar char="⮚"/>
            </a:pPr>
            <a:r>
              <a:rPr lang="en-GB" sz="2000">
                <a:solidFill>
                  <a:schemeClr val="dk1"/>
                </a:solidFill>
                <a:latin typeface="Calibri"/>
                <a:ea typeface="Calibri"/>
                <a:cs typeface="Calibri"/>
                <a:sym typeface="Calibri"/>
              </a:rPr>
              <a:t>Newborn studies 🡪 babies born with ability to smile/eye contact = innate (+)</a:t>
            </a:r>
            <a:endParaRPr/>
          </a:p>
          <a:p>
            <a:pPr indent="-342900" lvl="0" marL="342900" marR="0" rtl="0" algn="l">
              <a:spcBef>
                <a:spcPts val="0"/>
              </a:spcBef>
              <a:spcAft>
                <a:spcPts val="0"/>
              </a:spcAft>
              <a:buClr>
                <a:schemeClr val="dk1"/>
              </a:buClr>
              <a:buSzPts val="2000"/>
              <a:buFont typeface="Noto Sans Symbols"/>
              <a:buChar char="⮚"/>
            </a:pPr>
            <a:r>
              <a:rPr lang="en-GB" sz="2000">
                <a:solidFill>
                  <a:schemeClr val="dk1"/>
                </a:solidFill>
                <a:latin typeface="Calibri"/>
                <a:ea typeface="Calibri"/>
                <a:cs typeface="Calibri"/>
                <a:sym typeface="Calibri"/>
              </a:rPr>
              <a:t>Cannot explain cultural differences in non-verbal communication – personal space and gestures differs from one culture to another (-)</a:t>
            </a:r>
            <a:endParaRPr sz="2000">
              <a:solidFill>
                <a:schemeClr val="dk1"/>
              </a:solidFill>
              <a:latin typeface="Calibri"/>
              <a:ea typeface="Calibri"/>
              <a:cs typeface="Calibri"/>
              <a:sym typeface="Calibri"/>
            </a:endParaRPr>
          </a:p>
        </p:txBody>
      </p:sp>
      <p:sp>
        <p:nvSpPr>
          <p:cNvPr id="233" name="Google Shape;233;p13"/>
          <p:cNvSpPr/>
          <p:nvPr/>
        </p:nvSpPr>
        <p:spPr>
          <a:xfrm>
            <a:off x="331161" y="378107"/>
            <a:ext cx="6085681" cy="6208295"/>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000" u="sng">
                <a:solidFill>
                  <a:schemeClr val="dk1"/>
                </a:solidFill>
                <a:latin typeface="Calibri"/>
                <a:ea typeface="Calibri"/>
                <a:cs typeface="Calibri"/>
                <a:sym typeface="Calibri"/>
              </a:rPr>
              <a:t>Darwin’s Evolutionary Theory:</a:t>
            </a:r>
            <a:endParaRPr/>
          </a:p>
          <a:p>
            <a:pPr indent="0" lvl="0" marL="0" marR="0" rtl="0" algn="ctr">
              <a:spcBef>
                <a:spcPts val="0"/>
              </a:spcBef>
              <a:spcAft>
                <a:spcPts val="0"/>
              </a:spcAft>
              <a:buNone/>
            </a:pPr>
            <a:r>
              <a:t/>
            </a:r>
            <a:endParaRPr b="1" sz="500" u="sng">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Darwin proposed the theory of natural selection: The genes for any behaviour that improves an animal’s chances of survival and reproduction are more likely to be passed to the next generation.</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Non-verbal behaviours that are beneficial (adaptive) are naturally selected. Baring teeth in a fight causes the attached animal to get scared and leave and therefore both animals in the fight are more likely to survive. This means the behaviour is adaptive – it helps protect survival. </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Opening eyes wide indicates surprise because it evolved from animal behaviour – it would help animals under threat to see an escape route. This behaviour is passed down to humans and continues to express surprise. </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Behaviours adaptive to our distant ancestors (e.g. wrinkling the nose and baring teeth) still show how we feel but may not serve the original adaptive purpose.</a:t>
            </a:r>
            <a:endParaRPr b="1" sz="2400" u="sng">
              <a:solidFill>
                <a:schemeClr val="dk1"/>
              </a:solidFill>
              <a:latin typeface="Calibri"/>
              <a:ea typeface="Calibri"/>
              <a:cs typeface="Calibri"/>
              <a:sym typeface="Calibri"/>
            </a:endParaRPr>
          </a:p>
        </p:txBody>
      </p:sp>
      <p:sp>
        <p:nvSpPr>
          <p:cNvPr id="234" name="Google Shape;234;p13"/>
          <p:cNvSpPr/>
          <p:nvPr/>
        </p:nvSpPr>
        <p:spPr>
          <a:xfrm>
            <a:off x="9209383" y="263921"/>
            <a:ext cx="2124118" cy="914400"/>
          </a:xfrm>
          <a:prstGeom prst="rect">
            <a:avLst/>
          </a:prstGeom>
          <a:solidFill>
            <a:schemeClr val="lt1"/>
          </a:solidFill>
          <a:ln cap="flat" cmpd="sng" w="762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3600" u="sng">
                <a:solidFill>
                  <a:schemeClr val="dk1"/>
                </a:solidFill>
                <a:latin typeface="Calibri"/>
                <a:ea typeface="Calibri"/>
                <a:cs typeface="Calibri"/>
                <a:sym typeface="Calibri"/>
              </a:rPr>
              <a:t>L,T&amp;C</a:t>
            </a:r>
            <a:endParaRPr/>
          </a:p>
        </p:txBody>
      </p:sp>
      <p:sp>
        <p:nvSpPr>
          <p:cNvPr id="235" name="Google Shape;235;p13"/>
          <p:cNvSpPr/>
          <p:nvPr/>
        </p:nvSpPr>
        <p:spPr>
          <a:xfrm>
            <a:off x="10475494" y="1604991"/>
            <a:ext cx="1338972" cy="611473"/>
          </a:xfrm>
          <a:prstGeom prst="rect">
            <a:avLst/>
          </a:prstGeom>
          <a:solidFill>
            <a:srgbClr val="FFFF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PAPER 2</a:t>
            </a:r>
            <a:endParaRPr/>
          </a:p>
        </p:txBody>
      </p:sp>
      <p:pic>
        <p:nvPicPr>
          <p:cNvPr descr="Image result for darwin" id="236" name="Google Shape;236;p13"/>
          <p:cNvPicPr preferRelativeResize="0"/>
          <p:nvPr/>
        </p:nvPicPr>
        <p:blipFill rotWithShape="1">
          <a:blip r:embed="rId3">
            <a:alphaModFix/>
          </a:blip>
          <a:srcRect b="0" l="0" r="0" t="0"/>
          <a:stretch/>
        </p:blipFill>
        <p:spPr>
          <a:xfrm>
            <a:off x="6710348" y="1113700"/>
            <a:ext cx="2205528" cy="220552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4"/>
          <p:cNvSpPr/>
          <p:nvPr/>
        </p:nvSpPr>
        <p:spPr>
          <a:xfrm>
            <a:off x="6304986" y="3542087"/>
            <a:ext cx="5550568" cy="2969413"/>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000" u="sng">
                <a:solidFill>
                  <a:schemeClr val="dk1"/>
                </a:solidFill>
                <a:latin typeface="Calibri"/>
                <a:ea typeface="Calibri"/>
                <a:cs typeface="Calibri"/>
                <a:sym typeface="Calibri"/>
              </a:rPr>
              <a:t>Evaluation:</a:t>
            </a:r>
            <a:endParaRPr/>
          </a:p>
          <a:p>
            <a:pPr indent="-342900" lvl="0" marL="342900" marR="0" rtl="0" algn="l">
              <a:spcBef>
                <a:spcPts val="0"/>
              </a:spcBef>
              <a:spcAft>
                <a:spcPts val="0"/>
              </a:spcAft>
              <a:buClr>
                <a:schemeClr val="dk1"/>
              </a:buClr>
              <a:buSzPts val="2000"/>
              <a:buFont typeface="Noto Sans Symbols"/>
              <a:buChar char="⮚"/>
            </a:pPr>
            <a:r>
              <a:rPr lang="en-GB" sz="2000">
                <a:solidFill>
                  <a:schemeClr val="dk1"/>
                </a:solidFill>
                <a:latin typeface="Calibri"/>
                <a:ea typeface="Calibri"/>
                <a:cs typeface="Calibri"/>
                <a:sym typeface="Calibri"/>
              </a:rPr>
              <a:t>Challenged by Cannon-Bard  🡪 we experience some emotions (e.g. embarrassment) at the same time as physiological arousal and not one after the other (-)</a:t>
            </a:r>
            <a:endParaRPr/>
          </a:p>
          <a:p>
            <a:pPr indent="-342900" lvl="0" marL="342900" marR="0" rtl="0" algn="l">
              <a:spcBef>
                <a:spcPts val="0"/>
              </a:spcBef>
              <a:spcAft>
                <a:spcPts val="0"/>
              </a:spcAft>
              <a:buClr>
                <a:schemeClr val="dk1"/>
              </a:buClr>
              <a:buSzPts val="2000"/>
              <a:buFont typeface="Noto Sans Symbols"/>
              <a:buChar char="⮚"/>
            </a:pPr>
            <a:r>
              <a:rPr lang="en-GB" sz="2000">
                <a:solidFill>
                  <a:schemeClr val="dk1"/>
                </a:solidFill>
                <a:latin typeface="Calibri"/>
                <a:ea typeface="Calibri"/>
                <a:cs typeface="Calibri"/>
                <a:sym typeface="Calibri"/>
              </a:rPr>
              <a:t>Challenged by two-factor theory 🡪 we need arousal plus social cues to correctly label the emotion we are feeling (-)</a:t>
            </a:r>
            <a:endParaRPr/>
          </a:p>
          <a:p>
            <a:pPr indent="-342900" lvl="0" marL="342900" marR="0" rtl="0" algn="l">
              <a:spcBef>
                <a:spcPts val="0"/>
              </a:spcBef>
              <a:spcAft>
                <a:spcPts val="0"/>
              </a:spcAft>
              <a:buClr>
                <a:schemeClr val="dk1"/>
              </a:buClr>
              <a:buSzPts val="2000"/>
              <a:buFont typeface="Noto Sans Symbols"/>
              <a:buChar char="⮚"/>
            </a:pPr>
            <a:r>
              <a:rPr lang="en-GB" sz="2000">
                <a:solidFill>
                  <a:schemeClr val="dk1"/>
                </a:solidFill>
                <a:latin typeface="Calibri"/>
                <a:ea typeface="Calibri"/>
                <a:cs typeface="Calibri"/>
                <a:sym typeface="Calibri"/>
              </a:rPr>
              <a:t>Real-life examples e.g. phobias</a:t>
            </a:r>
            <a:endParaRPr/>
          </a:p>
        </p:txBody>
      </p:sp>
      <p:sp>
        <p:nvSpPr>
          <p:cNvPr id="243" name="Google Shape;243;p14"/>
          <p:cNvSpPr/>
          <p:nvPr/>
        </p:nvSpPr>
        <p:spPr>
          <a:xfrm>
            <a:off x="167232" y="226658"/>
            <a:ext cx="5919537" cy="6284842"/>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000" u="sng">
                <a:solidFill>
                  <a:schemeClr val="dk1"/>
                </a:solidFill>
                <a:latin typeface="Calibri"/>
                <a:ea typeface="Calibri"/>
                <a:cs typeface="Calibri"/>
                <a:sym typeface="Calibri"/>
              </a:rPr>
              <a:t>James-Lange Theory of Emotion:</a:t>
            </a:r>
            <a:endParaRPr/>
          </a:p>
          <a:p>
            <a:pPr indent="0" lvl="0" marL="0" marR="0" rtl="0" algn="ctr">
              <a:spcBef>
                <a:spcPts val="0"/>
              </a:spcBef>
              <a:spcAft>
                <a:spcPts val="0"/>
              </a:spcAft>
              <a:buNone/>
            </a:pPr>
            <a:r>
              <a:t/>
            </a:r>
            <a:endParaRPr b="1" sz="2000" u="sng">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Physiological arousal comes first and emotion after.</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An event causes physiological arousal in the following way:</a:t>
            </a:r>
            <a:endParaRPr/>
          </a:p>
          <a:p>
            <a:pPr indent="-342900" lvl="0" marL="342900" marR="0" rtl="0" algn="l">
              <a:spcBef>
                <a:spcPts val="0"/>
              </a:spcBef>
              <a:spcAft>
                <a:spcPts val="0"/>
              </a:spcAft>
              <a:buClr>
                <a:schemeClr val="dk1"/>
              </a:buClr>
              <a:buSzPts val="2000"/>
              <a:buFont typeface="Noto Sans Symbols"/>
              <a:buChar char="⮚"/>
            </a:pPr>
            <a:r>
              <a:rPr lang="en-GB" sz="2000">
                <a:solidFill>
                  <a:schemeClr val="dk1"/>
                </a:solidFill>
                <a:latin typeface="Calibri"/>
                <a:ea typeface="Calibri"/>
                <a:cs typeface="Calibri"/>
                <a:sym typeface="Calibri"/>
              </a:rPr>
              <a:t>Hypothalamus arouses the sympathetic division of the ANS 🡪 adrenaline is released and creates physiological arousal (increased heart rate, etc = fight or flight response) 🡪 brain interprets the physiological activity 🡪 causes emotions, e.g. fear, excitement, love.</a:t>
            </a:r>
            <a:endParaRPr/>
          </a:p>
          <a:p>
            <a:pPr indent="-342900" lvl="0" marL="342900" marR="0" rtl="0" algn="l">
              <a:spcBef>
                <a:spcPts val="0"/>
              </a:spcBef>
              <a:spcAft>
                <a:spcPts val="0"/>
              </a:spcAft>
              <a:buClr>
                <a:schemeClr val="dk1"/>
              </a:buClr>
              <a:buSzPts val="2000"/>
              <a:buFont typeface="Noto Sans Symbols"/>
              <a:buChar char="⮚"/>
            </a:pPr>
            <a:r>
              <a:rPr lang="en-GB" sz="2000">
                <a:solidFill>
                  <a:schemeClr val="dk1"/>
                </a:solidFill>
                <a:latin typeface="Calibri"/>
                <a:ea typeface="Calibri"/>
                <a:cs typeface="Calibri"/>
                <a:sym typeface="Calibri"/>
              </a:rPr>
              <a:t>Seeing a bear activates the sympathetic division, muscles tense, heart pounds, these physiological changes interpreted as fear and person runs away. </a:t>
            </a:r>
            <a:endParaRPr/>
          </a:p>
          <a:p>
            <a:pPr indent="-342900" lvl="0" marL="342900" marR="0" rtl="0" algn="l">
              <a:spcBef>
                <a:spcPts val="0"/>
              </a:spcBef>
              <a:spcAft>
                <a:spcPts val="0"/>
              </a:spcAft>
              <a:buClr>
                <a:schemeClr val="dk1"/>
              </a:buClr>
              <a:buSzPts val="2000"/>
              <a:buFont typeface="Noto Sans Symbols"/>
              <a:buChar char="⮚"/>
            </a:pPr>
            <a:r>
              <a:rPr lang="en-GB" sz="2000">
                <a:solidFill>
                  <a:schemeClr val="dk1"/>
                </a:solidFill>
                <a:latin typeface="Calibri"/>
                <a:ea typeface="Calibri"/>
                <a:cs typeface="Calibri"/>
                <a:sym typeface="Calibri"/>
              </a:rPr>
              <a:t>If no physiological changes occur then emotions are not experienced. For example, if you stand in front of your class and your heart rate doesn’t increase, then you do not feel scared because there are no physiological changes.</a:t>
            </a:r>
            <a:endParaRPr b="1" sz="2200" u="sng">
              <a:solidFill>
                <a:schemeClr val="dk1"/>
              </a:solidFill>
              <a:latin typeface="Calibri"/>
              <a:ea typeface="Calibri"/>
              <a:cs typeface="Calibri"/>
              <a:sym typeface="Calibri"/>
            </a:endParaRPr>
          </a:p>
        </p:txBody>
      </p:sp>
      <p:sp>
        <p:nvSpPr>
          <p:cNvPr id="244" name="Google Shape;244;p14"/>
          <p:cNvSpPr/>
          <p:nvPr/>
        </p:nvSpPr>
        <p:spPr>
          <a:xfrm>
            <a:off x="6764747" y="226658"/>
            <a:ext cx="4116203" cy="945017"/>
          </a:xfrm>
          <a:prstGeom prst="rect">
            <a:avLst/>
          </a:prstGeom>
          <a:solidFill>
            <a:schemeClr val="lt1"/>
          </a:solidFill>
          <a:ln cap="flat" cmpd="sng" w="762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400" u="sng">
                <a:solidFill>
                  <a:schemeClr val="dk1"/>
                </a:solidFill>
                <a:latin typeface="Calibri"/>
                <a:ea typeface="Calibri"/>
                <a:cs typeface="Calibri"/>
                <a:sym typeface="Calibri"/>
              </a:rPr>
              <a:t>BRAIN &amp; NEUROPSYCHOLOGY</a:t>
            </a:r>
            <a:endParaRPr/>
          </a:p>
        </p:txBody>
      </p:sp>
      <p:sp>
        <p:nvSpPr>
          <p:cNvPr id="245" name="Google Shape;245;p14"/>
          <p:cNvSpPr/>
          <p:nvPr/>
        </p:nvSpPr>
        <p:spPr>
          <a:xfrm>
            <a:off x="10362491" y="1331467"/>
            <a:ext cx="1338972" cy="611473"/>
          </a:xfrm>
          <a:prstGeom prst="rect">
            <a:avLst/>
          </a:prstGeom>
          <a:solidFill>
            <a:srgbClr val="FFFF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PAPER 2</a:t>
            </a:r>
            <a:endParaRPr/>
          </a:p>
        </p:txBody>
      </p:sp>
      <p:pic>
        <p:nvPicPr>
          <p:cNvPr descr="Image result for the james-lange theory" id="246" name="Google Shape;246;p14"/>
          <p:cNvPicPr preferRelativeResize="0"/>
          <p:nvPr/>
        </p:nvPicPr>
        <p:blipFill rotWithShape="1">
          <a:blip r:embed="rId3">
            <a:alphaModFix/>
          </a:blip>
          <a:srcRect b="29235" l="0" r="0" t="18822"/>
          <a:stretch/>
        </p:blipFill>
        <p:spPr>
          <a:xfrm>
            <a:off x="6086769" y="2148818"/>
            <a:ext cx="5987003" cy="1187391"/>
          </a:xfrm>
          <a:prstGeom prst="rect">
            <a:avLst/>
          </a:prstGeom>
          <a:noFill/>
          <a:ln cap="sq" cmpd="thickThin" w="28575">
            <a:solidFill>
              <a:srgbClr val="00B0F0"/>
            </a:solidFill>
            <a:prstDash val="solid"/>
            <a:miter lim="800000"/>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15"/>
          <p:cNvSpPr/>
          <p:nvPr/>
        </p:nvSpPr>
        <p:spPr>
          <a:xfrm>
            <a:off x="6455695" y="3202093"/>
            <a:ext cx="5348789" cy="339754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000" u="sng">
                <a:solidFill>
                  <a:schemeClr val="dk1"/>
                </a:solidFill>
                <a:latin typeface="Calibri"/>
                <a:ea typeface="Calibri"/>
                <a:cs typeface="Calibri"/>
                <a:sym typeface="Calibri"/>
              </a:rPr>
              <a:t>Evaluation:</a:t>
            </a:r>
            <a:endParaRPr/>
          </a:p>
          <a:p>
            <a:pPr indent="-342900" lvl="0" marL="342900" marR="0" rtl="0" algn="l">
              <a:spcBef>
                <a:spcPts val="0"/>
              </a:spcBef>
              <a:spcAft>
                <a:spcPts val="0"/>
              </a:spcAft>
              <a:buClr>
                <a:schemeClr val="dk1"/>
              </a:buClr>
              <a:buSzPts val="2000"/>
              <a:buFont typeface="Noto Sans Symbols"/>
              <a:buChar char="⮚"/>
            </a:pPr>
            <a:r>
              <a:rPr lang="en-GB" sz="2000">
                <a:solidFill>
                  <a:schemeClr val="dk1"/>
                </a:solidFill>
                <a:latin typeface="Calibri"/>
                <a:ea typeface="Calibri"/>
                <a:cs typeface="Calibri"/>
                <a:sym typeface="Calibri"/>
              </a:rPr>
              <a:t>Scientific 🡪 Objective basis for understanding behaviour (+)</a:t>
            </a:r>
            <a:endParaRPr/>
          </a:p>
          <a:p>
            <a:pPr indent="-342900" lvl="0" marL="342900" marR="0" rtl="0" algn="l">
              <a:spcBef>
                <a:spcPts val="0"/>
              </a:spcBef>
              <a:spcAft>
                <a:spcPts val="0"/>
              </a:spcAft>
              <a:buClr>
                <a:schemeClr val="dk1"/>
              </a:buClr>
              <a:buSzPts val="2000"/>
              <a:buFont typeface="Noto Sans Symbols"/>
              <a:buChar char="⮚"/>
            </a:pPr>
            <a:r>
              <a:rPr lang="en-GB" sz="2000">
                <a:solidFill>
                  <a:schemeClr val="dk1"/>
                </a:solidFill>
                <a:latin typeface="Calibri"/>
                <a:ea typeface="Calibri"/>
                <a:cs typeface="Calibri"/>
                <a:sym typeface="Calibri"/>
              </a:rPr>
              <a:t>Applied to education 🡪 rats in stimulating environments able to find their way through mazes = create stimulating environments for students to encourage learning (+)</a:t>
            </a:r>
            <a:endParaRPr/>
          </a:p>
          <a:p>
            <a:pPr indent="-342900" lvl="0" marL="342900" marR="0" rtl="0" algn="l">
              <a:spcBef>
                <a:spcPts val="0"/>
              </a:spcBef>
              <a:spcAft>
                <a:spcPts val="0"/>
              </a:spcAft>
              <a:buClr>
                <a:schemeClr val="dk1"/>
              </a:buClr>
              <a:buSzPts val="2000"/>
              <a:buFont typeface="Noto Sans Symbols"/>
              <a:buChar char="⮚"/>
            </a:pPr>
            <a:r>
              <a:rPr lang="en-GB" sz="2000">
                <a:solidFill>
                  <a:schemeClr val="dk1"/>
                </a:solidFill>
                <a:latin typeface="Calibri"/>
                <a:ea typeface="Calibri"/>
                <a:cs typeface="Calibri"/>
                <a:sym typeface="Calibri"/>
              </a:rPr>
              <a:t>Reductionist 🡪 reduces learning to a neuronal level, other non-biological factors e.g. Piaget,  schemas + accommodation moves learning forward (-)</a:t>
            </a:r>
            <a:endParaRPr sz="2000">
              <a:solidFill>
                <a:schemeClr val="dk1"/>
              </a:solidFill>
              <a:latin typeface="Calibri"/>
              <a:ea typeface="Calibri"/>
              <a:cs typeface="Calibri"/>
              <a:sym typeface="Calibri"/>
            </a:endParaRPr>
          </a:p>
        </p:txBody>
      </p:sp>
      <p:sp>
        <p:nvSpPr>
          <p:cNvPr id="253" name="Google Shape;253;p15"/>
          <p:cNvSpPr/>
          <p:nvPr/>
        </p:nvSpPr>
        <p:spPr>
          <a:xfrm>
            <a:off x="231400" y="699166"/>
            <a:ext cx="5919537" cy="5900467"/>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000" u="sng">
                <a:solidFill>
                  <a:schemeClr val="dk1"/>
                </a:solidFill>
                <a:latin typeface="Calibri"/>
                <a:ea typeface="Calibri"/>
                <a:cs typeface="Calibri"/>
                <a:sym typeface="Calibri"/>
              </a:rPr>
              <a:t>Hebb’s Theory of Learning and Neuronal Growth:</a:t>
            </a:r>
            <a:endParaRPr/>
          </a:p>
          <a:p>
            <a:pPr indent="0" lvl="0" marL="0" marR="0" rtl="0" algn="ctr">
              <a:spcBef>
                <a:spcPts val="0"/>
              </a:spcBef>
              <a:spcAft>
                <a:spcPts val="0"/>
              </a:spcAft>
              <a:buNone/>
            </a:pPr>
            <a:r>
              <a:t/>
            </a:r>
            <a:endParaRPr b="1" sz="2000" u="sng">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Synaptic connects in the brain become stronger the more they are used. The brain has the ability to change and develop. </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The brain changes structure and connections in response to new experiences or new learning. Any learning – at any change- can change the brain structure and connections. </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Learning leaves a trace (engram). This can be made permanent if we practice and rehearse what we are learning. </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Cell assembles are groups of neurons that fire together. They more they fire, the more the synaptic connections grow and strengthen. Neuronal growth occurs as the cell assemblies rewire to manage new learning.</a:t>
            </a:r>
            <a:endParaRPr b="1" sz="2200" u="sng">
              <a:solidFill>
                <a:schemeClr val="dk1"/>
              </a:solidFill>
              <a:latin typeface="Calibri"/>
              <a:ea typeface="Calibri"/>
              <a:cs typeface="Calibri"/>
              <a:sym typeface="Calibri"/>
            </a:endParaRPr>
          </a:p>
          <a:p>
            <a:pPr indent="0" lvl="0" marL="0" marR="0" rtl="0" algn="l">
              <a:spcBef>
                <a:spcPts val="0"/>
              </a:spcBef>
              <a:spcAft>
                <a:spcPts val="0"/>
              </a:spcAft>
              <a:buNone/>
            </a:pPr>
            <a:r>
              <a:t/>
            </a:r>
            <a:endParaRPr b="1" sz="2200" u="sng">
              <a:solidFill>
                <a:schemeClr val="dk1"/>
              </a:solidFill>
              <a:latin typeface="Calibri"/>
              <a:ea typeface="Calibri"/>
              <a:cs typeface="Calibri"/>
              <a:sym typeface="Calibri"/>
            </a:endParaRPr>
          </a:p>
        </p:txBody>
      </p:sp>
      <p:sp>
        <p:nvSpPr>
          <p:cNvPr id="254" name="Google Shape;254;p15"/>
          <p:cNvSpPr/>
          <p:nvPr/>
        </p:nvSpPr>
        <p:spPr>
          <a:xfrm>
            <a:off x="6764747" y="226658"/>
            <a:ext cx="4116203" cy="945017"/>
          </a:xfrm>
          <a:prstGeom prst="rect">
            <a:avLst/>
          </a:prstGeom>
          <a:solidFill>
            <a:schemeClr val="lt1"/>
          </a:solidFill>
          <a:ln cap="flat" cmpd="sng" w="762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400" u="sng">
                <a:solidFill>
                  <a:schemeClr val="dk1"/>
                </a:solidFill>
                <a:latin typeface="Calibri"/>
                <a:ea typeface="Calibri"/>
                <a:cs typeface="Calibri"/>
                <a:sym typeface="Calibri"/>
              </a:rPr>
              <a:t>BRAIN &amp; NEUROPSYCHOLOGY</a:t>
            </a:r>
            <a:endParaRPr/>
          </a:p>
        </p:txBody>
      </p:sp>
      <p:sp>
        <p:nvSpPr>
          <p:cNvPr id="255" name="Google Shape;255;p15"/>
          <p:cNvSpPr/>
          <p:nvPr/>
        </p:nvSpPr>
        <p:spPr>
          <a:xfrm>
            <a:off x="10465512" y="1434648"/>
            <a:ext cx="1338972" cy="611473"/>
          </a:xfrm>
          <a:prstGeom prst="rect">
            <a:avLst/>
          </a:prstGeom>
          <a:solidFill>
            <a:srgbClr val="FFFF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PAPER 2</a:t>
            </a:r>
            <a:endParaRPr/>
          </a:p>
        </p:txBody>
      </p:sp>
      <p:pic>
        <p:nvPicPr>
          <p:cNvPr descr="Image result for synaptic connections" id="256" name="Google Shape;256;p15"/>
          <p:cNvPicPr preferRelativeResize="0"/>
          <p:nvPr/>
        </p:nvPicPr>
        <p:blipFill rotWithShape="1">
          <a:blip r:embed="rId3">
            <a:alphaModFix/>
          </a:blip>
          <a:srcRect b="0" l="0" r="0" t="0"/>
          <a:stretch/>
        </p:blipFill>
        <p:spPr>
          <a:xfrm>
            <a:off x="6764747" y="1434648"/>
            <a:ext cx="2683058" cy="150922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16"/>
          <p:cNvSpPr/>
          <p:nvPr/>
        </p:nvSpPr>
        <p:spPr>
          <a:xfrm>
            <a:off x="6200775" y="3400926"/>
            <a:ext cx="5612982" cy="3110574"/>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000" u="sng">
                <a:solidFill>
                  <a:schemeClr val="dk1"/>
                </a:solidFill>
                <a:latin typeface="Calibri"/>
                <a:ea typeface="Calibri"/>
                <a:cs typeface="Calibri"/>
                <a:sym typeface="Calibri"/>
              </a:rPr>
              <a:t>Evaluation:</a:t>
            </a:r>
            <a:endParaRPr/>
          </a:p>
          <a:p>
            <a:pPr indent="0" lvl="0" marL="0" marR="0" rtl="0" algn="l">
              <a:spcBef>
                <a:spcPts val="0"/>
              </a:spcBef>
              <a:spcAft>
                <a:spcPts val="0"/>
              </a:spcAft>
              <a:buNone/>
            </a:pPr>
            <a:r>
              <a:t/>
            </a:r>
            <a:endParaRPr b="1" sz="2000" u="sng">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000"/>
              <a:buFont typeface="Noto Sans Symbols"/>
              <a:buChar char="⮚"/>
            </a:pPr>
            <a:r>
              <a:rPr lang="en-GB" sz="2000">
                <a:solidFill>
                  <a:schemeClr val="dk1"/>
                </a:solidFill>
                <a:latin typeface="Calibri"/>
                <a:ea typeface="Calibri"/>
                <a:cs typeface="Calibri"/>
                <a:sym typeface="Calibri"/>
              </a:rPr>
              <a:t>Research support 🡪 research evidence = lower levels of serotonin in people with depression (+)</a:t>
            </a:r>
            <a:endParaRPr sz="20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000"/>
              <a:buFont typeface="Noto Sans Symbols"/>
              <a:buChar char="⮚"/>
            </a:pPr>
            <a:r>
              <a:rPr lang="en-GB" sz="2000">
                <a:solidFill>
                  <a:schemeClr val="dk1"/>
                </a:solidFill>
                <a:latin typeface="Calibri"/>
                <a:ea typeface="Calibri"/>
                <a:cs typeface="Calibri"/>
                <a:sym typeface="Calibri"/>
              </a:rPr>
              <a:t>Cause or effect 🡪 Thinking sad thoughts and having difficult experiences could cause low serotonin levels (-)</a:t>
            </a:r>
            <a:endParaRPr/>
          </a:p>
          <a:p>
            <a:pPr indent="-342900" lvl="0" marL="342900" marR="0" rtl="0" algn="l">
              <a:spcBef>
                <a:spcPts val="0"/>
              </a:spcBef>
              <a:spcAft>
                <a:spcPts val="0"/>
              </a:spcAft>
              <a:buClr>
                <a:schemeClr val="dk1"/>
              </a:buClr>
              <a:buSzPts val="2000"/>
              <a:buFont typeface="Noto Sans Symbols"/>
              <a:buChar char="⮚"/>
            </a:pPr>
            <a:r>
              <a:rPr lang="en-GB" sz="2000">
                <a:solidFill>
                  <a:schemeClr val="dk1"/>
                </a:solidFill>
                <a:latin typeface="Calibri"/>
                <a:ea typeface="Calibri"/>
                <a:cs typeface="Calibri"/>
                <a:sym typeface="Calibri"/>
              </a:rPr>
              <a:t>Alternative explanations – reductionist 🡪some people with low serotonin don’t have depression = other factors needed to explain depression (-)</a:t>
            </a:r>
            <a:endParaRPr sz="2000">
              <a:solidFill>
                <a:schemeClr val="dk1"/>
              </a:solidFill>
              <a:latin typeface="Calibri"/>
              <a:ea typeface="Calibri"/>
              <a:cs typeface="Calibri"/>
              <a:sym typeface="Calibri"/>
            </a:endParaRPr>
          </a:p>
        </p:txBody>
      </p:sp>
      <p:sp>
        <p:nvSpPr>
          <p:cNvPr id="263" name="Google Shape;263;p16"/>
          <p:cNvSpPr/>
          <p:nvPr/>
        </p:nvSpPr>
        <p:spPr>
          <a:xfrm>
            <a:off x="176005" y="247304"/>
            <a:ext cx="5607138" cy="6307243"/>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000" u="sng">
                <a:solidFill>
                  <a:schemeClr val="dk1"/>
                </a:solidFill>
                <a:latin typeface="Calibri"/>
                <a:ea typeface="Calibri"/>
                <a:cs typeface="Calibri"/>
                <a:sym typeface="Calibri"/>
              </a:rPr>
              <a:t>Biological Explanation of Depression:</a:t>
            </a:r>
            <a:endParaRPr/>
          </a:p>
          <a:p>
            <a:pPr indent="0" lvl="0" marL="0" marR="0" rtl="0" algn="ctr">
              <a:spcBef>
                <a:spcPts val="0"/>
              </a:spcBef>
              <a:spcAft>
                <a:spcPts val="0"/>
              </a:spcAft>
              <a:buNone/>
            </a:pPr>
            <a:r>
              <a:t/>
            </a:r>
            <a:endParaRPr b="1" sz="900" u="sng">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Messages travel along a neuron electrically and are transmitted chemically across a synapse via </a:t>
            </a:r>
            <a:r>
              <a:rPr b="1" lang="en-GB" sz="2000" u="sng">
                <a:solidFill>
                  <a:schemeClr val="dk1"/>
                </a:solidFill>
                <a:latin typeface="Calibri"/>
                <a:ea typeface="Calibri"/>
                <a:cs typeface="Calibri"/>
                <a:sym typeface="Calibri"/>
              </a:rPr>
              <a:t>neurotransmitters</a:t>
            </a:r>
            <a:r>
              <a:rPr lang="en-GB" sz="2000">
                <a:solidFill>
                  <a:schemeClr val="dk1"/>
                </a:solidFill>
                <a:latin typeface="Calibri"/>
                <a:ea typeface="Calibri"/>
                <a:cs typeface="Calibri"/>
                <a:sym typeface="Calibri"/>
              </a:rPr>
              <a:t>. </a:t>
            </a:r>
            <a:r>
              <a:rPr b="1" lang="en-GB" sz="2000" u="sng">
                <a:solidFill>
                  <a:schemeClr val="dk1"/>
                </a:solidFill>
                <a:latin typeface="Calibri"/>
                <a:ea typeface="Calibri"/>
                <a:cs typeface="Calibri"/>
                <a:sym typeface="Calibri"/>
              </a:rPr>
              <a:t>Serotonin</a:t>
            </a:r>
            <a:r>
              <a:rPr lang="en-GB" sz="2000">
                <a:solidFill>
                  <a:schemeClr val="dk1"/>
                </a:solidFill>
                <a:latin typeface="Calibri"/>
                <a:ea typeface="Calibri"/>
                <a:cs typeface="Calibri"/>
                <a:sym typeface="Calibri"/>
              </a:rPr>
              <a:t> is a neurotransmitter, linked to several behaviours including depression and is responsible for mood.</a:t>
            </a:r>
            <a:endParaRPr/>
          </a:p>
          <a:p>
            <a:pPr indent="-285750" lvl="0" marL="28575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High levels of serotonin in synaptic gap stimulate postsynaptic neuron, improving mood. </a:t>
            </a:r>
            <a:r>
              <a:rPr b="1" lang="en-GB" sz="2000" u="sng">
                <a:solidFill>
                  <a:schemeClr val="dk1"/>
                </a:solidFill>
                <a:latin typeface="Calibri"/>
                <a:ea typeface="Calibri"/>
                <a:cs typeface="Calibri"/>
                <a:sym typeface="Calibri"/>
              </a:rPr>
              <a:t>Low levels </a:t>
            </a:r>
            <a:r>
              <a:rPr lang="en-GB" sz="2000">
                <a:solidFill>
                  <a:schemeClr val="dk1"/>
                </a:solidFill>
                <a:latin typeface="Calibri"/>
                <a:ea typeface="Calibri"/>
                <a:cs typeface="Calibri"/>
                <a:sym typeface="Calibri"/>
              </a:rPr>
              <a:t>mean less stimulation of postsynaptic neuron, resulting in </a:t>
            </a:r>
            <a:r>
              <a:rPr b="1" lang="en-GB" sz="2000" u="sng">
                <a:solidFill>
                  <a:schemeClr val="dk1"/>
                </a:solidFill>
                <a:latin typeface="Calibri"/>
                <a:ea typeface="Calibri"/>
                <a:cs typeface="Calibri"/>
                <a:sym typeface="Calibri"/>
              </a:rPr>
              <a:t>low mood</a:t>
            </a:r>
            <a:r>
              <a:rPr lang="en-GB" sz="2000">
                <a:solidFill>
                  <a:schemeClr val="dk1"/>
                </a:solidFill>
                <a:latin typeface="Calibri"/>
                <a:ea typeface="Calibri"/>
                <a:cs typeface="Calibri"/>
                <a:sym typeface="Calibri"/>
              </a:rPr>
              <a:t>. Serotonin also affects </a:t>
            </a:r>
            <a:r>
              <a:rPr b="1" lang="en-GB" sz="2000" u="sng">
                <a:solidFill>
                  <a:schemeClr val="dk1"/>
                </a:solidFill>
                <a:latin typeface="Calibri"/>
                <a:ea typeface="Calibri"/>
                <a:cs typeface="Calibri"/>
                <a:sym typeface="Calibri"/>
              </a:rPr>
              <a:t>memory, sleep and appetite</a:t>
            </a:r>
            <a:r>
              <a:rPr lang="en-GB" sz="2000">
                <a:solidFill>
                  <a:schemeClr val="dk1"/>
                </a:solidFill>
                <a:latin typeface="Calibri"/>
                <a:ea typeface="Calibri"/>
                <a:cs typeface="Calibri"/>
                <a:sym typeface="Calibri"/>
              </a:rPr>
              <a:t>. These are linked to the characteristics of depression,</a:t>
            </a:r>
            <a:endParaRPr/>
          </a:p>
          <a:p>
            <a:pPr indent="-285750" lvl="0" marL="28575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Low serotonin can be due to </a:t>
            </a:r>
            <a:r>
              <a:rPr b="1" lang="en-GB" sz="2000" u="sng">
                <a:solidFill>
                  <a:schemeClr val="dk1"/>
                </a:solidFill>
                <a:latin typeface="Calibri"/>
                <a:ea typeface="Calibri"/>
                <a:cs typeface="Calibri"/>
                <a:sym typeface="Calibri"/>
              </a:rPr>
              <a:t>nature</a:t>
            </a:r>
            <a:r>
              <a:rPr b="1" lang="en-GB" sz="2000">
                <a:solidFill>
                  <a:schemeClr val="dk1"/>
                </a:solidFill>
                <a:latin typeface="Calibri"/>
                <a:ea typeface="Calibri"/>
                <a:cs typeface="Calibri"/>
                <a:sym typeface="Calibri"/>
              </a:rPr>
              <a:t> </a:t>
            </a:r>
            <a:r>
              <a:rPr lang="en-GB" sz="2000">
                <a:solidFill>
                  <a:schemeClr val="dk1"/>
                </a:solidFill>
                <a:latin typeface="Calibri"/>
                <a:ea typeface="Calibri"/>
                <a:cs typeface="Calibri"/>
                <a:sym typeface="Calibri"/>
              </a:rPr>
              <a:t>(inheriting a poor ability to produce it), or </a:t>
            </a:r>
            <a:r>
              <a:rPr b="1" lang="en-GB" sz="2000" u="sng">
                <a:solidFill>
                  <a:schemeClr val="dk1"/>
                </a:solidFill>
                <a:latin typeface="Calibri"/>
                <a:ea typeface="Calibri"/>
                <a:cs typeface="Calibri"/>
                <a:sym typeface="Calibri"/>
              </a:rPr>
              <a:t>nurture</a:t>
            </a:r>
            <a:r>
              <a:rPr lang="en-GB" sz="2000">
                <a:solidFill>
                  <a:schemeClr val="dk1"/>
                </a:solidFill>
                <a:latin typeface="Calibri"/>
                <a:ea typeface="Calibri"/>
                <a:cs typeface="Calibri"/>
                <a:sym typeface="Calibri"/>
              </a:rPr>
              <a:t> (your body turns tryptophan, found in proteins like cheese and fish, and in carbs like potatoes and pizza, into serotonin). If your diet is low in tryptophan then you won’t produce much serotonin.</a:t>
            </a:r>
            <a:endParaRPr b="1" sz="2400" u="sng">
              <a:solidFill>
                <a:srgbClr val="C55A11"/>
              </a:solidFill>
              <a:latin typeface="Calibri"/>
              <a:ea typeface="Calibri"/>
              <a:cs typeface="Calibri"/>
              <a:sym typeface="Calibri"/>
            </a:endParaRPr>
          </a:p>
        </p:txBody>
      </p:sp>
      <p:sp>
        <p:nvSpPr>
          <p:cNvPr id="264" name="Google Shape;264;p16"/>
          <p:cNvSpPr/>
          <p:nvPr/>
        </p:nvSpPr>
        <p:spPr>
          <a:xfrm>
            <a:off x="7938722" y="213550"/>
            <a:ext cx="4116203" cy="722540"/>
          </a:xfrm>
          <a:prstGeom prst="rect">
            <a:avLst/>
          </a:prstGeom>
          <a:solidFill>
            <a:schemeClr val="lt1"/>
          </a:solidFill>
          <a:ln cap="flat" cmpd="sng" w="762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000" u="sng">
                <a:solidFill>
                  <a:schemeClr val="dk1"/>
                </a:solidFill>
                <a:latin typeface="Calibri"/>
                <a:ea typeface="Calibri"/>
                <a:cs typeface="Calibri"/>
                <a:sym typeface="Calibri"/>
              </a:rPr>
              <a:t>PSYCHOLOGICAL PROBLEMS</a:t>
            </a:r>
            <a:endParaRPr/>
          </a:p>
        </p:txBody>
      </p:sp>
      <p:sp>
        <p:nvSpPr>
          <p:cNvPr id="265" name="Google Shape;265;p16"/>
          <p:cNvSpPr/>
          <p:nvPr/>
        </p:nvSpPr>
        <p:spPr>
          <a:xfrm>
            <a:off x="10474785" y="936090"/>
            <a:ext cx="1338972" cy="611473"/>
          </a:xfrm>
          <a:prstGeom prst="rect">
            <a:avLst/>
          </a:prstGeom>
          <a:solidFill>
            <a:srgbClr val="FFFF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PAPER 2</a:t>
            </a:r>
            <a:endParaRPr/>
          </a:p>
        </p:txBody>
      </p:sp>
      <p:pic>
        <p:nvPicPr>
          <p:cNvPr descr="Image result for neurotransmitters" id="266" name="Google Shape;266;p16"/>
          <p:cNvPicPr preferRelativeResize="0"/>
          <p:nvPr/>
        </p:nvPicPr>
        <p:blipFill rotWithShape="1">
          <a:blip r:embed="rId3">
            <a:alphaModFix/>
          </a:blip>
          <a:srcRect b="0" l="0" r="0" t="0"/>
          <a:stretch/>
        </p:blipFill>
        <p:spPr>
          <a:xfrm>
            <a:off x="6200775" y="1216325"/>
            <a:ext cx="3007393" cy="188262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17"/>
          <p:cNvSpPr/>
          <p:nvPr/>
        </p:nvSpPr>
        <p:spPr>
          <a:xfrm>
            <a:off x="6144126" y="3930315"/>
            <a:ext cx="5669631" cy="2602229"/>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000" u="sng">
                <a:solidFill>
                  <a:schemeClr val="dk1"/>
                </a:solidFill>
                <a:latin typeface="Calibri"/>
                <a:ea typeface="Calibri"/>
                <a:cs typeface="Calibri"/>
                <a:sym typeface="Calibri"/>
              </a:rPr>
              <a:t>Evaluation:</a:t>
            </a:r>
            <a:endParaRPr/>
          </a:p>
          <a:p>
            <a:pPr indent="0" lvl="0" marL="0" marR="0" rtl="0" algn="l">
              <a:spcBef>
                <a:spcPts val="0"/>
              </a:spcBef>
              <a:spcAft>
                <a:spcPts val="0"/>
              </a:spcAft>
              <a:buNone/>
            </a:pPr>
            <a:r>
              <a:t/>
            </a:r>
            <a:endParaRPr b="1" sz="1000" u="sng">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000"/>
              <a:buFont typeface="Noto Sans Symbols"/>
              <a:buChar char="⮚"/>
            </a:pPr>
            <a:r>
              <a:rPr lang="en-GB" sz="2000">
                <a:solidFill>
                  <a:schemeClr val="dk1"/>
                </a:solidFill>
                <a:latin typeface="Calibri"/>
                <a:ea typeface="Calibri"/>
                <a:cs typeface="Calibri"/>
                <a:sym typeface="Calibri"/>
              </a:rPr>
              <a:t>Side effects 🡪 e.g. nausea, insomnia, dizziness, eight loss or gain etc  = people stop taking the drugs (-)</a:t>
            </a:r>
            <a:endParaRPr/>
          </a:p>
          <a:p>
            <a:pPr indent="-342900" lvl="0" marL="342900" marR="0" rtl="0" algn="l">
              <a:spcBef>
                <a:spcPts val="0"/>
              </a:spcBef>
              <a:spcAft>
                <a:spcPts val="0"/>
              </a:spcAft>
              <a:buClr>
                <a:schemeClr val="dk1"/>
              </a:buClr>
              <a:buSzPts val="2000"/>
              <a:buFont typeface="Noto Sans Symbols"/>
              <a:buChar char="⮚"/>
            </a:pPr>
            <a:r>
              <a:rPr lang="en-GB" sz="2000">
                <a:solidFill>
                  <a:schemeClr val="dk1"/>
                </a:solidFill>
                <a:latin typeface="Calibri"/>
                <a:ea typeface="Calibri"/>
                <a:cs typeface="Calibri"/>
                <a:sym typeface="Calibri"/>
              </a:rPr>
              <a:t>Effectiveness = placebo effect (-)</a:t>
            </a:r>
            <a:endParaRPr/>
          </a:p>
          <a:p>
            <a:pPr indent="-342900" lvl="0" marL="342900" marR="0" rtl="0" algn="l">
              <a:spcBef>
                <a:spcPts val="0"/>
              </a:spcBef>
              <a:spcAft>
                <a:spcPts val="0"/>
              </a:spcAft>
              <a:buClr>
                <a:schemeClr val="dk1"/>
              </a:buClr>
              <a:buSzPts val="2000"/>
              <a:buFont typeface="Noto Sans Symbols"/>
              <a:buChar char="⮚"/>
            </a:pPr>
            <a:r>
              <a:rPr lang="en-GB" sz="2000">
                <a:solidFill>
                  <a:schemeClr val="dk1"/>
                </a:solidFill>
                <a:latin typeface="Calibri"/>
                <a:ea typeface="Calibri"/>
                <a:cs typeface="Calibri"/>
                <a:sym typeface="Calibri"/>
              </a:rPr>
              <a:t>Reductionist  🡪 antidepressant medication targets serotonin so focuses on only one kind of factor (-)</a:t>
            </a:r>
            <a:endParaRPr sz="2000">
              <a:solidFill>
                <a:schemeClr val="dk1"/>
              </a:solidFill>
              <a:latin typeface="Calibri"/>
              <a:ea typeface="Calibri"/>
              <a:cs typeface="Calibri"/>
              <a:sym typeface="Calibri"/>
            </a:endParaRPr>
          </a:p>
        </p:txBody>
      </p:sp>
      <p:sp>
        <p:nvSpPr>
          <p:cNvPr id="273" name="Google Shape;273;p17"/>
          <p:cNvSpPr/>
          <p:nvPr/>
        </p:nvSpPr>
        <p:spPr>
          <a:xfrm>
            <a:off x="352468" y="234595"/>
            <a:ext cx="5607139" cy="629795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000" u="sng">
              <a:solidFill>
                <a:schemeClr val="dk1"/>
              </a:solidFill>
              <a:latin typeface="Calibri"/>
              <a:ea typeface="Calibri"/>
              <a:cs typeface="Calibri"/>
              <a:sym typeface="Calibri"/>
            </a:endParaRPr>
          </a:p>
          <a:p>
            <a:pPr indent="0" lvl="0" marL="0" marR="0" rtl="0" algn="ctr">
              <a:spcBef>
                <a:spcPts val="0"/>
              </a:spcBef>
              <a:spcAft>
                <a:spcPts val="0"/>
              </a:spcAft>
              <a:buNone/>
            </a:pPr>
            <a:r>
              <a:t/>
            </a:r>
            <a:endParaRPr b="1" sz="2000" u="sng">
              <a:solidFill>
                <a:schemeClr val="dk1"/>
              </a:solidFill>
              <a:latin typeface="Calibri"/>
              <a:ea typeface="Calibri"/>
              <a:cs typeface="Calibri"/>
              <a:sym typeface="Calibri"/>
            </a:endParaRPr>
          </a:p>
          <a:p>
            <a:pPr indent="0" lvl="0" marL="0" marR="0" rtl="0" algn="ctr">
              <a:spcBef>
                <a:spcPts val="0"/>
              </a:spcBef>
              <a:spcAft>
                <a:spcPts val="0"/>
              </a:spcAft>
              <a:buNone/>
            </a:pPr>
            <a:r>
              <a:rPr b="1" lang="en-GB" sz="2000" u="sng">
                <a:solidFill>
                  <a:schemeClr val="dk1"/>
                </a:solidFill>
                <a:latin typeface="Calibri"/>
                <a:ea typeface="Calibri"/>
                <a:cs typeface="Calibri"/>
                <a:sym typeface="Calibri"/>
              </a:rPr>
              <a:t>Biological Treatment of Depression:</a:t>
            </a:r>
            <a:endParaRPr/>
          </a:p>
          <a:p>
            <a:pPr indent="0" lvl="0" marL="0" marR="0" rtl="0" algn="ctr">
              <a:spcBef>
                <a:spcPts val="0"/>
              </a:spcBef>
              <a:spcAft>
                <a:spcPts val="0"/>
              </a:spcAft>
              <a:buNone/>
            </a:pPr>
            <a:r>
              <a:t/>
            </a:r>
            <a:endParaRPr b="1" sz="2000" u="sng">
              <a:solidFill>
                <a:srgbClr val="C55A11"/>
              </a:solidFill>
              <a:latin typeface="Calibri"/>
              <a:ea typeface="Calibri"/>
              <a:cs typeface="Calibri"/>
              <a:sym typeface="Calibri"/>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Low levels of serotonin may cause depression, therefore increasing serotonin levels may remove the symptoms of depression. SSRIs are a type of antidepressant used to treat depression as they aim to increase the amount of serotonin in the synapse. </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Serotonin is stored at the end of a presynaptic neuron in sacs called synaptic vesicles. The electrical signal travelling through the neuron causes the vesicles to release serotonin into the synaptic cleft.</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Serotonin locks into the postsynaptic receptors and some is taken back into the presynaptic neuron. </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SSRIs block this reuptake so when new serotonin is released it adds to the amount held in the synaptic cleft which increases the amount of serotonin and raises a person’s mood.</a:t>
            </a:r>
            <a:endParaRPr/>
          </a:p>
          <a:p>
            <a:pPr indent="0" lvl="0" marL="0" marR="0" rtl="0" algn="ctr">
              <a:spcBef>
                <a:spcPts val="0"/>
              </a:spcBef>
              <a:spcAft>
                <a:spcPts val="0"/>
              </a:spcAft>
              <a:buNone/>
            </a:pPr>
            <a:r>
              <a:t/>
            </a:r>
            <a:endParaRPr b="1" sz="2000" u="sng">
              <a:solidFill>
                <a:srgbClr val="C55A11"/>
              </a:solidFill>
              <a:latin typeface="Calibri"/>
              <a:ea typeface="Calibri"/>
              <a:cs typeface="Calibri"/>
              <a:sym typeface="Calibri"/>
            </a:endParaRPr>
          </a:p>
          <a:p>
            <a:pPr indent="0" lvl="0" marL="0" marR="0" rtl="0" algn="l">
              <a:spcBef>
                <a:spcPts val="0"/>
              </a:spcBef>
              <a:spcAft>
                <a:spcPts val="0"/>
              </a:spcAft>
              <a:buNone/>
            </a:pPr>
            <a:r>
              <a:t/>
            </a:r>
            <a:endParaRPr b="1" sz="2000" u="sng">
              <a:solidFill>
                <a:schemeClr val="dk1"/>
              </a:solidFill>
              <a:latin typeface="Calibri"/>
              <a:ea typeface="Calibri"/>
              <a:cs typeface="Calibri"/>
              <a:sym typeface="Calibri"/>
            </a:endParaRPr>
          </a:p>
        </p:txBody>
      </p:sp>
      <p:sp>
        <p:nvSpPr>
          <p:cNvPr id="274" name="Google Shape;274;p17"/>
          <p:cNvSpPr/>
          <p:nvPr/>
        </p:nvSpPr>
        <p:spPr>
          <a:xfrm>
            <a:off x="7938722" y="213550"/>
            <a:ext cx="4116203" cy="722540"/>
          </a:xfrm>
          <a:prstGeom prst="rect">
            <a:avLst/>
          </a:prstGeom>
          <a:solidFill>
            <a:schemeClr val="lt1"/>
          </a:solidFill>
          <a:ln cap="flat" cmpd="sng" w="762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000" u="sng">
                <a:solidFill>
                  <a:schemeClr val="dk1"/>
                </a:solidFill>
                <a:latin typeface="Calibri"/>
                <a:ea typeface="Calibri"/>
                <a:cs typeface="Calibri"/>
                <a:sym typeface="Calibri"/>
              </a:rPr>
              <a:t>PSYCHOLOGICAL PROBLEMS</a:t>
            </a:r>
            <a:endParaRPr/>
          </a:p>
        </p:txBody>
      </p:sp>
      <p:sp>
        <p:nvSpPr>
          <p:cNvPr id="275" name="Google Shape;275;p17"/>
          <p:cNvSpPr/>
          <p:nvPr/>
        </p:nvSpPr>
        <p:spPr>
          <a:xfrm>
            <a:off x="10474785" y="936090"/>
            <a:ext cx="1338972" cy="611473"/>
          </a:xfrm>
          <a:prstGeom prst="rect">
            <a:avLst/>
          </a:prstGeom>
          <a:solidFill>
            <a:srgbClr val="FFFF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PAPER 2</a:t>
            </a:r>
            <a:endParaRPr/>
          </a:p>
        </p:txBody>
      </p:sp>
      <p:pic>
        <p:nvPicPr>
          <p:cNvPr descr="Image result for ssri" id="276" name="Google Shape;276;p17"/>
          <p:cNvPicPr preferRelativeResize="0"/>
          <p:nvPr/>
        </p:nvPicPr>
        <p:blipFill rotWithShape="1">
          <a:blip r:embed="rId3">
            <a:alphaModFix/>
          </a:blip>
          <a:srcRect b="20253" l="0" r="0" t="0"/>
          <a:stretch/>
        </p:blipFill>
        <p:spPr>
          <a:xfrm>
            <a:off x="5992269" y="1238386"/>
            <a:ext cx="4260771" cy="2389633"/>
          </a:xfrm>
          <a:prstGeom prst="rect">
            <a:avLst/>
          </a:prstGeom>
          <a:noFill/>
          <a:ln>
            <a:noFill/>
          </a:ln>
        </p:spPr>
      </p:pic>
      <p:pic>
        <p:nvPicPr>
          <p:cNvPr descr="Image result for ssri" id="277" name="Google Shape;277;p17"/>
          <p:cNvPicPr preferRelativeResize="0"/>
          <p:nvPr/>
        </p:nvPicPr>
        <p:blipFill rotWithShape="1">
          <a:blip r:embed="rId4">
            <a:alphaModFix/>
          </a:blip>
          <a:srcRect b="0" l="0" r="0" t="0"/>
          <a:stretch/>
        </p:blipFill>
        <p:spPr>
          <a:xfrm>
            <a:off x="10334759" y="2160144"/>
            <a:ext cx="1619023" cy="10793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8"/>
          <p:cNvSpPr/>
          <p:nvPr/>
        </p:nvSpPr>
        <p:spPr>
          <a:xfrm>
            <a:off x="7690936" y="3254953"/>
            <a:ext cx="4122821" cy="304800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000" u="sng">
                <a:solidFill>
                  <a:schemeClr val="dk1"/>
                </a:solidFill>
                <a:latin typeface="Calibri"/>
                <a:ea typeface="Calibri"/>
                <a:cs typeface="Calibri"/>
                <a:sym typeface="Calibri"/>
              </a:rPr>
              <a:t>Evaluation:</a:t>
            </a:r>
            <a:endParaRPr/>
          </a:p>
          <a:p>
            <a:pPr indent="0" lvl="0" marL="0" marR="0" rtl="0" algn="l">
              <a:spcBef>
                <a:spcPts val="0"/>
              </a:spcBef>
              <a:spcAft>
                <a:spcPts val="0"/>
              </a:spcAft>
              <a:buNone/>
            </a:pPr>
            <a:r>
              <a:t/>
            </a:r>
            <a:endParaRPr b="1" sz="2000" u="sng">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000"/>
              <a:buFont typeface="Noto Sans Symbols"/>
              <a:buChar char="⮚"/>
            </a:pPr>
            <a:r>
              <a:rPr lang="en-GB" sz="2000">
                <a:solidFill>
                  <a:schemeClr val="dk1"/>
                </a:solidFill>
                <a:latin typeface="Calibri"/>
                <a:ea typeface="Calibri"/>
                <a:cs typeface="Calibri"/>
                <a:sym typeface="Calibri"/>
              </a:rPr>
              <a:t>Research support 🡪 dogs learned to react to challenge by ‘giving up’ = learned helplessness (+)</a:t>
            </a:r>
            <a:endParaRPr/>
          </a:p>
          <a:p>
            <a:pPr indent="-342900" lvl="0" marL="342900" marR="0" rtl="0" algn="l">
              <a:spcBef>
                <a:spcPts val="0"/>
              </a:spcBef>
              <a:spcAft>
                <a:spcPts val="0"/>
              </a:spcAft>
              <a:buClr>
                <a:schemeClr val="dk1"/>
              </a:buClr>
              <a:buSzPts val="2000"/>
              <a:buFont typeface="Noto Sans Symbols"/>
              <a:buChar char="⮚"/>
            </a:pPr>
            <a:r>
              <a:rPr lang="en-GB" sz="2000">
                <a:solidFill>
                  <a:schemeClr val="dk1"/>
                </a:solidFill>
                <a:latin typeface="Calibri"/>
                <a:ea typeface="Calibri"/>
                <a:cs typeface="Calibri"/>
                <a:sym typeface="Calibri"/>
              </a:rPr>
              <a:t>Real-world application – treating depression through CBT (+)</a:t>
            </a:r>
            <a:endParaRPr/>
          </a:p>
          <a:p>
            <a:pPr indent="-342900" lvl="0" marL="342900" marR="0" rtl="0" algn="l">
              <a:spcBef>
                <a:spcPts val="0"/>
              </a:spcBef>
              <a:spcAft>
                <a:spcPts val="0"/>
              </a:spcAft>
              <a:buClr>
                <a:schemeClr val="dk1"/>
              </a:buClr>
              <a:buSzPts val="2000"/>
              <a:buFont typeface="Noto Sans Symbols"/>
              <a:buChar char="⮚"/>
            </a:pPr>
            <a:r>
              <a:rPr lang="en-GB" sz="2000">
                <a:solidFill>
                  <a:schemeClr val="dk1"/>
                </a:solidFill>
                <a:latin typeface="Calibri"/>
                <a:ea typeface="Calibri"/>
                <a:cs typeface="Calibri"/>
                <a:sym typeface="Calibri"/>
              </a:rPr>
              <a:t>Negative beliefs may realistic rather than depressing (-)</a:t>
            </a:r>
            <a:endParaRPr sz="2000">
              <a:solidFill>
                <a:schemeClr val="dk1"/>
              </a:solidFill>
              <a:latin typeface="Calibri"/>
              <a:ea typeface="Calibri"/>
              <a:cs typeface="Calibri"/>
              <a:sym typeface="Calibri"/>
            </a:endParaRPr>
          </a:p>
        </p:txBody>
      </p:sp>
      <p:sp>
        <p:nvSpPr>
          <p:cNvPr id="284" name="Google Shape;284;p18"/>
          <p:cNvSpPr/>
          <p:nvPr/>
        </p:nvSpPr>
        <p:spPr>
          <a:xfrm>
            <a:off x="159963" y="402486"/>
            <a:ext cx="7171279" cy="5900467"/>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800" u="sng">
                <a:solidFill>
                  <a:schemeClr val="dk1"/>
                </a:solidFill>
                <a:latin typeface="Calibri"/>
                <a:ea typeface="Calibri"/>
                <a:cs typeface="Calibri"/>
                <a:sym typeface="Calibri"/>
              </a:rPr>
              <a:t>Psychological Explanation of Depression:</a:t>
            </a:r>
            <a:endParaRPr/>
          </a:p>
          <a:p>
            <a:pPr indent="0" lvl="0" marL="0" marR="0" rtl="0" algn="ctr">
              <a:spcBef>
                <a:spcPts val="0"/>
              </a:spcBef>
              <a:spcAft>
                <a:spcPts val="0"/>
              </a:spcAft>
              <a:buNone/>
            </a:pPr>
            <a:r>
              <a:t/>
            </a:r>
            <a:endParaRPr b="1" sz="1800" u="sng">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Depression is due to </a:t>
            </a:r>
            <a:r>
              <a:rPr b="1" lang="en-GB" sz="1800" u="sng">
                <a:solidFill>
                  <a:schemeClr val="dk1"/>
                </a:solidFill>
                <a:latin typeface="Calibri"/>
                <a:ea typeface="Calibri"/>
                <a:cs typeface="Calibri"/>
                <a:sym typeface="Calibri"/>
              </a:rPr>
              <a:t>faulty thinking</a:t>
            </a:r>
            <a:r>
              <a:rPr lang="en-GB" sz="1800">
                <a:solidFill>
                  <a:schemeClr val="dk1"/>
                </a:solidFill>
                <a:latin typeface="Calibri"/>
                <a:ea typeface="Calibri"/>
                <a:cs typeface="Calibri"/>
                <a:sym typeface="Calibri"/>
              </a:rPr>
              <a:t>. People pay attention to the </a:t>
            </a:r>
            <a:r>
              <a:rPr b="1" lang="en-GB" sz="1800" u="sng">
                <a:solidFill>
                  <a:schemeClr val="dk1"/>
                </a:solidFill>
                <a:latin typeface="Calibri"/>
                <a:ea typeface="Calibri"/>
                <a:cs typeface="Calibri"/>
                <a:sym typeface="Calibri"/>
              </a:rPr>
              <a:t>negative aspects </a:t>
            </a:r>
            <a:r>
              <a:rPr lang="en-GB" sz="1800">
                <a:solidFill>
                  <a:schemeClr val="dk1"/>
                </a:solidFill>
                <a:latin typeface="Calibri"/>
                <a:ea typeface="Calibri"/>
                <a:cs typeface="Calibri"/>
                <a:sym typeface="Calibri"/>
              </a:rPr>
              <a:t>of a situation and ignore the positives; their thinking is not logical (black and white thinking). This creates feelings of hopelessness and depression.</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People use  </a:t>
            </a:r>
            <a:r>
              <a:rPr b="1" lang="en-GB" sz="1800" u="sng">
                <a:solidFill>
                  <a:schemeClr val="dk1"/>
                </a:solidFill>
                <a:latin typeface="Calibri"/>
                <a:ea typeface="Calibri"/>
                <a:cs typeface="Calibri"/>
                <a:sym typeface="Calibri"/>
              </a:rPr>
              <a:t>schemas</a:t>
            </a:r>
            <a:r>
              <a:rPr lang="en-GB" sz="1800">
                <a:solidFill>
                  <a:schemeClr val="dk1"/>
                </a:solidFill>
                <a:latin typeface="Calibri"/>
                <a:ea typeface="Calibri"/>
                <a:cs typeface="Calibri"/>
                <a:sym typeface="Calibri"/>
              </a:rPr>
              <a:t> to interpret the world, so if you have a </a:t>
            </a:r>
            <a:r>
              <a:rPr b="1" lang="en-GB" sz="1800" u="sng">
                <a:solidFill>
                  <a:schemeClr val="dk1"/>
                </a:solidFill>
                <a:latin typeface="Calibri"/>
                <a:ea typeface="Calibri"/>
                <a:cs typeface="Calibri"/>
                <a:sym typeface="Calibri"/>
              </a:rPr>
              <a:t>negative</a:t>
            </a:r>
            <a:r>
              <a:rPr lang="en-GB" sz="1800">
                <a:solidFill>
                  <a:schemeClr val="dk1"/>
                </a:solidFill>
                <a:latin typeface="Calibri"/>
                <a:ea typeface="Calibri"/>
                <a:cs typeface="Calibri"/>
                <a:sym typeface="Calibri"/>
              </a:rPr>
              <a:t> </a:t>
            </a:r>
            <a:r>
              <a:rPr b="1" lang="en-GB" sz="1800" u="sng">
                <a:solidFill>
                  <a:schemeClr val="dk1"/>
                </a:solidFill>
                <a:latin typeface="Calibri"/>
                <a:ea typeface="Calibri"/>
                <a:cs typeface="Calibri"/>
                <a:sym typeface="Calibri"/>
              </a:rPr>
              <a:t>self-schema</a:t>
            </a:r>
            <a:r>
              <a:rPr lang="en-GB" sz="1800">
                <a:solidFill>
                  <a:schemeClr val="dk1"/>
                </a:solidFill>
                <a:latin typeface="Calibri"/>
                <a:ea typeface="Calibri"/>
                <a:cs typeface="Calibri"/>
                <a:sym typeface="Calibri"/>
              </a:rPr>
              <a:t> this means that you are likely to interpret all information about you in a negative way.</a:t>
            </a:r>
            <a:endParaRPr/>
          </a:p>
          <a:p>
            <a:pPr indent="-285750" lvl="0" marL="285750" marR="0" rtl="0" algn="l">
              <a:spcBef>
                <a:spcPts val="0"/>
              </a:spcBef>
              <a:spcAft>
                <a:spcPts val="0"/>
              </a:spcAft>
              <a:buClr>
                <a:schemeClr val="dk1"/>
              </a:buClr>
              <a:buSzPts val="1800"/>
              <a:buFont typeface="Arial"/>
              <a:buChar char="•"/>
            </a:pPr>
            <a:r>
              <a:rPr b="1" lang="en-GB" sz="1800" u="sng">
                <a:solidFill>
                  <a:schemeClr val="dk1"/>
                </a:solidFill>
                <a:latin typeface="Calibri"/>
                <a:ea typeface="Calibri"/>
                <a:cs typeface="Calibri"/>
                <a:sym typeface="Calibri"/>
              </a:rPr>
              <a:t>Attribution</a:t>
            </a:r>
            <a:r>
              <a:rPr lang="en-GB" sz="1800">
                <a:solidFill>
                  <a:schemeClr val="dk1"/>
                </a:solidFill>
                <a:latin typeface="Calibri"/>
                <a:ea typeface="Calibri"/>
                <a:cs typeface="Calibri"/>
                <a:sym typeface="Calibri"/>
              </a:rPr>
              <a:t> = explaining </a:t>
            </a:r>
            <a:r>
              <a:rPr b="1" lang="en-GB" sz="1800" u="sng">
                <a:solidFill>
                  <a:schemeClr val="dk1"/>
                </a:solidFill>
                <a:latin typeface="Calibri"/>
                <a:ea typeface="Calibri"/>
                <a:cs typeface="Calibri"/>
                <a:sym typeface="Calibri"/>
              </a:rPr>
              <a:t>causes of behaviour</a:t>
            </a:r>
            <a:r>
              <a:rPr lang="en-GB" sz="1800">
                <a:solidFill>
                  <a:schemeClr val="dk1"/>
                </a:solidFill>
                <a:latin typeface="Calibri"/>
                <a:ea typeface="Calibri"/>
                <a:cs typeface="Calibri"/>
                <a:sym typeface="Calibri"/>
              </a:rPr>
              <a:t>. When we observe someone else’s behaviour, we unconsciously think of explanations for their behaviour</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Seligman says for a person with depression they have </a:t>
            </a:r>
            <a:r>
              <a:rPr b="1" lang="en-GB" sz="1800" u="sng">
                <a:solidFill>
                  <a:schemeClr val="dk1"/>
                </a:solidFill>
                <a:latin typeface="Calibri"/>
                <a:ea typeface="Calibri"/>
                <a:cs typeface="Calibri"/>
                <a:sym typeface="Calibri"/>
              </a:rPr>
              <a:t>internal attribution</a:t>
            </a:r>
            <a:r>
              <a:rPr lang="en-GB" sz="1800">
                <a:solidFill>
                  <a:schemeClr val="dk1"/>
                </a:solidFill>
                <a:latin typeface="Calibri"/>
                <a:ea typeface="Calibri"/>
                <a:cs typeface="Calibri"/>
                <a:sym typeface="Calibri"/>
              </a:rPr>
              <a:t> (it’s my fault, I’m stupid), </a:t>
            </a:r>
            <a:r>
              <a:rPr b="1" lang="en-GB" sz="1800" u="sng">
                <a:solidFill>
                  <a:schemeClr val="dk1"/>
                </a:solidFill>
                <a:latin typeface="Calibri"/>
                <a:ea typeface="Calibri"/>
                <a:cs typeface="Calibri"/>
                <a:sym typeface="Calibri"/>
              </a:rPr>
              <a:t>stable attribution </a:t>
            </a:r>
            <a:r>
              <a:rPr lang="en-GB" sz="1800">
                <a:solidFill>
                  <a:schemeClr val="dk1"/>
                </a:solidFill>
                <a:latin typeface="Calibri"/>
                <a:ea typeface="Calibri"/>
                <a:cs typeface="Calibri"/>
                <a:sym typeface="Calibri"/>
              </a:rPr>
              <a:t>(people will never like me again) and </a:t>
            </a:r>
            <a:r>
              <a:rPr b="1" lang="en-GB" sz="1800" u="sng">
                <a:solidFill>
                  <a:schemeClr val="dk1"/>
                </a:solidFill>
                <a:latin typeface="Calibri"/>
                <a:ea typeface="Calibri"/>
                <a:cs typeface="Calibri"/>
                <a:sym typeface="Calibri"/>
              </a:rPr>
              <a:t>global attribution </a:t>
            </a:r>
            <a:r>
              <a:rPr lang="en-GB" sz="1800">
                <a:solidFill>
                  <a:schemeClr val="dk1"/>
                </a:solidFill>
                <a:latin typeface="Calibri"/>
                <a:ea typeface="Calibri"/>
                <a:cs typeface="Calibri"/>
                <a:sym typeface="Calibri"/>
              </a:rPr>
              <a:t>(everything I do goes wrong) which result in depression.</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Seligman says this is due to </a:t>
            </a:r>
            <a:r>
              <a:rPr b="1" lang="en-GB" sz="1800" u="sng">
                <a:solidFill>
                  <a:schemeClr val="dk1"/>
                </a:solidFill>
                <a:latin typeface="Calibri"/>
                <a:ea typeface="Calibri"/>
                <a:cs typeface="Calibri"/>
                <a:sym typeface="Calibri"/>
              </a:rPr>
              <a:t>nurture</a:t>
            </a:r>
            <a:r>
              <a:rPr lang="en-GB" sz="1800">
                <a:solidFill>
                  <a:schemeClr val="dk1"/>
                </a:solidFill>
                <a:latin typeface="Calibri"/>
                <a:ea typeface="Calibri"/>
                <a:cs typeface="Calibri"/>
                <a:sym typeface="Calibri"/>
              </a:rPr>
              <a:t>, and individuals have learned a negative attributional style. If a person has an unpleasant experience, the natural reaction is to try and escape. But if they can’t escape, the person learns to give up trying. This is called ‘</a:t>
            </a:r>
            <a:r>
              <a:rPr b="1" lang="en-GB" sz="1800" u="sng">
                <a:solidFill>
                  <a:schemeClr val="dk1"/>
                </a:solidFill>
                <a:latin typeface="Calibri"/>
                <a:ea typeface="Calibri"/>
                <a:cs typeface="Calibri"/>
                <a:sym typeface="Calibri"/>
              </a:rPr>
              <a:t>learned helplessness</a:t>
            </a:r>
            <a:r>
              <a:rPr lang="en-GB" sz="1800">
                <a:solidFill>
                  <a:schemeClr val="dk1"/>
                </a:solidFill>
                <a:latin typeface="Calibri"/>
                <a:ea typeface="Calibri"/>
                <a:cs typeface="Calibri"/>
                <a:sym typeface="Calibri"/>
              </a:rPr>
              <a:t>’. </a:t>
            </a:r>
            <a:endParaRPr/>
          </a:p>
          <a:p>
            <a:pPr indent="0" lvl="0" marL="0" marR="0" rtl="0" algn="l">
              <a:spcBef>
                <a:spcPts val="0"/>
              </a:spcBef>
              <a:spcAft>
                <a:spcPts val="0"/>
              </a:spcAft>
              <a:buNone/>
            </a:pPr>
            <a:r>
              <a:t/>
            </a:r>
            <a:endParaRPr b="1" sz="2000" u="sng">
              <a:solidFill>
                <a:schemeClr val="dk1"/>
              </a:solidFill>
              <a:latin typeface="Calibri"/>
              <a:ea typeface="Calibri"/>
              <a:cs typeface="Calibri"/>
              <a:sym typeface="Calibri"/>
            </a:endParaRPr>
          </a:p>
        </p:txBody>
      </p:sp>
      <p:sp>
        <p:nvSpPr>
          <p:cNvPr id="285" name="Google Shape;285;p18"/>
          <p:cNvSpPr/>
          <p:nvPr/>
        </p:nvSpPr>
        <p:spPr>
          <a:xfrm>
            <a:off x="7938722" y="213550"/>
            <a:ext cx="4116203" cy="722540"/>
          </a:xfrm>
          <a:prstGeom prst="rect">
            <a:avLst/>
          </a:prstGeom>
          <a:solidFill>
            <a:schemeClr val="lt1"/>
          </a:solidFill>
          <a:ln cap="flat" cmpd="sng" w="762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000" u="sng">
                <a:solidFill>
                  <a:schemeClr val="dk1"/>
                </a:solidFill>
                <a:latin typeface="Calibri"/>
                <a:ea typeface="Calibri"/>
                <a:cs typeface="Calibri"/>
                <a:sym typeface="Calibri"/>
              </a:rPr>
              <a:t>PSYCHOLOGICAL PROBLEMS</a:t>
            </a:r>
            <a:endParaRPr/>
          </a:p>
        </p:txBody>
      </p:sp>
      <p:sp>
        <p:nvSpPr>
          <p:cNvPr id="286" name="Google Shape;286;p18"/>
          <p:cNvSpPr/>
          <p:nvPr/>
        </p:nvSpPr>
        <p:spPr>
          <a:xfrm>
            <a:off x="10474785" y="936090"/>
            <a:ext cx="1338972" cy="611473"/>
          </a:xfrm>
          <a:prstGeom prst="rect">
            <a:avLst/>
          </a:prstGeom>
          <a:solidFill>
            <a:srgbClr val="FFFF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PAPER 2</a:t>
            </a:r>
            <a:endParaRPr/>
          </a:p>
        </p:txBody>
      </p:sp>
      <p:pic>
        <p:nvPicPr>
          <p:cNvPr descr="Image result for negative self-schema" id="287" name="Google Shape;287;p18"/>
          <p:cNvPicPr preferRelativeResize="0"/>
          <p:nvPr/>
        </p:nvPicPr>
        <p:blipFill rotWithShape="1">
          <a:blip r:embed="rId3">
            <a:alphaModFix/>
          </a:blip>
          <a:srcRect b="0" l="0" r="0" t="0"/>
          <a:stretch/>
        </p:blipFill>
        <p:spPr>
          <a:xfrm rot="508573">
            <a:off x="7446756" y="932169"/>
            <a:ext cx="2265927" cy="2265927"/>
          </a:xfrm>
          <a:prstGeom prst="rect">
            <a:avLst/>
          </a:prstGeom>
          <a:noFill/>
          <a:ln>
            <a:noFill/>
          </a:ln>
        </p:spPr>
      </p:pic>
      <p:pic>
        <p:nvPicPr>
          <p:cNvPr descr="Image result for faulty" id="288" name="Google Shape;288;p18"/>
          <p:cNvPicPr preferRelativeResize="0"/>
          <p:nvPr/>
        </p:nvPicPr>
        <p:blipFill rotWithShape="1">
          <a:blip r:embed="rId4">
            <a:alphaModFix/>
          </a:blip>
          <a:srcRect b="0" l="0" r="0" t="0"/>
          <a:stretch/>
        </p:blipFill>
        <p:spPr>
          <a:xfrm>
            <a:off x="9772149" y="1567467"/>
            <a:ext cx="1405271" cy="140527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19"/>
          <p:cNvSpPr/>
          <p:nvPr/>
        </p:nvSpPr>
        <p:spPr>
          <a:xfrm>
            <a:off x="7026442" y="3043238"/>
            <a:ext cx="5028483" cy="3468262"/>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000" u="sng">
                <a:solidFill>
                  <a:schemeClr val="dk1"/>
                </a:solidFill>
                <a:latin typeface="Calibri"/>
                <a:ea typeface="Calibri"/>
                <a:cs typeface="Calibri"/>
                <a:sym typeface="Calibri"/>
              </a:rPr>
              <a:t>Evaluation:</a:t>
            </a:r>
            <a:endParaRPr/>
          </a:p>
          <a:p>
            <a:pPr indent="0" lvl="0" marL="0" marR="0" rtl="0" algn="l">
              <a:spcBef>
                <a:spcPts val="0"/>
              </a:spcBef>
              <a:spcAft>
                <a:spcPts val="0"/>
              </a:spcAft>
              <a:buNone/>
            </a:pPr>
            <a:r>
              <a:t/>
            </a:r>
            <a:endParaRPr b="1" sz="2000" u="sng">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000"/>
              <a:buFont typeface="Noto Sans Symbols"/>
              <a:buChar char="⮚"/>
            </a:pPr>
            <a:r>
              <a:rPr lang="en-GB" sz="2000">
                <a:solidFill>
                  <a:schemeClr val="dk1"/>
                </a:solidFill>
                <a:latin typeface="Calibri"/>
                <a:ea typeface="Calibri"/>
                <a:cs typeface="Calibri"/>
                <a:sym typeface="Calibri"/>
              </a:rPr>
              <a:t>Long lasting effectiveness 🡪  ‘tools’ learned help the client deal with future episodes of depression (+)</a:t>
            </a:r>
            <a:endParaRPr/>
          </a:p>
          <a:p>
            <a:pPr indent="-342900" lvl="0" marL="342900" marR="0" rtl="0" algn="l">
              <a:spcBef>
                <a:spcPts val="0"/>
              </a:spcBef>
              <a:spcAft>
                <a:spcPts val="0"/>
              </a:spcAft>
              <a:buClr>
                <a:schemeClr val="dk1"/>
              </a:buClr>
              <a:buSzPts val="2000"/>
              <a:buFont typeface="Noto Sans Symbols"/>
              <a:buChar char="⮚"/>
            </a:pPr>
            <a:r>
              <a:rPr lang="en-GB" sz="2000">
                <a:solidFill>
                  <a:schemeClr val="dk1"/>
                </a:solidFill>
                <a:latin typeface="Calibri"/>
                <a:ea typeface="Calibri"/>
                <a:cs typeface="Calibri"/>
                <a:sym typeface="Calibri"/>
              </a:rPr>
              <a:t>Time-consuming and effort required = drop out or fail to engage enough for it to work (-)</a:t>
            </a:r>
            <a:endParaRPr/>
          </a:p>
          <a:p>
            <a:pPr indent="-342900" lvl="0" marL="342900" marR="0" rtl="0" algn="l">
              <a:spcBef>
                <a:spcPts val="0"/>
              </a:spcBef>
              <a:spcAft>
                <a:spcPts val="0"/>
              </a:spcAft>
              <a:buClr>
                <a:schemeClr val="dk1"/>
              </a:buClr>
              <a:buSzPts val="2000"/>
              <a:buFont typeface="Noto Sans Symbols"/>
              <a:buChar char="⮚"/>
            </a:pPr>
            <a:r>
              <a:rPr lang="en-GB" sz="2000">
                <a:solidFill>
                  <a:schemeClr val="dk1"/>
                </a:solidFill>
                <a:latin typeface="Calibri"/>
                <a:ea typeface="Calibri"/>
                <a:cs typeface="Calibri"/>
                <a:sym typeface="Calibri"/>
              </a:rPr>
              <a:t>Holistic 🡪 focus on treating the whole person and deals with core symptoms of depression (feeling  sad) (+)</a:t>
            </a:r>
            <a:endParaRPr sz="2000">
              <a:solidFill>
                <a:schemeClr val="dk1"/>
              </a:solidFill>
              <a:latin typeface="Calibri"/>
              <a:ea typeface="Calibri"/>
              <a:cs typeface="Calibri"/>
              <a:sym typeface="Calibri"/>
            </a:endParaRPr>
          </a:p>
        </p:txBody>
      </p:sp>
      <p:sp>
        <p:nvSpPr>
          <p:cNvPr id="295" name="Google Shape;295;p19"/>
          <p:cNvSpPr/>
          <p:nvPr/>
        </p:nvSpPr>
        <p:spPr>
          <a:xfrm>
            <a:off x="224589" y="213550"/>
            <a:ext cx="6609347" cy="651150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1800" u="sng">
              <a:solidFill>
                <a:schemeClr val="dk1"/>
              </a:solidFill>
              <a:latin typeface="Calibri"/>
              <a:ea typeface="Calibri"/>
              <a:cs typeface="Calibri"/>
              <a:sym typeface="Calibri"/>
            </a:endParaRPr>
          </a:p>
          <a:p>
            <a:pPr indent="0" lvl="0" marL="0" marR="0" rtl="0" algn="ctr">
              <a:spcBef>
                <a:spcPts val="0"/>
              </a:spcBef>
              <a:spcAft>
                <a:spcPts val="0"/>
              </a:spcAft>
              <a:buNone/>
            </a:pPr>
            <a:r>
              <a:rPr b="1" lang="en-GB" sz="1800" u="sng">
                <a:solidFill>
                  <a:schemeClr val="dk1"/>
                </a:solidFill>
                <a:latin typeface="Calibri"/>
                <a:ea typeface="Calibri"/>
                <a:cs typeface="Calibri"/>
                <a:sym typeface="Calibri"/>
              </a:rPr>
              <a:t>Psychological Treatment of Depression:</a:t>
            </a:r>
            <a:endParaRPr/>
          </a:p>
          <a:p>
            <a:pPr indent="0" lvl="0" marL="0" marR="0" rtl="0" algn="ctr">
              <a:spcBef>
                <a:spcPts val="0"/>
              </a:spcBef>
              <a:spcAft>
                <a:spcPts val="0"/>
              </a:spcAft>
              <a:buNone/>
            </a:pPr>
            <a:r>
              <a:t/>
            </a:r>
            <a:endParaRPr b="1" sz="700" u="sng">
              <a:solidFill>
                <a:srgbClr val="C55A11"/>
              </a:solidFill>
              <a:latin typeface="Calibri"/>
              <a:ea typeface="Calibri"/>
              <a:cs typeface="Calibri"/>
              <a:sym typeface="Calibri"/>
            </a:endParaRPr>
          </a:p>
          <a:p>
            <a:pPr indent="-342900" lvl="0" marL="342900" marR="0" rtl="0" algn="l">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CBT focuses on what a client </a:t>
            </a:r>
            <a:r>
              <a:rPr b="1" lang="en-GB" sz="1800" u="sng">
                <a:solidFill>
                  <a:schemeClr val="dk1"/>
                </a:solidFill>
                <a:latin typeface="Calibri"/>
                <a:ea typeface="Calibri"/>
                <a:cs typeface="Calibri"/>
                <a:sym typeface="Calibri"/>
              </a:rPr>
              <a:t>thinks. </a:t>
            </a:r>
            <a:endParaRPr/>
          </a:p>
          <a:p>
            <a:pPr indent="-342900" lvl="0" marL="342900" marR="0" rtl="0" algn="l">
              <a:spcBef>
                <a:spcPts val="0"/>
              </a:spcBef>
              <a:spcAft>
                <a:spcPts val="0"/>
              </a:spcAft>
              <a:buClr>
                <a:schemeClr val="dk1"/>
              </a:buClr>
              <a:buSzPts val="1800"/>
              <a:buFont typeface="Arial"/>
              <a:buChar char="•"/>
            </a:pPr>
            <a:r>
              <a:rPr b="1" lang="en-GB" sz="1800" u="sng">
                <a:solidFill>
                  <a:schemeClr val="dk1"/>
                </a:solidFill>
                <a:latin typeface="Calibri"/>
                <a:ea typeface="Calibri"/>
                <a:cs typeface="Calibri"/>
                <a:sym typeface="Calibri"/>
              </a:rPr>
              <a:t>Negative, irrational or faulty thinking </a:t>
            </a:r>
            <a:r>
              <a:rPr lang="en-GB" sz="1800">
                <a:solidFill>
                  <a:schemeClr val="dk1"/>
                </a:solidFill>
                <a:latin typeface="Calibri"/>
                <a:ea typeface="Calibri"/>
                <a:cs typeface="Calibri"/>
                <a:sym typeface="Calibri"/>
              </a:rPr>
              <a:t>causes depression because people who become depressed tend to think in all-or-nothing terms. This is called ‘catastrophising’ – making everything into a big failure.</a:t>
            </a:r>
            <a:endParaRPr/>
          </a:p>
          <a:p>
            <a:pPr indent="-342900" lvl="0" marL="342900" marR="0" rtl="0" algn="l">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Aim of therapist is to </a:t>
            </a:r>
            <a:r>
              <a:rPr b="1" lang="en-GB" sz="1800" u="sng">
                <a:solidFill>
                  <a:schemeClr val="dk1"/>
                </a:solidFill>
                <a:latin typeface="Calibri"/>
                <a:ea typeface="Calibri"/>
                <a:cs typeface="Calibri"/>
                <a:sym typeface="Calibri"/>
              </a:rPr>
              <a:t>change</a:t>
            </a:r>
            <a:r>
              <a:rPr lang="en-GB" sz="1800">
                <a:solidFill>
                  <a:schemeClr val="dk1"/>
                </a:solidFill>
                <a:latin typeface="Calibri"/>
                <a:ea typeface="Calibri"/>
                <a:cs typeface="Calibri"/>
                <a:sym typeface="Calibri"/>
              </a:rPr>
              <a:t> this to rational thinking to reduce depression. </a:t>
            </a:r>
            <a:endParaRPr/>
          </a:p>
          <a:p>
            <a:pPr indent="-342900" lvl="0" marL="342900" marR="0" rtl="0" algn="l">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CBT aims to change behaviour indirectly through changing thinking. </a:t>
            </a:r>
            <a:endParaRPr/>
          </a:p>
          <a:p>
            <a:pPr indent="-342900" lvl="0" marL="342900" marR="0" rtl="0" algn="l">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Behaviour also changed directly, e.g. </a:t>
            </a:r>
            <a:r>
              <a:rPr b="1" lang="en-GB" sz="1800" u="sng">
                <a:solidFill>
                  <a:schemeClr val="dk1"/>
                </a:solidFill>
                <a:latin typeface="Calibri"/>
                <a:ea typeface="Calibri"/>
                <a:cs typeface="Calibri"/>
                <a:sym typeface="Calibri"/>
              </a:rPr>
              <a:t>behavioural activation </a:t>
            </a:r>
            <a:r>
              <a:rPr lang="en-GB" sz="1800">
                <a:solidFill>
                  <a:schemeClr val="dk1"/>
                </a:solidFill>
                <a:latin typeface="Calibri"/>
                <a:ea typeface="Calibri"/>
                <a:cs typeface="Calibri"/>
                <a:sym typeface="Calibri"/>
              </a:rPr>
              <a:t>where a pleasant activity is planned each day, creates more positive emotions and mood.</a:t>
            </a:r>
            <a:endParaRPr/>
          </a:p>
          <a:p>
            <a:pPr indent="-342900" lvl="0" marL="342900" marR="0" rtl="0" algn="l">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a:t>
            </a:r>
            <a:r>
              <a:rPr b="1" lang="en-GB" sz="1800" u="sng">
                <a:solidFill>
                  <a:schemeClr val="dk1"/>
                </a:solidFill>
                <a:latin typeface="Calibri"/>
                <a:ea typeface="Calibri"/>
                <a:cs typeface="Calibri"/>
                <a:sym typeface="Calibri"/>
              </a:rPr>
              <a:t>Disputing</a:t>
            </a:r>
            <a:r>
              <a:rPr lang="en-GB" sz="1800">
                <a:solidFill>
                  <a:schemeClr val="dk1"/>
                </a:solidFill>
                <a:latin typeface="Calibri"/>
                <a:ea typeface="Calibri"/>
                <a:cs typeface="Calibri"/>
                <a:sym typeface="Calibri"/>
              </a:rPr>
              <a:t>’ is used to deal with the negative and irrational thoughts experienced by a depressed person (</a:t>
            </a:r>
            <a:r>
              <a:rPr b="1" lang="en-GB" sz="1800" u="sng">
                <a:solidFill>
                  <a:schemeClr val="dk1"/>
                </a:solidFill>
                <a:latin typeface="Calibri"/>
                <a:ea typeface="Calibri"/>
                <a:cs typeface="Calibri"/>
                <a:sym typeface="Calibri"/>
              </a:rPr>
              <a:t>irrational thoughts are challenged</a:t>
            </a:r>
            <a:r>
              <a:rPr lang="en-GB" sz="1800">
                <a:solidFill>
                  <a:schemeClr val="dk1"/>
                </a:solidFill>
                <a:latin typeface="Calibri"/>
                <a:ea typeface="Calibri"/>
                <a:cs typeface="Calibri"/>
                <a:sym typeface="Calibri"/>
              </a:rPr>
              <a:t>).</a:t>
            </a:r>
            <a:endParaRPr/>
          </a:p>
          <a:p>
            <a:pPr indent="-342900" lvl="0" marL="342900" marR="0" rtl="0" algn="l">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More rational thinking leads to greater </a:t>
            </a:r>
            <a:r>
              <a:rPr b="1" lang="en-GB" sz="1800" u="sng">
                <a:solidFill>
                  <a:schemeClr val="dk1"/>
                </a:solidFill>
                <a:latin typeface="Calibri"/>
                <a:ea typeface="Calibri"/>
                <a:cs typeface="Calibri"/>
                <a:sym typeface="Calibri"/>
              </a:rPr>
              <a:t>self-belief and self-liking.</a:t>
            </a:r>
            <a:endParaRPr/>
          </a:p>
          <a:p>
            <a:pPr indent="-342900" lvl="0" marL="342900" marR="0" rtl="0" algn="l">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Any negative emotions experienced are recorded in a ‘</a:t>
            </a:r>
            <a:r>
              <a:rPr b="1" lang="en-GB" sz="1800" u="sng">
                <a:solidFill>
                  <a:schemeClr val="dk1"/>
                </a:solidFill>
                <a:latin typeface="Calibri"/>
                <a:ea typeface="Calibri"/>
                <a:cs typeface="Calibri"/>
                <a:sym typeface="Calibri"/>
              </a:rPr>
              <a:t>thought diary</a:t>
            </a:r>
            <a:r>
              <a:rPr lang="en-GB" sz="1800">
                <a:solidFill>
                  <a:schemeClr val="dk1"/>
                </a:solidFill>
                <a:latin typeface="Calibri"/>
                <a:ea typeface="Calibri"/>
                <a:cs typeface="Calibri"/>
                <a:sym typeface="Calibri"/>
              </a:rPr>
              <a:t>’, where the client also records the </a:t>
            </a:r>
            <a:r>
              <a:rPr b="1" lang="en-GB" sz="1800" u="sng">
                <a:solidFill>
                  <a:schemeClr val="dk1"/>
                </a:solidFill>
                <a:latin typeface="Calibri"/>
                <a:ea typeface="Calibri"/>
                <a:cs typeface="Calibri"/>
                <a:sym typeface="Calibri"/>
              </a:rPr>
              <a:t>automatic negative thoughts </a:t>
            </a:r>
            <a:r>
              <a:rPr lang="en-GB" sz="1800">
                <a:solidFill>
                  <a:schemeClr val="dk1"/>
                </a:solidFill>
                <a:latin typeface="Calibri"/>
                <a:ea typeface="Calibri"/>
                <a:cs typeface="Calibri"/>
                <a:sym typeface="Calibri"/>
              </a:rPr>
              <a:t>created by these emotions. The client rates how much they believe in these thoughts</a:t>
            </a:r>
            <a:endParaRPr/>
          </a:p>
          <a:p>
            <a:pPr indent="-342900" lvl="0" marL="342900" marR="0" rtl="0" algn="l">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A rational response to the automatic thoughts is then recorded and rated.</a:t>
            </a:r>
            <a:endParaRPr/>
          </a:p>
          <a:p>
            <a:pPr indent="0" lvl="0" marL="0" marR="0" rtl="0" algn="l">
              <a:spcBef>
                <a:spcPts val="0"/>
              </a:spcBef>
              <a:spcAft>
                <a:spcPts val="0"/>
              </a:spcAft>
              <a:buNone/>
            </a:pPr>
            <a:r>
              <a:t/>
            </a:r>
            <a:endParaRPr b="1" sz="2000" u="sng">
              <a:solidFill>
                <a:schemeClr val="dk1"/>
              </a:solidFill>
              <a:latin typeface="Calibri"/>
              <a:ea typeface="Calibri"/>
              <a:cs typeface="Calibri"/>
              <a:sym typeface="Calibri"/>
            </a:endParaRPr>
          </a:p>
        </p:txBody>
      </p:sp>
      <p:sp>
        <p:nvSpPr>
          <p:cNvPr id="296" name="Google Shape;296;p19"/>
          <p:cNvSpPr/>
          <p:nvPr/>
        </p:nvSpPr>
        <p:spPr>
          <a:xfrm>
            <a:off x="7938722" y="213550"/>
            <a:ext cx="4116203" cy="722540"/>
          </a:xfrm>
          <a:prstGeom prst="rect">
            <a:avLst/>
          </a:prstGeom>
          <a:solidFill>
            <a:schemeClr val="lt1"/>
          </a:solidFill>
          <a:ln cap="flat" cmpd="sng" w="762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000" u="sng">
                <a:solidFill>
                  <a:schemeClr val="dk1"/>
                </a:solidFill>
                <a:latin typeface="Calibri"/>
                <a:ea typeface="Calibri"/>
                <a:cs typeface="Calibri"/>
                <a:sym typeface="Calibri"/>
              </a:rPr>
              <a:t>PSYCHOLOGICAL PROBLEMS</a:t>
            </a:r>
            <a:endParaRPr/>
          </a:p>
        </p:txBody>
      </p:sp>
      <p:sp>
        <p:nvSpPr>
          <p:cNvPr id="297" name="Google Shape;297;p19"/>
          <p:cNvSpPr/>
          <p:nvPr/>
        </p:nvSpPr>
        <p:spPr>
          <a:xfrm>
            <a:off x="10474785" y="936090"/>
            <a:ext cx="1338972" cy="611473"/>
          </a:xfrm>
          <a:prstGeom prst="rect">
            <a:avLst/>
          </a:prstGeom>
          <a:solidFill>
            <a:srgbClr val="FFFF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PAPER 2</a:t>
            </a:r>
            <a:endParaRPr/>
          </a:p>
        </p:txBody>
      </p:sp>
      <p:pic>
        <p:nvPicPr>
          <p:cNvPr descr="Image result for patient therapist" id="298" name="Google Shape;298;p19"/>
          <p:cNvPicPr preferRelativeResize="0"/>
          <p:nvPr/>
        </p:nvPicPr>
        <p:blipFill rotWithShape="1">
          <a:blip r:embed="rId3">
            <a:alphaModFix/>
          </a:blip>
          <a:srcRect b="0" l="0" r="0" t="0"/>
          <a:stretch/>
        </p:blipFill>
        <p:spPr>
          <a:xfrm>
            <a:off x="7395054" y="1241826"/>
            <a:ext cx="2518612" cy="141429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2"/>
          <p:cNvPicPr preferRelativeResize="0"/>
          <p:nvPr/>
        </p:nvPicPr>
        <p:blipFill rotWithShape="1">
          <a:blip r:embed="rId3">
            <a:alphaModFix/>
          </a:blip>
          <a:srcRect b="0" l="0" r="0" t="0"/>
          <a:stretch/>
        </p:blipFill>
        <p:spPr>
          <a:xfrm>
            <a:off x="7158038" y="157164"/>
            <a:ext cx="4804108" cy="2332284"/>
          </a:xfrm>
          <a:prstGeom prst="rect">
            <a:avLst/>
          </a:prstGeom>
          <a:noFill/>
          <a:ln>
            <a:noFill/>
          </a:ln>
        </p:spPr>
      </p:pic>
      <p:sp>
        <p:nvSpPr>
          <p:cNvPr id="110" name="Google Shape;110;p2"/>
          <p:cNvSpPr/>
          <p:nvPr/>
        </p:nvSpPr>
        <p:spPr>
          <a:xfrm>
            <a:off x="7872412" y="3173537"/>
            <a:ext cx="4089734" cy="2671762"/>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2000" u="sng" cap="none" strike="noStrike">
                <a:solidFill>
                  <a:schemeClr val="dk1"/>
                </a:solidFill>
                <a:latin typeface="Calibri"/>
                <a:ea typeface="Calibri"/>
                <a:cs typeface="Calibri"/>
                <a:sym typeface="Calibri"/>
              </a:rPr>
              <a:t>Evaluation:</a:t>
            </a:r>
            <a:endParaRPr/>
          </a:p>
          <a:p>
            <a:pPr indent="0" lvl="0" marL="0" marR="0" rtl="0" algn="ctr">
              <a:spcBef>
                <a:spcPts val="0"/>
              </a:spcBef>
              <a:spcAft>
                <a:spcPts val="0"/>
              </a:spcAft>
              <a:buNone/>
            </a:pPr>
            <a:r>
              <a:t/>
            </a:r>
            <a:endParaRPr b="0" i="0" sz="1050" u="none" cap="none" strike="noStrike">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000"/>
              <a:buFont typeface="Noto Sans Symbols"/>
              <a:buChar char="⮚"/>
            </a:pPr>
            <a:r>
              <a:rPr b="0" i="0" lang="en-GB" sz="2000" u="none" cap="none" strike="noStrike">
                <a:solidFill>
                  <a:schemeClr val="dk1"/>
                </a:solidFill>
                <a:latin typeface="Calibri"/>
                <a:ea typeface="Calibri"/>
                <a:cs typeface="Calibri"/>
                <a:sym typeface="Calibri"/>
              </a:rPr>
              <a:t>Simple model 🡪 suggests we have one STM and one LTM (-)</a:t>
            </a:r>
            <a:endParaRPr/>
          </a:p>
          <a:p>
            <a:pPr indent="-342900" lvl="0" marL="342900" marR="0" rtl="0" algn="l">
              <a:spcBef>
                <a:spcPts val="0"/>
              </a:spcBef>
              <a:spcAft>
                <a:spcPts val="0"/>
              </a:spcAft>
              <a:buClr>
                <a:schemeClr val="dk1"/>
              </a:buClr>
              <a:buSzPts val="2000"/>
              <a:buFont typeface="Noto Sans Symbols"/>
              <a:buChar char="⮚"/>
            </a:pPr>
            <a:r>
              <a:rPr b="0" i="0" lang="en-GB" sz="2000" u="none" cap="none" strike="noStrike">
                <a:solidFill>
                  <a:schemeClr val="dk1"/>
                </a:solidFill>
                <a:latin typeface="Calibri"/>
                <a:ea typeface="Calibri"/>
                <a:cs typeface="Calibri"/>
                <a:sym typeface="Calibri"/>
              </a:rPr>
              <a:t>Research support 🡪 Baddeley= STM=acoustic + LTM= semantic (+)</a:t>
            </a:r>
            <a:endParaRPr/>
          </a:p>
          <a:p>
            <a:pPr indent="-342900" lvl="0" marL="342900" marR="0" rtl="0" algn="l">
              <a:spcBef>
                <a:spcPts val="0"/>
              </a:spcBef>
              <a:spcAft>
                <a:spcPts val="0"/>
              </a:spcAft>
              <a:buClr>
                <a:schemeClr val="dk1"/>
              </a:buClr>
              <a:buSzPts val="2000"/>
              <a:buFont typeface="Noto Sans Symbols"/>
              <a:buChar char="⮚"/>
            </a:pPr>
            <a:r>
              <a:rPr b="0" i="0" lang="en-GB" sz="2000" u="none" cap="none" strike="noStrike">
                <a:solidFill>
                  <a:schemeClr val="dk1"/>
                </a:solidFill>
                <a:latin typeface="Calibri"/>
                <a:ea typeface="Calibri"/>
                <a:cs typeface="Calibri"/>
                <a:sym typeface="Calibri"/>
              </a:rPr>
              <a:t>Research support comes from artificial materials (-)</a:t>
            </a:r>
            <a:endParaRPr b="0" i="0" sz="2000" u="none" cap="none" strike="noStrike">
              <a:solidFill>
                <a:schemeClr val="dk1"/>
              </a:solidFill>
              <a:latin typeface="Calibri"/>
              <a:ea typeface="Calibri"/>
              <a:cs typeface="Calibri"/>
              <a:sym typeface="Calibri"/>
            </a:endParaRPr>
          </a:p>
        </p:txBody>
      </p:sp>
      <p:sp>
        <p:nvSpPr>
          <p:cNvPr id="111" name="Google Shape;111;p2"/>
          <p:cNvSpPr/>
          <p:nvPr/>
        </p:nvSpPr>
        <p:spPr>
          <a:xfrm>
            <a:off x="161244" y="1585913"/>
            <a:ext cx="6996794" cy="4943476"/>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2000" u="sng" cap="none" strike="noStrike">
                <a:solidFill>
                  <a:schemeClr val="dk1"/>
                </a:solidFill>
                <a:latin typeface="Calibri"/>
                <a:ea typeface="Calibri"/>
                <a:cs typeface="Calibri"/>
                <a:sym typeface="Calibri"/>
              </a:rPr>
              <a:t>Multi-Store Model: </a:t>
            </a:r>
            <a:endParaRPr/>
          </a:p>
          <a:p>
            <a:pPr indent="0" lvl="0" marL="0" marR="0" rtl="0" algn="ctr">
              <a:spcBef>
                <a:spcPts val="0"/>
              </a:spcBef>
              <a:spcAft>
                <a:spcPts val="0"/>
              </a:spcAft>
              <a:buNone/>
            </a:pPr>
            <a:r>
              <a:t/>
            </a:r>
            <a:endParaRPr b="1" i="0" sz="900" u="sng" cap="none" strike="noStrike">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000"/>
              <a:buFont typeface="Arial"/>
              <a:buChar char="•"/>
            </a:pPr>
            <a:r>
              <a:rPr b="0" i="0" lang="en-GB" sz="2000" u="none" cap="none" strike="noStrike">
                <a:solidFill>
                  <a:schemeClr val="dk1"/>
                </a:solidFill>
                <a:latin typeface="Calibri"/>
                <a:ea typeface="Calibri"/>
                <a:cs typeface="Calibri"/>
                <a:sym typeface="Calibri"/>
              </a:rPr>
              <a:t>States that there are three memory stores and each has a different encoding, capacity  and duration. Information moves between these stores through either attention  or rehearsal.</a:t>
            </a:r>
            <a:endParaRPr/>
          </a:p>
          <a:p>
            <a:pPr indent="-342900" lvl="0" marL="342900" marR="0" rtl="0" algn="l">
              <a:spcBef>
                <a:spcPts val="0"/>
              </a:spcBef>
              <a:spcAft>
                <a:spcPts val="0"/>
              </a:spcAft>
              <a:buClr>
                <a:schemeClr val="dk1"/>
              </a:buClr>
              <a:buSzPts val="2000"/>
              <a:buFont typeface="Arial"/>
              <a:buChar char="•"/>
            </a:pPr>
            <a:r>
              <a:rPr b="0" i="0" lang="en-GB" sz="2000" u="none" cap="none" strike="noStrike">
                <a:solidFill>
                  <a:schemeClr val="dk1"/>
                </a:solidFill>
                <a:latin typeface="Calibri"/>
                <a:ea typeface="Calibri"/>
                <a:cs typeface="Calibri"/>
                <a:sym typeface="Calibri"/>
              </a:rPr>
              <a:t>Sensory memory 🡪 Holds information from the senses for a short time and has a large capacity, Paying attention to information transfers it to the STM.</a:t>
            </a:r>
            <a:endParaRPr/>
          </a:p>
          <a:p>
            <a:pPr indent="-342900" lvl="0" marL="342900" marR="0" rtl="0" algn="l">
              <a:spcBef>
                <a:spcPts val="0"/>
              </a:spcBef>
              <a:spcAft>
                <a:spcPts val="0"/>
              </a:spcAft>
              <a:buClr>
                <a:schemeClr val="dk1"/>
              </a:buClr>
              <a:buSzPts val="2000"/>
              <a:buFont typeface="Arial"/>
              <a:buChar char="•"/>
            </a:pPr>
            <a:r>
              <a:rPr b="0" i="0" lang="en-GB" sz="2000" u="none" cap="none" strike="noStrike">
                <a:solidFill>
                  <a:schemeClr val="dk1"/>
                </a:solidFill>
                <a:latin typeface="Calibri"/>
                <a:ea typeface="Calibri"/>
                <a:cs typeface="Calibri"/>
                <a:sym typeface="Calibri"/>
              </a:rPr>
              <a:t>STM 🡪 Temporary memory store with a limited capacity of between five and nine items or chunks of information (7+/-2), lasting up to 30 seconds. Information is encoded acoustically.</a:t>
            </a:r>
            <a:endParaRPr/>
          </a:p>
          <a:p>
            <a:pPr indent="-342900" lvl="0" marL="342900" marR="0" rtl="0" algn="l">
              <a:spcBef>
                <a:spcPts val="0"/>
              </a:spcBef>
              <a:spcAft>
                <a:spcPts val="0"/>
              </a:spcAft>
              <a:buClr>
                <a:schemeClr val="dk1"/>
              </a:buClr>
              <a:buSzPts val="2000"/>
              <a:buFont typeface="Arial"/>
              <a:buChar char="•"/>
            </a:pPr>
            <a:r>
              <a:rPr b="0" i="0" lang="en-GB" sz="2000" u="none" cap="none" strike="noStrike">
                <a:solidFill>
                  <a:schemeClr val="dk1"/>
                </a:solidFill>
                <a:latin typeface="Calibri"/>
                <a:ea typeface="Calibri"/>
                <a:cs typeface="Calibri"/>
                <a:sym typeface="Calibri"/>
              </a:rPr>
              <a:t>If information is rehearsed for long enough it is transferred into LTM.</a:t>
            </a:r>
            <a:endParaRPr/>
          </a:p>
          <a:p>
            <a:pPr indent="-342900" lvl="0" marL="342900" marR="0" rtl="0" algn="l">
              <a:spcBef>
                <a:spcPts val="0"/>
              </a:spcBef>
              <a:spcAft>
                <a:spcPts val="0"/>
              </a:spcAft>
              <a:buClr>
                <a:schemeClr val="dk1"/>
              </a:buClr>
              <a:buSzPts val="2000"/>
              <a:buFont typeface="Arial"/>
              <a:buChar char="•"/>
            </a:pPr>
            <a:r>
              <a:rPr b="0" i="0" lang="en-GB" sz="2000" u="none" cap="none" strike="noStrike">
                <a:solidFill>
                  <a:schemeClr val="dk1"/>
                </a:solidFill>
                <a:latin typeface="Calibri"/>
                <a:ea typeface="Calibri"/>
                <a:cs typeface="Calibri"/>
                <a:sym typeface="Calibri"/>
              </a:rPr>
              <a:t>LTM 🡪 Encoding by meaning (semantically), this is a permanent memory store with an unlimited capacity and information can be stored up to a lifetime.</a:t>
            </a:r>
            <a:endParaRPr/>
          </a:p>
        </p:txBody>
      </p:sp>
      <p:sp>
        <p:nvSpPr>
          <p:cNvPr id="112" name="Google Shape;112;p2"/>
          <p:cNvSpPr/>
          <p:nvPr/>
        </p:nvSpPr>
        <p:spPr>
          <a:xfrm>
            <a:off x="261257" y="293914"/>
            <a:ext cx="4702629" cy="914400"/>
          </a:xfrm>
          <a:prstGeom prst="rect">
            <a:avLst/>
          </a:prstGeom>
          <a:solidFill>
            <a:schemeClr val="lt1"/>
          </a:solidFill>
          <a:ln cap="flat" cmpd="sng" w="762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3600" u="sng" cap="none" strike="noStrike">
                <a:solidFill>
                  <a:schemeClr val="dk1"/>
                </a:solidFill>
                <a:latin typeface="Calibri"/>
                <a:ea typeface="Calibri"/>
                <a:cs typeface="Calibri"/>
                <a:sym typeface="Calibri"/>
              </a:rPr>
              <a:t>MEMORY</a:t>
            </a:r>
            <a:endParaRPr/>
          </a:p>
        </p:txBody>
      </p:sp>
      <p:sp>
        <p:nvSpPr>
          <p:cNvPr id="113" name="Google Shape;113;p2"/>
          <p:cNvSpPr/>
          <p:nvPr/>
        </p:nvSpPr>
        <p:spPr>
          <a:xfrm>
            <a:off x="5203712" y="445377"/>
            <a:ext cx="1714500" cy="611473"/>
          </a:xfrm>
          <a:prstGeom prst="rect">
            <a:avLst/>
          </a:prstGeom>
          <a:solidFill>
            <a:srgbClr val="FFFF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chemeClr val="dk1"/>
                </a:solidFill>
                <a:latin typeface="Calibri"/>
                <a:ea typeface="Calibri"/>
                <a:cs typeface="Calibri"/>
                <a:sym typeface="Calibri"/>
              </a:rPr>
              <a:t>PAPER 1</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20"/>
          <p:cNvSpPr/>
          <p:nvPr/>
        </p:nvSpPr>
        <p:spPr>
          <a:xfrm>
            <a:off x="6063506" y="4498702"/>
            <a:ext cx="5991419" cy="2100297"/>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000" u="sng">
                <a:solidFill>
                  <a:schemeClr val="dk1"/>
                </a:solidFill>
                <a:latin typeface="Calibri"/>
                <a:ea typeface="Calibri"/>
                <a:cs typeface="Calibri"/>
                <a:sym typeface="Calibri"/>
              </a:rPr>
              <a:t>Evaluation:</a:t>
            </a:r>
            <a:endParaRPr/>
          </a:p>
          <a:p>
            <a:pPr indent="0" lvl="0" marL="0" marR="0" rtl="0" algn="l">
              <a:spcBef>
                <a:spcPts val="0"/>
              </a:spcBef>
              <a:spcAft>
                <a:spcPts val="0"/>
              </a:spcAft>
              <a:buNone/>
            </a:pPr>
            <a:r>
              <a:t/>
            </a:r>
            <a:endParaRPr b="1" sz="900" u="sng">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000"/>
              <a:buFont typeface="Noto Sans Symbols"/>
              <a:buChar char="⮚"/>
            </a:pPr>
            <a:r>
              <a:rPr lang="en-GB" sz="2000">
                <a:solidFill>
                  <a:schemeClr val="dk1"/>
                </a:solidFill>
                <a:latin typeface="Calibri"/>
                <a:ea typeface="Calibri"/>
                <a:cs typeface="Calibri"/>
                <a:sym typeface="Calibri"/>
              </a:rPr>
              <a:t>Flawed study- only used drinkers who made a public display of their alcohol abuse.</a:t>
            </a:r>
            <a:endParaRPr/>
          </a:p>
          <a:p>
            <a:pPr indent="-342900" lvl="0" marL="342900" marR="0" rtl="0" algn="l">
              <a:spcBef>
                <a:spcPts val="0"/>
              </a:spcBef>
              <a:spcAft>
                <a:spcPts val="0"/>
              </a:spcAft>
              <a:buClr>
                <a:schemeClr val="dk1"/>
              </a:buClr>
              <a:buSzPts val="2000"/>
              <a:buFont typeface="Noto Sans Symbols"/>
              <a:buChar char="⮚"/>
            </a:pPr>
            <a:r>
              <a:rPr lang="en-GB" sz="2000">
                <a:solidFill>
                  <a:schemeClr val="dk1"/>
                </a:solidFill>
                <a:latin typeface="Calibri"/>
                <a:ea typeface="Calibri"/>
                <a:cs typeface="Calibri"/>
                <a:sym typeface="Calibri"/>
              </a:rPr>
              <a:t>Supported by later studies- MZ more likely to both be alcoholics than DZ twins</a:t>
            </a:r>
            <a:endParaRPr/>
          </a:p>
          <a:p>
            <a:pPr indent="-342900" lvl="0" marL="342900" marR="0" rtl="0" algn="l">
              <a:spcBef>
                <a:spcPts val="0"/>
              </a:spcBef>
              <a:spcAft>
                <a:spcPts val="0"/>
              </a:spcAft>
              <a:buClr>
                <a:schemeClr val="dk1"/>
              </a:buClr>
              <a:buSzPts val="2000"/>
              <a:buFont typeface="Noto Sans Symbols"/>
              <a:buChar char="⮚"/>
            </a:pPr>
            <a:r>
              <a:rPr lang="en-GB" sz="2000">
                <a:solidFill>
                  <a:schemeClr val="dk1"/>
                </a:solidFill>
                <a:latin typeface="Calibri"/>
                <a:ea typeface="Calibri"/>
                <a:cs typeface="Calibri"/>
                <a:sym typeface="Calibri"/>
              </a:rPr>
              <a:t>Misunderstanding genetic vulnerability</a:t>
            </a:r>
            <a:endParaRPr/>
          </a:p>
        </p:txBody>
      </p:sp>
      <p:sp>
        <p:nvSpPr>
          <p:cNvPr id="305" name="Google Shape;305;p20"/>
          <p:cNvSpPr/>
          <p:nvPr/>
        </p:nvSpPr>
        <p:spPr>
          <a:xfrm>
            <a:off x="7938722" y="213550"/>
            <a:ext cx="4116203" cy="722540"/>
          </a:xfrm>
          <a:prstGeom prst="rect">
            <a:avLst/>
          </a:prstGeom>
          <a:solidFill>
            <a:schemeClr val="lt1"/>
          </a:solidFill>
          <a:ln cap="flat" cmpd="sng" w="762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000" u="sng">
                <a:solidFill>
                  <a:schemeClr val="dk1"/>
                </a:solidFill>
                <a:latin typeface="Calibri"/>
                <a:ea typeface="Calibri"/>
                <a:cs typeface="Calibri"/>
                <a:sym typeface="Calibri"/>
              </a:rPr>
              <a:t>PSYCHOLOGICAL PROBLEMS</a:t>
            </a:r>
            <a:endParaRPr/>
          </a:p>
        </p:txBody>
      </p:sp>
      <p:sp>
        <p:nvSpPr>
          <p:cNvPr id="306" name="Google Shape;306;p20"/>
          <p:cNvSpPr/>
          <p:nvPr/>
        </p:nvSpPr>
        <p:spPr>
          <a:xfrm>
            <a:off x="10474785" y="936090"/>
            <a:ext cx="1338972" cy="611473"/>
          </a:xfrm>
          <a:prstGeom prst="rect">
            <a:avLst/>
          </a:prstGeom>
          <a:solidFill>
            <a:srgbClr val="FFFF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PAPER 2</a:t>
            </a:r>
            <a:endParaRPr/>
          </a:p>
        </p:txBody>
      </p:sp>
      <p:sp>
        <p:nvSpPr>
          <p:cNvPr id="307" name="Google Shape;307;p20"/>
          <p:cNvSpPr/>
          <p:nvPr/>
        </p:nvSpPr>
        <p:spPr>
          <a:xfrm>
            <a:off x="281239" y="463012"/>
            <a:ext cx="4731466" cy="6045792"/>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sz="2300" u="sng">
              <a:solidFill>
                <a:schemeClr val="dk1"/>
              </a:solidFill>
              <a:latin typeface="Calibri"/>
              <a:ea typeface="Calibri"/>
              <a:cs typeface="Calibri"/>
              <a:sym typeface="Calibri"/>
            </a:endParaRPr>
          </a:p>
          <a:p>
            <a:pPr indent="0" lvl="0" marL="0" marR="0" rtl="0" algn="ctr">
              <a:spcBef>
                <a:spcPts val="0"/>
              </a:spcBef>
              <a:spcAft>
                <a:spcPts val="0"/>
              </a:spcAft>
              <a:buNone/>
            </a:pPr>
            <a:r>
              <a:rPr b="1" lang="en-GB" sz="2000" u="sng">
                <a:solidFill>
                  <a:schemeClr val="dk1"/>
                </a:solidFill>
                <a:latin typeface="Calibri"/>
                <a:ea typeface="Calibri"/>
                <a:cs typeface="Calibri"/>
                <a:sym typeface="Calibri"/>
              </a:rPr>
              <a:t>Biological Explanation of Addiction:</a:t>
            </a:r>
            <a:endParaRPr/>
          </a:p>
          <a:p>
            <a:pPr indent="0" lvl="0" marL="0" marR="0" rtl="0" algn="ctr">
              <a:spcBef>
                <a:spcPts val="0"/>
              </a:spcBef>
              <a:spcAft>
                <a:spcPts val="0"/>
              </a:spcAft>
              <a:buNone/>
            </a:pPr>
            <a:r>
              <a:t/>
            </a:r>
            <a:endParaRPr b="1" sz="700" u="sng">
              <a:solidFill>
                <a:schemeClr val="dk1"/>
              </a:solidFill>
              <a:latin typeface="Calibri"/>
              <a:ea typeface="Calibri"/>
              <a:cs typeface="Calibri"/>
              <a:sym typeface="Calibri"/>
            </a:endParaRPr>
          </a:p>
          <a:p>
            <a:pPr indent="0" lvl="0" marL="0" marR="0" rtl="0" algn="ctr">
              <a:spcBef>
                <a:spcPts val="0"/>
              </a:spcBef>
              <a:spcAft>
                <a:spcPts val="0"/>
              </a:spcAft>
              <a:buNone/>
            </a:pPr>
            <a:r>
              <a:rPr b="1" lang="en-GB" sz="2000" u="sng">
                <a:solidFill>
                  <a:schemeClr val="dk1"/>
                </a:solidFill>
                <a:latin typeface="Calibri"/>
                <a:ea typeface="Calibri"/>
                <a:cs typeface="Calibri"/>
                <a:sym typeface="Calibri"/>
              </a:rPr>
              <a:t>Kaij’s Twin Study of Alcohol Abuse:</a:t>
            </a:r>
            <a:endParaRPr/>
          </a:p>
          <a:p>
            <a:pPr indent="0" lvl="0" marL="0" marR="0" rtl="0" algn="l">
              <a:spcBef>
                <a:spcPts val="0"/>
              </a:spcBef>
              <a:spcAft>
                <a:spcPts val="0"/>
              </a:spcAft>
              <a:buNone/>
            </a:pPr>
            <a:r>
              <a:t/>
            </a:r>
            <a:endParaRPr b="1" sz="2000" u="sng">
              <a:solidFill>
                <a:schemeClr val="dk1"/>
              </a:solidFill>
              <a:latin typeface="Calibri"/>
              <a:ea typeface="Calibri"/>
              <a:cs typeface="Calibri"/>
              <a:sym typeface="Calibri"/>
            </a:endParaRPr>
          </a:p>
          <a:p>
            <a:pPr indent="0" lvl="0" marL="0" marR="0" rtl="0" algn="l">
              <a:spcBef>
                <a:spcPts val="0"/>
              </a:spcBef>
              <a:spcAft>
                <a:spcPts val="0"/>
              </a:spcAft>
              <a:buNone/>
            </a:pPr>
            <a:r>
              <a:rPr b="1" lang="en-GB" sz="2000" u="sng">
                <a:solidFill>
                  <a:srgbClr val="FF0000"/>
                </a:solidFill>
                <a:latin typeface="Calibri"/>
                <a:ea typeface="Calibri"/>
                <a:cs typeface="Calibri"/>
                <a:sym typeface="Calibri"/>
              </a:rPr>
              <a:t>AIM:</a:t>
            </a:r>
            <a:r>
              <a:rPr lang="en-GB" sz="2000">
                <a:solidFill>
                  <a:srgbClr val="FF0000"/>
                </a:solidFill>
                <a:latin typeface="Calibri"/>
                <a:ea typeface="Calibri"/>
                <a:cs typeface="Calibri"/>
                <a:sym typeface="Calibri"/>
              </a:rPr>
              <a:t> </a:t>
            </a:r>
            <a:r>
              <a:rPr lang="en-GB" sz="2000">
                <a:solidFill>
                  <a:schemeClr val="dk1"/>
                </a:solidFill>
                <a:latin typeface="Calibri"/>
                <a:ea typeface="Calibri"/>
                <a:cs typeface="Calibri"/>
                <a:sym typeface="Calibri"/>
              </a:rPr>
              <a:t>To see addiction is due to nature (hereditary factors) or nurture, using twins.</a:t>
            </a:r>
            <a:endParaRPr b="1" sz="2000" u="sng">
              <a:solidFill>
                <a:schemeClr val="dk1"/>
              </a:solidFill>
              <a:latin typeface="Calibri"/>
              <a:ea typeface="Calibri"/>
              <a:cs typeface="Calibri"/>
              <a:sym typeface="Calibri"/>
            </a:endParaRPr>
          </a:p>
          <a:p>
            <a:pPr indent="0" lvl="0" marL="0" marR="0" rtl="0" algn="l">
              <a:spcBef>
                <a:spcPts val="0"/>
              </a:spcBef>
              <a:spcAft>
                <a:spcPts val="0"/>
              </a:spcAft>
              <a:buNone/>
            </a:pPr>
            <a:r>
              <a:rPr b="1" lang="en-GB" sz="2000" u="sng">
                <a:solidFill>
                  <a:srgbClr val="FF0000"/>
                </a:solidFill>
                <a:latin typeface="Calibri"/>
                <a:ea typeface="Calibri"/>
                <a:cs typeface="Calibri"/>
                <a:sym typeface="Calibri"/>
              </a:rPr>
              <a:t>METHOD:</a:t>
            </a:r>
            <a:r>
              <a:rPr lang="en-GB" sz="2000">
                <a:solidFill>
                  <a:srgbClr val="FF0000"/>
                </a:solidFill>
                <a:latin typeface="Calibri"/>
                <a:ea typeface="Calibri"/>
                <a:cs typeface="Calibri"/>
                <a:sym typeface="Calibri"/>
              </a:rPr>
              <a:t> </a:t>
            </a:r>
            <a:r>
              <a:rPr lang="en-GB" sz="2000">
                <a:solidFill>
                  <a:schemeClr val="dk1"/>
                </a:solidFill>
                <a:latin typeface="Calibri"/>
                <a:ea typeface="Calibri"/>
                <a:cs typeface="Calibri"/>
                <a:sym typeface="Calibri"/>
              </a:rPr>
              <a:t>Male twins from Sweden registered with the temperance board for alcohol problems were interviewed aswell as their relatives to collect information about drinking habits.</a:t>
            </a:r>
            <a:endParaRPr b="1" sz="2000" u="sng">
              <a:solidFill>
                <a:schemeClr val="dk1"/>
              </a:solidFill>
              <a:latin typeface="Calibri"/>
              <a:ea typeface="Calibri"/>
              <a:cs typeface="Calibri"/>
              <a:sym typeface="Calibri"/>
            </a:endParaRPr>
          </a:p>
          <a:p>
            <a:pPr indent="0" lvl="0" marL="0" marR="0" rtl="0" algn="l">
              <a:spcBef>
                <a:spcPts val="0"/>
              </a:spcBef>
              <a:spcAft>
                <a:spcPts val="0"/>
              </a:spcAft>
              <a:buNone/>
            </a:pPr>
            <a:r>
              <a:rPr b="1" lang="en-GB" sz="2000" u="sng">
                <a:solidFill>
                  <a:srgbClr val="FF0000"/>
                </a:solidFill>
                <a:latin typeface="Calibri"/>
                <a:ea typeface="Calibri"/>
                <a:cs typeface="Calibri"/>
                <a:sym typeface="Calibri"/>
              </a:rPr>
              <a:t>RESULTS:</a:t>
            </a:r>
            <a:r>
              <a:rPr lang="en-GB" sz="2000">
                <a:solidFill>
                  <a:srgbClr val="FF0000"/>
                </a:solidFill>
                <a:latin typeface="Calibri"/>
                <a:ea typeface="Calibri"/>
                <a:cs typeface="Calibri"/>
                <a:sym typeface="Calibri"/>
              </a:rPr>
              <a:t> </a:t>
            </a:r>
            <a:r>
              <a:rPr lang="en-GB" sz="2000">
                <a:solidFill>
                  <a:schemeClr val="dk1"/>
                </a:solidFill>
                <a:latin typeface="Calibri"/>
                <a:ea typeface="Calibri"/>
                <a:cs typeface="Calibri"/>
                <a:sym typeface="Calibri"/>
              </a:rPr>
              <a:t>61% of identical MZ  and 39% of non-identical DZ twins both alcoholic.</a:t>
            </a:r>
            <a:endParaRPr b="1" sz="2000" u="sng">
              <a:solidFill>
                <a:schemeClr val="dk1"/>
              </a:solidFill>
              <a:latin typeface="Calibri"/>
              <a:ea typeface="Calibri"/>
              <a:cs typeface="Calibri"/>
              <a:sym typeface="Calibri"/>
            </a:endParaRPr>
          </a:p>
          <a:p>
            <a:pPr indent="0" lvl="0" marL="0" marR="0" rtl="0" algn="l">
              <a:spcBef>
                <a:spcPts val="0"/>
              </a:spcBef>
              <a:spcAft>
                <a:spcPts val="0"/>
              </a:spcAft>
              <a:buNone/>
            </a:pPr>
            <a:r>
              <a:rPr b="1" lang="en-GB" sz="2000" u="sng">
                <a:solidFill>
                  <a:srgbClr val="FF0000"/>
                </a:solidFill>
                <a:latin typeface="Calibri"/>
                <a:ea typeface="Calibri"/>
                <a:cs typeface="Calibri"/>
                <a:sym typeface="Calibri"/>
              </a:rPr>
              <a:t>CONCLUSION:</a:t>
            </a:r>
            <a:r>
              <a:rPr lang="en-GB" sz="2000">
                <a:solidFill>
                  <a:srgbClr val="FF0000"/>
                </a:solidFill>
                <a:latin typeface="Calibri"/>
                <a:ea typeface="Calibri"/>
                <a:cs typeface="Calibri"/>
                <a:sym typeface="Calibri"/>
              </a:rPr>
              <a:t> </a:t>
            </a:r>
            <a:r>
              <a:rPr lang="en-GB" sz="2000">
                <a:solidFill>
                  <a:schemeClr val="dk1"/>
                </a:solidFill>
                <a:latin typeface="Calibri"/>
                <a:ea typeface="Calibri"/>
                <a:cs typeface="Calibri"/>
                <a:sym typeface="Calibri"/>
              </a:rPr>
              <a:t>Alcohol abuse related to genetic vulnerability. Not 100% genetic or MZ twins will all be the same as they same 100% of their genes. Not 100% environment or MZ and DZ twins will be the same as they share the same environment. </a:t>
            </a:r>
            <a:endParaRPr b="1" sz="2000" u="sng">
              <a:solidFill>
                <a:schemeClr val="dk1"/>
              </a:solidFill>
              <a:latin typeface="Calibri"/>
              <a:ea typeface="Calibri"/>
              <a:cs typeface="Calibri"/>
              <a:sym typeface="Calibri"/>
            </a:endParaRPr>
          </a:p>
        </p:txBody>
      </p:sp>
      <p:pic>
        <p:nvPicPr>
          <p:cNvPr descr="Image result for alcoholic clipart" id="308" name="Google Shape;308;p20"/>
          <p:cNvPicPr preferRelativeResize="0"/>
          <p:nvPr/>
        </p:nvPicPr>
        <p:blipFill rotWithShape="1">
          <a:blip r:embed="rId3">
            <a:alphaModFix/>
          </a:blip>
          <a:srcRect b="0" l="0" r="0" t="0"/>
          <a:stretch/>
        </p:blipFill>
        <p:spPr>
          <a:xfrm>
            <a:off x="8795591" y="2085474"/>
            <a:ext cx="1201232" cy="1451089"/>
          </a:xfrm>
          <a:prstGeom prst="rect">
            <a:avLst/>
          </a:prstGeom>
          <a:noFill/>
          <a:ln>
            <a:noFill/>
          </a:ln>
        </p:spPr>
      </p:pic>
      <p:pic>
        <p:nvPicPr>
          <p:cNvPr descr="Image result for adult male twins" id="309" name="Google Shape;309;p20"/>
          <p:cNvPicPr preferRelativeResize="0"/>
          <p:nvPr/>
        </p:nvPicPr>
        <p:blipFill rotWithShape="1">
          <a:blip r:embed="rId4">
            <a:alphaModFix/>
          </a:blip>
          <a:srcRect b="25531" l="8772" r="8792" t="0"/>
          <a:stretch/>
        </p:blipFill>
        <p:spPr>
          <a:xfrm>
            <a:off x="9996823" y="2085474"/>
            <a:ext cx="1983665" cy="1263844"/>
          </a:xfrm>
          <a:prstGeom prst="rect">
            <a:avLst/>
          </a:prstGeom>
          <a:noFill/>
          <a:ln>
            <a:noFill/>
          </a:ln>
        </p:spPr>
      </p:pic>
      <p:sp>
        <p:nvSpPr>
          <p:cNvPr id="310" name="Google Shape;310;p20"/>
          <p:cNvSpPr/>
          <p:nvPr/>
        </p:nvSpPr>
        <p:spPr>
          <a:xfrm>
            <a:off x="5454317" y="246119"/>
            <a:ext cx="2187090" cy="689972"/>
          </a:xfrm>
          <a:prstGeom prst="rect">
            <a:avLst/>
          </a:prstGeom>
          <a:solidFill>
            <a:schemeClr val="lt1"/>
          </a:solidFill>
          <a:ln cap="flat" cmpd="sng" w="762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2400">
                <a:solidFill>
                  <a:schemeClr val="dk1"/>
                </a:solidFill>
                <a:latin typeface="Calibri"/>
                <a:ea typeface="Calibri"/>
                <a:cs typeface="Calibri"/>
                <a:sym typeface="Calibri"/>
              </a:rPr>
              <a:t>NAMED STUDY</a:t>
            </a:r>
            <a:endParaRPr/>
          </a:p>
        </p:txBody>
      </p:sp>
      <p:sp>
        <p:nvSpPr>
          <p:cNvPr id="311" name="Google Shape;311;p20"/>
          <p:cNvSpPr/>
          <p:nvPr/>
        </p:nvSpPr>
        <p:spPr>
          <a:xfrm>
            <a:off x="5133289" y="1363579"/>
            <a:ext cx="3461705" cy="2967789"/>
          </a:xfrm>
          <a:prstGeom prst="wedgeRectCallout">
            <a:avLst>
              <a:gd fmla="val -56423" name="adj1"/>
              <a:gd fmla="val -57479" name="adj2"/>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285750" lvl="0" marL="28575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Research suggest that addiction = highly inherited. </a:t>
            </a:r>
            <a:endParaRPr/>
          </a:p>
          <a:p>
            <a:pPr indent="-285750" lvl="0" marL="28575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Multiple genes create a vulnerability</a:t>
            </a:r>
            <a:endParaRPr/>
          </a:p>
          <a:p>
            <a:pPr indent="-285750" lvl="0" marL="28575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Diathesis-stress = genetic vulnerability (nature) is only expressed if a person’s life experiences (nurture) act as a trigger.</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21"/>
          <p:cNvSpPr/>
          <p:nvPr/>
        </p:nvSpPr>
        <p:spPr>
          <a:xfrm>
            <a:off x="6542983" y="3409088"/>
            <a:ext cx="5270774" cy="3102411"/>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000" u="sng">
                <a:solidFill>
                  <a:schemeClr val="dk1"/>
                </a:solidFill>
                <a:latin typeface="Calibri"/>
                <a:ea typeface="Calibri"/>
                <a:cs typeface="Calibri"/>
                <a:sym typeface="Calibri"/>
              </a:rPr>
              <a:t>Evaluation:</a:t>
            </a:r>
            <a:endParaRPr/>
          </a:p>
          <a:p>
            <a:pPr indent="0" lvl="0" marL="0" marR="0" rtl="0" algn="l">
              <a:spcBef>
                <a:spcPts val="0"/>
              </a:spcBef>
              <a:spcAft>
                <a:spcPts val="0"/>
              </a:spcAft>
              <a:buNone/>
            </a:pPr>
            <a:r>
              <a:t/>
            </a:r>
            <a:endParaRPr b="1" sz="1000" u="sng">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000"/>
              <a:buFont typeface="Noto Sans Symbols"/>
              <a:buChar char="⮚"/>
            </a:pPr>
            <a:r>
              <a:rPr lang="en-GB" sz="2000">
                <a:solidFill>
                  <a:schemeClr val="dk1"/>
                </a:solidFill>
                <a:latin typeface="Calibri"/>
                <a:ea typeface="Calibri"/>
                <a:cs typeface="Calibri"/>
                <a:sym typeface="Calibri"/>
              </a:rPr>
              <a:t>Research support- positive correlation between peers and smoking (+)</a:t>
            </a:r>
            <a:endParaRPr/>
          </a:p>
          <a:p>
            <a:pPr indent="-342900" lvl="0" marL="342900" marR="0" rtl="0" algn="l">
              <a:spcBef>
                <a:spcPts val="0"/>
              </a:spcBef>
              <a:spcAft>
                <a:spcPts val="0"/>
              </a:spcAft>
              <a:buClr>
                <a:schemeClr val="dk1"/>
              </a:buClr>
              <a:buSzPts val="2000"/>
              <a:buFont typeface="Noto Sans Symbols"/>
              <a:buChar char="⮚"/>
            </a:pPr>
            <a:r>
              <a:rPr lang="en-GB" sz="2000">
                <a:solidFill>
                  <a:schemeClr val="dk1"/>
                </a:solidFill>
                <a:latin typeface="Calibri"/>
                <a:ea typeface="Calibri"/>
                <a:cs typeface="Calibri"/>
                <a:sym typeface="Calibri"/>
              </a:rPr>
              <a:t>Peer selection – individuals may actively select those who are like them rather than conforming to social norms  (-)</a:t>
            </a:r>
            <a:endParaRPr/>
          </a:p>
          <a:p>
            <a:pPr indent="-342900" lvl="0" marL="342900" marR="0" rtl="0" algn="l">
              <a:spcBef>
                <a:spcPts val="0"/>
              </a:spcBef>
              <a:spcAft>
                <a:spcPts val="0"/>
              </a:spcAft>
              <a:buClr>
                <a:schemeClr val="dk1"/>
              </a:buClr>
              <a:buSzPts val="2000"/>
              <a:buFont typeface="Noto Sans Symbols"/>
              <a:buChar char="⮚"/>
            </a:pPr>
            <a:r>
              <a:rPr lang="en-GB" sz="2000">
                <a:solidFill>
                  <a:schemeClr val="dk1"/>
                </a:solidFill>
                <a:latin typeface="Calibri"/>
                <a:ea typeface="Calibri"/>
                <a:cs typeface="Calibri"/>
                <a:sym typeface="Calibri"/>
              </a:rPr>
              <a:t>Real-world application – social norms programmes have had more success than just teaching resistance skills (+)</a:t>
            </a:r>
            <a:endParaRPr/>
          </a:p>
        </p:txBody>
      </p:sp>
      <p:sp>
        <p:nvSpPr>
          <p:cNvPr id="318" name="Google Shape;318;p21"/>
          <p:cNvSpPr/>
          <p:nvPr/>
        </p:nvSpPr>
        <p:spPr>
          <a:xfrm>
            <a:off x="160421" y="213550"/>
            <a:ext cx="6040354" cy="6524133"/>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900" u="sng">
                <a:solidFill>
                  <a:schemeClr val="dk1"/>
                </a:solidFill>
                <a:latin typeface="Calibri"/>
                <a:ea typeface="Calibri"/>
                <a:cs typeface="Calibri"/>
                <a:sym typeface="Calibri"/>
              </a:rPr>
              <a:t>Psychological Explanation of Addiction:</a:t>
            </a:r>
            <a:endParaRPr/>
          </a:p>
          <a:p>
            <a:pPr indent="0" lvl="0" marL="0" marR="0" rtl="0" algn="ctr">
              <a:spcBef>
                <a:spcPts val="0"/>
              </a:spcBef>
              <a:spcAft>
                <a:spcPts val="0"/>
              </a:spcAft>
              <a:buNone/>
            </a:pPr>
            <a:r>
              <a:t/>
            </a:r>
            <a:endParaRPr b="1" sz="1000" u="sng">
              <a:solidFill>
                <a:srgbClr val="C55A11"/>
              </a:solidFill>
              <a:latin typeface="Calibri"/>
              <a:ea typeface="Calibri"/>
              <a:cs typeface="Calibri"/>
              <a:sym typeface="Calibri"/>
            </a:endParaRPr>
          </a:p>
          <a:p>
            <a:pPr indent="-342900" lvl="0" marL="342900" marR="0" rtl="0" algn="l">
              <a:spcBef>
                <a:spcPts val="0"/>
              </a:spcBef>
              <a:spcAft>
                <a:spcPts val="0"/>
              </a:spcAft>
              <a:buClr>
                <a:schemeClr val="dk1"/>
              </a:buClr>
              <a:buSzPts val="1900"/>
              <a:buFont typeface="Arial"/>
              <a:buChar char="•"/>
            </a:pPr>
            <a:r>
              <a:rPr lang="en-GB" sz="1900">
                <a:solidFill>
                  <a:schemeClr val="dk1"/>
                </a:solidFill>
                <a:latin typeface="Calibri"/>
                <a:ea typeface="Calibri"/>
                <a:cs typeface="Calibri"/>
                <a:sym typeface="Calibri"/>
              </a:rPr>
              <a:t>Bandura states we learn how to behave and think by observing what others do. We imitate them especially if they are rewarded. We imitate those we identify with even more.</a:t>
            </a:r>
            <a:endParaRPr/>
          </a:p>
          <a:p>
            <a:pPr indent="-342900" lvl="0" marL="342900" marR="0" rtl="0" algn="l">
              <a:spcBef>
                <a:spcPts val="0"/>
              </a:spcBef>
              <a:spcAft>
                <a:spcPts val="0"/>
              </a:spcAft>
              <a:buClr>
                <a:schemeClr val="dk1"/>
              </a:buClr>
              <a:buSzPts val="1900"/>
              <a:buFont typeface="Arial"/>
              <a:buChar char="•"/>
            </a:pPr>
            <a:r>
              <a:rPr lang="en-GB" sz="1900">
                <a:solidFill>
                  <a:schemeClr val="dk1"/>
                </a:solidFill>
                <a:latin typeface="Calibri"/>
                <a:ea typeface="Calibri"/>
                <a:cs typeface="Calibri"/>
                <a:sym typeface="Calibri"/>
              </a:rPr>
              <a:t>We don’t always know what behaviour is ‘right’ . We look to the behaviour of others to know what is ‘normal’ or acceptable. We learn from our peers’ behaviour and attitudes.</a:t>
            </a:r>
            <a:endParaRPr/>
          </a:p>
          <a:p>
            <a:pPr indent="-342900" lvl="0" marL="342900" marR="0" rtl="0" algn="l">
              <a:spcBef>
                <a:spcPts val="0"/>
              </a:spcBef>
              <a:spcAft>
                <a:spcPts val="0"/>
              </a:spcAft>
              <a:buClr>
                <a:schemeClr val="dk1"/>
              </a:buClr>
              <a:buSzPts val="1900"/>
              <a:buFont typeface="Arial"/>
              <a:buChar char="•"/>
            </a:pPr>
            <a:r>
              <a:rPr lang="en-GB" sz="1900">
                <a:solidFill>
                  <a:schemeClr val="dk1"/>
                </a:solidFill>
                <a:latin typeface="Calibri"/>
                <a:ea typeface="Calibri"/>
                <a:cs typeface="Calibri"/>
                <a:sym typeface="Calibri"/>
              </a:rPr>
              <a:t>You identify with your social group (e.g. a group of students in your class). You want to be accepted by them, so behave like them. Adolescents in particular feel ‘pressure’ to conform to the social norms of their peer group.</a:t>
            </a:r>
            <a:endParaRPr/>
          </a:p>
          <a:p>
            <a:pPr indent="-342900" lvl="0" marL="342900" marR="0" rtl="0" algn="l">
              <a:spcBef>
                <a:spcPts val="0"/>
              </a:spcBef>
              <a:spcAft>
                <a:spcPts val="0"/>
              </a:spcAft>
              <a:buClr>
                <a:schemeClr val="dk1"/>
              </a:buClr>
              <a:buSzPts val="1900"/>
              <a:buFont typeface="Arial"/>
              <a:buChar char="•"/>
            </a:pPr>
            <a:r>
              <a:rPr lang="en-GB" sz="1900">
                <a:solidFill>
                  <a:schemeClr val="dk1"/>
                </a:solidFill>
                <a:latin typeface="Calibri"/>
                <a:ea typeface="Calibri"/>
                <a:cs typeface="Calibri"/>
                <a:sym typeface="Calibri"/>
              </a:rPr>
              <a:t>Peers influence addictive behaviour because they provide opportunities. Peers may give direct instruction about what to do. Peer influence has also been found to be a strong factor in the use of drugs in teenage years. A study into peer influence found that individuals whose friends used drugs were more likely to start to use drugs.</a:t>
            </a:r>
            <a:endParaRPr sz="2000">
              <a:solidFill>
                <a:schemeClr val="dk1"/>
              </a:solidFill>
              <a:latin typeface="Calibri"/>
              <a:ea typeface="Calibri"/>
              <a:cs typeface="Calibri"/>
              <a:sym typeface="Calibri"/>
            </a:endParaRPr>
          </a:p>
        </p:txBody>
      </p:sp>
      <p:sp>
        <p:nvSpPr>
          <p:cNvPr id="319" name="Google Shape;319;p21"/>
          <p:cNvSpPr/>
          <p:nvPr/>
        </p:nvSpPr>
        <p:spPr>
          <a:xfrm>
            <a:off x="7938722" y="213550"/>
            <a:ext cx="4116203" cy="722540"/>
          </a:xfrm>
          <a:prstGeom prst="rect">
            <a:avLst/>
          </a:prstGeom>
          <a:solidFill>
            <a:schemeClr val="lt1"/>
          </a:solidFill>
          <a:ln cap="flat" cmpd="sng" w="762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000" u="sng">
                <a:solidFill>
                  <a:schemeClr val="dk1"/>
                </a:solidFill>
                <a:latin typeface="Calibri"/>
                <a:ea typeface="Calibri"/>
                <a:cs typeface="Calibri"/>
                <a:sym typeface="Calibri"/>
              </a:rPr>
              <a:t>PSYCHOLOGICAL PROBLEMS</a:t>
            </a:r>
            <a:endParaRPr/>
          </a:p>
        </p:txBody>
      </p:sp>
      <p:sp>
        <p:nvSpPr>
          <p:cNvPr id="320" name="Google Shape;320;p21"/>
          <p:cNvSpPr/>
          <p:nvPr/>
        </p:nvSpPr>
        <p:spPr>
          <a:xfrm>
            <a:off x="10474785" y="936090"/>
            <a:ext cx="1338972" cy="611473"/>
          </a:xfrm>
          <a:prstGeom prst="rect">
            <a:avLst/>
          </a:prstGeom>
          <a:solidFill>
            <a:srgbClr val="FFFF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PAPER 2</a:t>
            </a:r>
            <a:endParaRPr/>
          </a:p>
        </p:txBody>
      </p:sp>
      <p:pic>
        <p:nvPicPr>
          <p:cNvPr descr="Image result for peer influence smoking" id="321" name="Google Shape;321;p21"/>
          <p:cNvPicPr preferRelativeResize="0"/>
          <p:nvPr/>
        </p:nvPicPr>
        <p:blipFill rotWithShape="1">
          <a:blip r:embed="rId3">
            <a:alphaModFix/>
          </a:blip>
          <a:srcRect b="0" l="0" r="0" t="0"/>
          <a:stretch/>
        </p:blipFill>
        <p:spPr>
          <a:xfrm>
            <a:off x="6788792" y="1241826"/>
            <a:ext cx="3430366" cy="205822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22"/>
          <p:cNvSpPr/>
          <p:nvPr/>
        </p:nvSpPr>
        <p:spPr>
          <a:xfrm>
            <a:off x="6200775" y="3043238"/>
            <a:ext cx="5270774" cy="3468262"/>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000" u="sng">
                <a:solidFill>
                  <a:schemeClr val="dk1"/>
                </a:solidFill>
                <a:latin typeface="Calibri"/>
                <a:ea typeface="Calibri"/>
                <a:cs typeface="Calibri"/>
                <a:sym typeface="Calibri"/>
              </a:rPr>
              <a:t>Evaluation:</a:t>
            </a:r>
            <a:endParaRPr/>
          </a:p>
          <a:p>
            <a:pPr indent="0" lvl="0" marL="0" marR="0" rtl="0" algn="l">
              <a:spcBef>
                <a:spcPts val="0"/>
              </a:spcBef>
              <a:spcAft>
                <a:spcPts val="0"/>
              </a:spcAft>
              <a:buNone/>
            </a:pPr>
            <a:r>
              <a:t/>
            </a:r>
            <a:endParaRPr b="1" sz="2000" u="sng">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000"/>
              <a:buFont typeface="Noto Sans Symbols"/>
              <a:buChar char="⮚"/>
            </a:pPr>
            <a:r>
              <a:rPr lang="en-GB" sz="2000">
                <a:solidFill>
                  <a:schemeClr val="dk1"/>
                </a:solidFill>
                <a:latin typeface="Calibri"/>
                <a:ea typeface="Calibri"/>
                <a:cs typeface="Calibri"/>
                <a:sym typeface="Calibri"/>
              </a:rPr>
              <a:t>Poor long-term effectiveness- 9 year follow up = not effective (-)</a:t>
            </a:r>
            <a:endParaRPr/>
          </a:p>
          <a:p>
            <a:pPr indent="-342900" lvl="0" marL="342900" marR="0" rtl="0" algn="l">
              <a:spcBef>
                <a:spcPts val="0"/>
              </a:spcBef>
              <a:spcAft>
                <a:spcPts val="0"/>
              </a:spcAft>
              <a:buClr>
                <a:schemeClr val="dk1"/>
              </a:buClr>
              <a:buSzPts val="2000"/>
              <a:buFont typeface="Noto Sans Symbols"/>
              <a:buChar char="⮚"/>
            </a:pPr>
            <a:r>
              <a:rPr lang="en-GB" sz="2000">
                <a:solidFill>
                  <a:schemeClr val="dk1"/>
                </a:solidFill>
                <a:latin typeface="Calibri"/>
                <a:ea typeface="Calibri"/>
                <a:cs typeface="Calibri"/>
                <a:sym typeface="Calibri"/>
              </a:rPr>
              <a:t>Drop-out- many addicts drop out before the treatment is completed because of the unpleasant nature of the therapy (-)</a:t>
            </a:r>
            <a:endParaRPr/>
          </a:p>
          <a:p>
            <a:pPr indent="-342900" lvl="0" marL="342900" marR="0" rtl="0" algn="l">
              <a:spcBef>
                <a:spcPts val="0"/>
              </a:spcBef>
              <a:spcAft>
                <a:spcPts val="0"/>
              </a:spcAft>
              <a:buClr>
                <a:schemeClr val="dk1"/>
              </a:buClr>
              <a:buSzPts val="2000"/>
              <a:buFont typeface="Noto Sans Symbols"/>
              <a:buChar char="⮚"/>
            </a:pPr>
            <a:r>
              <a:rPr lang="en-GB" sz="2000">
                <a:solidFill>
                  <a:schemeClr val="dk1"/>
                </a:solidFill>
                <a:latin typeface="Calibri"/>
                <a:ea typeface="Calibri"/>
                <a:cs typeface="Calibri"/>
                <a:sym typeface="Calibri"/>
              </a:rPr>
              <a:t>Holistic- aversion therapy can be combined with CBT in a holistic way. Aversion therapy = immediate urge treated, CBT = change feelings/thinking (+)</a:t>
            </a:r>
            <a:endParaRPr/>
          </a:p>
        </p:txBody>
      </p:sp>
      <p:sp>
        <p:nvSpPr>
          <p:cNvPr id="328" name="Google Shape;328;p22"/>
          <p:cNvSpPr/>
          <p:nvPr/>
        </p:nvSpPr>
        <p:spPr>
          <a:xfrm>
            <a:off x="224132" y="218553"/>
            <a:ext cx="5567068" cy="643804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900" u="sng">
                <a:solidFill>
                  <a:schemeClr val="dk1"/>
                </a:solidFill>
                <a:latin typeface="Calibri"/>
                <a:ea typeface="Calibri"/>
                <a:cs typeface="Calibri"/>
                <a:sym typeface="Calibri"/>
              </a:rPr>
              <a:t>Treatment of Addiction- Aversion Therapy:</a:t>
            </a:r>
            <a:endParaRPr/>
          </a:p>
          <a:p>
            <a:pPr indent="0" lvl="0" marL="0" marR="0" rtl="0" algn="ctr">
              <a:spcBef>
                <a:spcPts val="0"/>
              </a:spcBef>
              <a:spcAft>
                <a:spcPts val="0"/>
              </a:spcAft>
              <a:buNone/>
            </a:pPr>
            <a:r>
              <a:t/>
            </a:r>
            <a:endParaRPr b="1" sz="900" u="sng">
              <a:solidFill>
                <a:srgbClr val="C55A11"/>
              </a:solidFill>
              <a:latin typeface="Calibri"/>
              <a:ea typeface="Calibri"/>
              <a:cs typeface="Calibri"/>
              <a:sym typeface="Calibri"/>
            </a:endParaRPr>
          </a:p>
          <a:p>
            <a:pPr indent="-342900" lvl="0" marL="342900" marR="0" rtl="0" algn="l">
              <a:spcBef>
                <a:spcPts val="0"/>
              </a:spcBef>
              <a:spcAft>
                <a:spcPts val="0"/>
              </a:spcAft>
              <a:buClr>
                <a:schemeClr val="dk1"/>
              </a:buClr>
              <a:buSzPts val="1900"/>
              <a:buFont typeface="Arial"/>
              <a:buChar char="•"/>
            </a:pPr>
            <a:r>
              <a:rPr lang="en-GB" sz="1900">
                <a:solidFill>
                  <a:schemeClr val="dk1"/>
                </a:solidFill>
                <a:latin typeface="Calibri"/>
                <a:ea typeface="Calibri"/>
                <a:cs typeface="Calibri"/>
                <a:sym typeface="Calibri"/>
              </a:rPr>
              <a:t>Based on classical conditioning. Addict learns to associate their addiction with something unpleasant, and therefore avoids the addictive substance. </a:t>
            </a:r>
            <a:endParaRPr/>
          </a:p>
          <a:p>
            <a:pPr indent="-342900" lvl="0" marL="342900" marR="0" rtl="0" algn="l">
              <a:spcBef>
                <a:spcPts val="0"/>
              </a:spcBef>
              <a:spcAft>
                <a:spcPts val="0"/>
              </a:spcAft>
              <a:buClr>
                <a:schemeClr val="dk1"/>
              </a:buClr>
              <a:buSzPts val="1900"/>
              <a:buFont typeface="Arial"/>
              <a:buChar char="•"/>
            </a:pPr>
            <a:r>
              <a:rPr b="1" lang="en-GB" sz="1900" u="sng">
                <a:solidFill>
                  <a:schemeClr val="dk1"/>
                </a:solidFill>
                <a:latin typeface="Calibri"/>
                <a:ea typeface="Calibri"/>
                <a:cs typeface="Calibri"/>
                <a:sym typeface="Calibri"/>
              </a:rPr>
              <a:t>Alcoholism</a:t>
            </a:r>
            <a:r>
              <a:rPr lang="en-GB" sz="1900">
                <a:solidFill>
                  <a:schemeClr val="dk1"/>
                </a:solidFill>
                <a:latin typeface="Calibri"/>
                <a:ea typeface="Calibri"/>
                <a:cs typeface="Calibri"/>
                <a:sym typeface="Calibri"/>
              </a:rPr>
              <a:t>: A drug like Antabuse is taken which causes vomiting is associated with alcohol. The addict takes Antabuse (UCS) which causes vomiting (UCR). Before vomiting, they have an alcoholic drink (NS). Alcohol becomes a learned/conditioned stimulus  (CS) associated with vomiting (CR). </a:t>
            </a:r>
            <a:endParaRPr/>
          </a:p>
          <a:p>
            <a:pPr indent="-342900" lvl="0" marL="342900" marR="0" rtl="0" algn="l">
              <a:spcBef>
                <a:spcPts val="0"/>
              </a:spcBef>
              <a:spcAft>
                <a:spcPts val="0"/>
              </a:spcAft>
              <a:buClr>
                <a:schemeClr val="dk1"/>
              </a:buClr>
              <a:buSzPts val="1900"/>
              <a:buFont typeface="Arial"/>
              <a:buChar char="•"/>
            </a:pPr>
            <a:r>
              <a:rPr b="1" lang="en-GB" sz="1900" u="sng">
                <a:solidFill>
                  <a:schemeClr val="dk1"/>
                </a:solidFill>
                <a:latin typeface="Calibri"/>
                <a:ea typeface="Calibri"/>
                <a:cs typeface="Calibri"/>
                <a:sym typeface="Calibri"/>
              </a:rPr>
              <a:t>Gambling</a:t>
            </a:r>
            <a:r>
              <a:rPr lang="en-GB" sz="1900">
                <a:solidFill>
                  <a:schemeClr val="dk1"/>
                </a:solidFill>
                <a:latin typeface="Calibri"/>
                <a:ea typeface="Calibri"/>
                <a:cs typeface="Calibri"/>
                <a:sym typeface="Calibri"/>
              </a:rPr>
              <a:t>: An addicted gambler writes phrases related or unrelated to gambling on cards. A gambler reads out gambling-related words (NS) and gets and electric shock (UCS) each time, experiencing pain (UCR). Each phrase becomes a CS associated with pain (now a CR). Gambling related behaviours are then associated with pain.</a:t>
            </a:r>
            <a:endParaRPr/>
          </a:p>
          <a:p>
            <a:pPr indent="-342900" lvl="0" marL="342900" marR="0" rtl="0" algn="l">
              <a:spcBef>
                <a:spcPts val="0"/>
              </a:spcBef>
              <a:spcAft>
                <a:spcPts val="0"/>
              </a:spcAft>
              <a:buClr>
                <a:schemeClr val="dk1"/>
              </a:buClr>
              <a:buSzPts val="1900"/>
              <a:buFont typeface="Arial"/>
              <a:buChar char="•"/>
            </a:pPr>
            <a:r>
              <a:rPr b="1" lang="en-GB" sz="1900" u="sng">
                <a:solidFill>
                  <a:schemeClr val="dk1"/>
                </a:solidFill>
                <a:latin typeface="Calibri"/>
                <a:ea typeface="Calibri"/>
                <a:cs typeface="Calibri"/>
                <a:sym typeface="Calibri"/>
              </a:rPr>
              <a:t>Smoking</a:t>
            </a:r>
            <a:r>
              <a:rPr lang="en-GB" sz="1900">
                <a:solidFill>
                  <a:schemeClr val="dk1"/>
                </a:solidFill>
                <a:latin typeface="Calibri"/>
                <a:ea typeface="Calibri"/>
                <a:cs typeface="Calibri"/>
                <a:sym typeface="Calibri"/>
              </a:rPr>
              <a:t>: An addicted smoker rapidly smokes several cigarettes in a closed room. They associate the unpleasant feelings of disgust with smoking.</a:t>
            </a:r>
            <a:endParaRPr/>
          </a:p>
        </p:txBody>
      </p:sp>
      <p:sp>
        <p:nvSpPr>
          <p:cNvPr id="329" name="Google Shape;329;p22"/>
          <p:cNvSpPr/>
          <p:nvPr/>
        </p:nvSpPr>
        <p:spPr>
          <a:xfrm>
            <a:off x="7938722" y="213550"/>
            <a:ext cx="4116203" cy="722540"/>
          </a:xfrm>
          <a:prstGeom prst="rect">
            <a:avLst/>
          </a:prstGeom>
          <a:solidFill>
            <a:schemeClr val="lt1"/>
          </a:solidFill>
          <a:ln cap="flat" cmpd="sng" w="762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000" u="sng">
                <a:solidFill>
                  <a:schemeClr val="dk1"/>
                </a:solidFill>
                <a:latin typeface="Calibri"/>
                <a:ea typeface="Calibri"/>
                <a:cs typeface="Calibri"/>
                <a:sym typeface="Calibri"/>
              </a:rPr>
              <a:t>PSYCHOLOGICAL PROBLEMS</a:t>
            </a:r>
            <a:endParaRPr/>
          </a:p>
        </p:txBody>
      </p:sp>
      <p:sp>
        <p:nvSpPr>
          <p:cNvPr id="330" name="Google Shape;330;p22"/>
          <p:cNvSpPr/>
          <p:nvPr/>
        </p:nvSpPr>
        <p:spPr>
          <a:xfrm>
            <a:off x="6230755" y="269083"/>
            <a:ext cx="1338972" cy="611473"/>
          </a:xfrm>
          <a:prstGeom prst="rect">
            <a:avLst/>
          </a:prstGeom>
          <a:solidFill>
            <a:srgbClr val="FFFF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PAPER 2</a:t>
            </a:r>
            <a:endParaRPr/>
          </a:p>
        </p:txBody>
      </p:sp>
      <p:sp>
        <p:nvSpPr>
          <p:cNvPr descr="Image result for smoking" id="331" name="Google Shape;331;p22"/>
          <p:cNvSpPr/>
          <p:nvPr/>
        </p:nvSpPr>
        <p:spPr>
          <a:xfrm>
            <a:off x="155575" y="-144463"/>
            <a:ext cx="304800" cy="30480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pic>
        <p:nvPicPr>
          <p:cNvPr id="332" name="Google Shape;332;p22"/>
          <p:cNvPicPr preferRelativeResize="0"/>
          <p:nvPr/>
        </p:nvPicPr>
        <p:blipFill rotWithShape="1">
          <a:blip r:embed="rId3">
            <a:alphaModFix/>
          </a:blip>
          <a:srcRect b="0" l="0" r="0" t="0"/>
          <a:stretch/>
        </p:blipFill>
        <p:spPr>
          <a:xfrm>
            <a:off x="5901172" y="1331058"/>
            <a:ext cx="1261678" cy="1261678"/>
          </a:xfrm>
          <a:prstGeom prst="rect">
            <a:avLst/>
          </a:prstGeom>
          <a:noFill/>
          <a:ln>
            <a:noFill/>
          </a:ln>
        </p:spPr>
      </p:pic>
      <p:pic>
        <p:nvPicPr>
          <p:cNvPr descr="Image result for gambling" id="333" name="Google Shape;333;p22"/>
          <p:cNvPicPr preferRelativeResize="0"/>
          <p:nvPr/>
        </p:nvPicPr>
        <p:blipFill rotWithShape="1">
          <a:blip r:embed="rId4">
            <a:alphaModFix/>
          </a:blip>
          <a:srcRect b="0" l="0" r="16049" t="0"/>
          <a:stretch/>
        </p:blipFill>
        <p:spPr>
          <a:xfrm>
            <a:off x="7311485" y="1398892"/>
            <a:ext cx="2071578" cy="1389768"/>
          </a:xfrm>
          <a:prstGeom prst="rect">
            <a:avLst/>
          </a:prstGeom>
          <a:noFill/>
          <a:ln>
            <a:noFill/>
          </a:ln>
        </p:spPr>
      </p:pic>
      <p:pic>
        <p:nvPicPr>
          <p:cNvPr descr="Image result for alcohol" id="334" name="Google Shape;334;p22"/>
          <p:cNvPicPr preferRelativeResize="0"/>
          <p:nvPr/>
        </p:nvPicPr>
        <p:blipFill rotWithShape="1">
          <a:blip r:embed="rId5">
            <a:alphaModFix/>
          </a:blip>
          <a:srcRect b="0" l="0" r="15848" t="0"/>
          <a:stretch/>
        </p:blipFill>
        <p:spPr>
          <a:xfrm>
            <a:off x="9537774" y="1290851"/>
            <a:ext cx="2381128" cy="1485509"/>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23"/>
          <p:cNvSpPr/>
          <p:nvPr/>
        </p:nvSpPr>
        <p:spPr>
          <a:xfrm>
            <a:off x="5873497" y="3154109"/>
            <a:ext cx="6181428" cy="3468262"/>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000" u="sng">
                <a:solidFill>
                  <a:schemeClr val="dk1"/>
                </a:solidFill>
                <a:latin typeface="Calibri"/>
                <a:ea typeface="Calibri"/>
                <a:cs typeface="Calibri"/>
                <a:sym typeface="Calibri"/>
              </a:rPr>
              <a:t>Evaluation:</a:t>
            </a:r>
            <a:endParaRPr/>
          </a:p>
          <a:p>
            <a:pPr indent="0" lvl="0" marL="0" marR="0" rtl="0" algn="l">
              <a:spcBef>
                <a:spcPts val="0"/>
              </a:spcBef>
              <a:spcAft>
                <a:spcPts val="0"/>
              </a:spcAft>
              <a:buNone/>
            </a:pPr>
            <a:r>
              <a:t/>
            </a:r>
            <a:endParaRPr b="1" sz="2000" u="sng">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000"/>
              <a:buFont typeface="Noto Sans Symbols"/>
              <a:buChar char="⮚"/>
            </a:pPr>
            <a:r>
              <a:rPr lang="en-GB" sz="2000">
                <a:solidFill>
                  <a:schemeClr val="dk1"/>
                </a:solidFill>
                <a:latin typeface="Calibri"/>
                <a:ea typeface="Calibri"/>
                <a:cs typeface="Calibri"/>
                <a:sym typeface="Calibri"/>
              </a:rPr>
              <a:t>Individual differences – demanding and requires high motivation so only effective for certain types of people (-)</a:t>
            </a:r>
            <a:endParaRPr/>
          </a:p>
          <a:p>
            <a:pPr indent="-342900" lvl="0" marL="342900" marR="0" rtl="0" algn="l">
              <a:spcBef>
                <a:spcPts val="0"/>
              </a:spcBef>
              <a:spcAft>
                <a:spcPts val="0"/>
              </a:spcAft>
              <a:buClr>
                <a:schemeClr val="dk1"/>
              </a:buClr>
              <a:buSzPts val="2000"/>
              <a:buFont typeface="Noto Sans Symbols"/>
              <a:buChar char="⮚"/>
            </a:pPr>
            <a:r>
              <a:rPr lang="en-GB" sz="2000">
                <a:solidFill>
                  <a:schemeClr val="dk1"/>
                </a:solidFill>
                <a:latin typeface="Calibri"/>
                <a:ea typeface="Calibri"/>
                <a:cs typeface="Calibri"/>
                <a:sym typeface="Calibri"/>
              </a:rPr>
              <a:t>Holistic – focuses on the whole person and not just their addictive behaviour (+)</a:t>
            </a:r>
            <a:endParaRPr/>
          </a:p>
          <a:p>
            <a:pPr indent="-342900" lvl="0" marL="342900" marR="0" rtl="0" algn="l">
              <a:spcBef>
                <a:spcPts val="0"/>
              </a:spcBef>
              <a:spcAft>
                <a:spcPts val="0"/>
              </a:spcAft>
              <a:buClr>
                <a:schemeClr val="dk1"/>
              </a:buClr>
              <a:buSzPts val="2000"/>
              <a:buFont typeface="Noto Sans Symbols"/>
              <a:buChar char="⮚"/>
            </a:pPr>
            <a:r>
              <a:rPr lang="en-GB" sz="2000">
                <a:solidFill>
                  <a:schemeClr val="dk1"/>
                </a:solidFill>
                <a:latin typeface="Calibri"/>
                <a:ea typeface="Calibri"/>
                <a:cs typeface="Calibri"/>
                <a:sym typeface="Calibri"/>
              </a:rPr>
              <a:t>Lack of clear evidence –weak evidence and problems with methodology (-)</a:t>
            </a:r>
            <a:endParaRPr/>
          </a:p>
        </p:txBody>
      </p:sp>
      <p:sp>
        <p:nvSpPr>
          <p:cNvPr id="341" name="Google Shape;341;p23"/>
          <p:cNvSpPr/>
          <p:nvPr/>
        </p:nvSpPr>
        <p:spPr>
          <a:xfrm>
            <a:off x="432679" y="213550"/>
            <a:ext cx="5162507" cy="6408821"/>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000" u="sng">
                <a:solidFill>
                  <a:schemeClr val="dk1"/>
                </a:solidFill>
                <a:latin typeface="Calibri"/>
                <a:ea typeface="Calibri"/>
                <a:cs typeface="Calibri"/>
                <a:sym typeface="Calibri"/>
              </a:rPr>
              <a:t>Treatment for Addiction – Self-Management:</a:t>
            </a:r>
            <a:endParaRPr/>
          </a:p>
          <a:p>
            <a:pPr indent="0" lvl="0" marL="0" marR="0" rtl="0" algn="ctr">
              <a:spcBef>
                <a:spcPts val="0"/>
              </a:spcBef>
              <a:spcAft>
                <a:spcPts val="0"/>
              </a:spcAft>
              <a:buNone/>
            </a:pPr>
            <a:r>
              <a:t/>
            </a:r>
            <a:endParaRPr b="1" sz="1050" u="sng">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Require individuals to organise their treatment with no professional therapist guiding them. </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A 12-step programme was developed by a group of alcoholics (Alcoholics Anonymous- AA). 12 principles to overcoming addiction.</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Self-help groups, composed of others going through the same thing, are designed so the addicts can support each other. </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One key element of the 12-step recovery programme is giving control to a higher power and letting go of your own will. Person accepts what they have done and members of the group and the higher power listen to the confession to accept the ‘sinner’.</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Recovery is a lifelong process where the group supports each other. They can call other members in case of relapse. </a:t>
            </a:r>
            <a:endParaRPr b="1" sz="2000" u="sng">
              <a:solidFill>
                <a:srgbClr val="C55A11"/>
              </a:solidFill>
              <a:latin typeface="Calibri"/>
              <a:ea typeface="Calibri"/>
              <a:cs typeface="Calibri"/>
              <a:sym typeface="Calibri"/>
            </a:endParaRPr>
          </a:p>
        </p:txBody>
      </p:sp>
      <p:sp>
        <p:nvSpPr>
          <p:cNvPr id="342" name="Google Shape;342;p23"/>
          <p:cNvSpPr/>
          <p:nvPr/>
        </p:nvSpPr>
        <p:spPr>
          <a:xfrm>
            <a:off x="7938722" y="213550"/>
            <a:ext cx="4116203" cy="722540"/>
          </a:xfrm>
          <a:prstGeom prst="rect">
            <a:avLst/>
          </a:prstGeom>
          <a:solidFill>
            <a:schemeClr val="lt1"/>
          </a:solidFill>
          <a:ln cap="flat" cmpd="sng" w="762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000" u="sng">
                <a:solidFill>
                  <a:schemeClr val="dk1"/>
                </a:solidFill>
                <a:latin typeface="Calibri"/>
                <a:ea typeface="Calibri"/>
                <a:cs typeface="Calibri"/>
                <a:sym typeface="Calibri"/>
              </a:rPr>
              <a:t>PSYCHOLOGICAL PROBLEMS</a:t>
            </a:r>
            <a:endParaRPr/>
          </a:p>
        </p:txBody>
      </p:sp>
      <p:sp>
        <p:nvSpPr>
          <p:cNvPr id="343" name="Google Shape;343;p23"/>
          <p:cNvSpPr/>
          <p:nvPr/>
        </p:nvSpPr>
        <p:spPr>
          <a:xfrm>
            <a:off x="10474785" y="936090"/>
            <a:ext cx="1338972" cy="611473"/>
          </a:xfrm>
          <a:prstGeom prst="rect">
            <a:avLst/>
          </a:prstGeom>
          <a:solidFill>
            <a:srgbClr val="FFFF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PAPER 2</a:t>
            </a:r>
            <a:endParaRPr/>
          </a:p>
        </p:txBody>
      </p:sp>
      <p:pic>
        <p:nvPicPr>
          <p:cNvPr descr="Image result for steps" id="344" name="Google Shape;344;p23"/>
          <p:cNvPicPr preferRelativeResize="0"/>
          <p:nvPr/>
        </p:nvPicPr>
        <p:blipFill rotWithShape="1">
          <a:blip r:embed="rId3">
            <a:alphaModFix/>
          </a:blip>
          <a:srcRect b="6315" l="0" r="0" t="0"/>
          <a:stretch/>
        </p:blipFill>
        <p:spPr>
          <a:xfrm>
            <a:off x="5803733" y="1124477"/>
            <a:ext cx="3981951" cy="182389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3"/>
          <p:cNvSpPr/>
          <p:nvPr/>
        </p:nvSpPr>
        <p:spPr>
          <a:xfrm>
            <a:off x="6593305" y="4071937"/>
            <a:ext cx="5358065" cy="2553451"/>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2000" u="sng" cap="none" strike="noStrike">
                <a:solidFill>
                  <a:schemeClr val="dk1"/>
                </a:solidFill>
                <a:latin typeface="Calibri"/>
                <a:ea typeface="Calibri"/>
                <a:cs typeface="Calibri"/>
                <a:sym typeface="Calibri"/>
              </a:rPr>
              <a:t>Evaluation:</a:t>
            </a:r>
            <a:endParaRPr/>
          </a:p>
          <a:p>
            <a:pPr indent="0" lvl="0" marL="0" marR="0" rtl="0" algn="ctr">
              <a:spcBef>
                <a:spcPts val="0"/>
              </a:spcBef>
              <a:spcAft>
                <a:spcPts val="0"/>
              </a:spcAft>
              <a:buNone/>
            </a:pPr>
            <a:r>
              <a:t/>
            </a:r>
            <a:endParaRPr b="0" i="0" sz="700" u="none" cap="none" strike="noStrike">
              <a:solidFill>
                <a:schemeClr val="dk1"/>
              </a:solidFill>
              <a:latin typeface="Calibri"/>
              <a:ea typeface="Calibri"/>
              <a:cs typeface="Calibri"/>
              <a:sym typeface="Calibri"/>
            </a:endParaRPr>
          </a:p>
          <a:p>
            <a:pPr indent="-285750" lvl="0" marL="285750" marR="0" rtl="0" algn="l">
              <a:spcBef>
                <a:spcPts val="0"/>
              </a:spcBef>
              <a:spcAft>
                <a:spcPts val="0"/>
              </a:spcAft>
              <a:buClr>
                <a:schemeClr val="dk1"/>
              </a:buClr>
              <a:buSzPts val="2000"/>
              <a:buFont typeface="Noto Sans Symbols"/>
              <a:buChar char="⮚"/>
            </a:pPr>
            <a:r>
              <a:rPr b="0" i="0" lang="en-GB" sz="2000" u="none" cap="none" strike="noStrike">
                <a:solidFill>
                  <a:schemeClr val="dk1"/>
                </a:solidFill>
                <a:latin typeface="Calibri"/>
                <a:ea typeface="Calibri"/>
                <a:cs typeface="Calibri"/>
                <a:sym typeface="Calibri"/>
              </a:rPr>
              <a:t>Real-life application 🡪  explains problems with eyewitness testimony (+)</a:t>
            </a:r>
            <a:endParaRPr/>
          </a:p>
          <a:p>
            <a:pPr indent="-285750" lvl="0" marL="285750" marR="0" rtl="0" algn="l">
              <a:spcBef>
                <a:spcPts val="0"/>
              </a:spcBef>
              <a:spcAft>
                <a:spcPts val="0"/>
              </a:spcAft>
              <a:buClr>
                <a:schemeClr val="dk1"/>
              </a:buClr>
              <a:buSzPts val="2000"/>
              <a:buFont typeface="Noto Sans Symbols"/>
              <a:buChar char="⮚"/>
            </a:pPr>
            <a:r>
              <a:rPr b="0" i="0" lang="en-GB" sz="2000" u="none" cap="none" strike="noStrike">
                <a:solidFill>
                  <a:schemeClr val="dk1"/>
                </a:solidFill>
                <a:latin typeface="Calibri"/>
                <a:ea typeface="Calibri"/>
                <a:cs typeface="Calibri"/>
                <a:sym typeface="Calibri"/>
              </a:rPr>
              <a:t>Not all memories are reconstructed (-)</a:t>
            </a:r>
            <a:endParaRPr/>
          </a:p>
          <a:p>
            <a:pPr indent="-285750" lvl="0" marL="285750" marR="0" rtl="0" algn="l">
              <a:spcBef>
                <a:spcPts val="0"/>
              </a:spcBef>
              <a:spcAft>
                <a:spcPts val="0"/>
              </a:spcAft>
              <a:buClr>
                <a:schemeClr val="dk1"/>
              </a:buClr>
              <a:buSzPts val="2000"/>
              <a:buFont typeface="Noto Sans Symbols"/>
              <a:buChar char="⮚"/>
            </a:pPr>
            <a:r>
              <a:rPr b="0" i="0" lang="en-GB" sz="2000" u="none" cap="none" strike="noStrike">
                <a:solidFill>
                  <a:schemeClr val="dk1"/>
                </a:solidFill>
                <a:latin typeface="Calibri"/>
                <a:ea typeface="Calibri"/>
                <a:cs typeface="Calibri"/>
                <a:sym typeface="Calibri"/>
              </a:rPr>
              <a:t>Research does not use artificial word list but instead uses a story = reflects memory in our everyday lives (+)</a:t>
            </a:r>
            <a:endParaRPr b="0" i="0" sz="2000" u="none" cap="none" strike="noStrike">
              <a:solidFill>
                <a:schemeClr val="dk1"/>
              </a:solidFill>
              <a:latin typeface="Calibri"/>
              <a:ea typeface="Calibri"/>
              <a:cs typeface="Calibri"/>
              <a:sym typeface="Calibri"/>
            </a:endParaRPr>
          </a:p>
        </p:txBody>
      </p:sp>
      <p:sp>
        <p:nvSpPr>
          <p:cNvPr id="120" name="Google Shape;120;p3"/>
          <p:cNvSpPr/>
          <p:nvPr/>
        </p:nvSpPr>
        <p:spPr>
          <a:xfrm>
            <a:off x="320841" y="688690"/>
            <a:ext cx="5837071" cy="5936699"/>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2000" u="sng" cap="none" strike="noStrike">
                <a:solidFill>
                  <a:schemeClr val="dk1"/>
                </a:solidFill>
                <a:latin typeface="Calibri"/>
                <a:ea typeface="Calibri"/>
                <a:cs typeface="Calibri"/>
                <a:sym typeface="Calibri"/>
              </a:rPr>
              <a:t>Bartlett’s Theory of Reconstructive Memory: </a:t>
            </a:r>
            <a:endParaRPr/>
          </a:p>
          <a:p>
            <a:pPr indent="0" lvl="0" marL="0" marR="0" rtl="0" algn="ctr">
              <a:spcBef>
                <a:spcPts val="0"/>
              </a:spcBef>
              <a:spcAft>
                <a:spcPts val="0"/>
              </a:spcAft>
              <a:buNone/>
            </a:pPr>
            <a:r>
              <a:t/>
            </a:r>
            <a:endParaRPr b="0" i="0" sz="2000" u="none" cap="none" strike="noStrike">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000"/>
              <a:buFont typeface="Arial"/>
              <a:buChar char="•"/>
            </a:pPr>
            <a:r>
              <a:rPr b="0" i="0" lang="en-GB" sz="2000" u="none" cap="none" strike="noStrike">
                <a:solidFill>
                  <a:schemeClr val="dk1"/>
                </a:solidFill>
                <a:latin typeface="Calibri"/>
                <a:ea typeface="Calibri"/>
                <a:cs typeface="Calibri"/>
                <a:sym typeface="Calibri"/>
              </a:rPr>
              <a:t>Memory is an active process as demonstrated by the War of the Ghosts study. People remember the overall meaning of events and, when retrieving information, they rebuild the memory.</a:t>
            </a:r>
            <a:endParaRPr/>
          </a:p>
          <a:p>
            <a:pPr indent="-342900" lvl="0" marL="342900" marR="0" rtl="0" algn="l">
              <a:spcBef>
                <a:spcPts val="0"/>
              </a:spcBef>
              <a:spcAft>
                <a:spcPts val="0"/>
              </a:spcAft>
              <a:buClr>
                <a:schemeClr val="dk1"/>
              </a:buClr>
              <a:buSzPts val="2000"/>
              <a:buFont typeface="Arial"/>
              <a:buChar char="•"/>
            </a:pPr>
            <a:r>
              <a:rPr b="0" i="0" lang="en-GB" sz="2000" u="none" cap="none" strike="noStrike">
                <a:solidFill>
                  <a:schemeClr val="dk1"/>
                </a:solidFill>
                <a:latin typeface="Calibri"/>
                <a:ea typeface="Calibri"/>
                <a:cs typeface="Calibri"/>
                <a:sym typeface="Calibri"/>
              </a:rPr>
              <a:t>We do not have exact recall. Elements are missing and memories are not an accurate representation of what happened. </a:t>
            </a:r>
            <a:endParaRPr/>
          </a:p>
          <a:p>
            <a:pPr indent="-342900" lvl="0" marL="342900" marR="0" rtl="0" algn="l">
              <a:spcBef>
                <a:spcPts val="0"/>
              </a:spcBef>
              <a:spcAft>
                <a:spcPts val="0"/>
              </a:spcAft>
              <a:buClr>
                <a:schemeClr val="dk1"/>
              </a:buClr>
              <a:buSzPts val="2000"/>
              <a:buFont typeface="Arial"/>
              <a:buChar char="•"/>
            </a:pPr>
            <a:r>
              <a:rPr b="0" i="0" lang="en-GB" sz="2000" u="none" cap="none" strike="noStrike">
                <a:solidFill>
                  <a:schemeClr val="dk1"/>
                </a:solidFill>
                <a:latin typeface="Calibri"/>
                <a:ea typeface="Calibri"/>
                <a:cs typeface="Calibri"/>
                <a:sym typeface="Calibri"/>
              </a:rPr>
              <a:t>We record small pieces of information in long-term memory. During recall we recombine them to tell the whole story. Each time, the elements are combined slightly differently. </a:t>
            </a:r>
            <a:endParaRPr/>
          </a:p>
          <a:p>
            <a:pPr indent="-342900" lvl="0" marL="342900" marR="0" rtl="0" algn="l">
              <a:spcBef>
                <a:spcPts val="0"/>
              </a:spcBef>
              <a:spcAft>
                <a:spcPts val="0"/>
              </a:spcAft>
              <a:buClr>
                <a:schemeClr val="dk1"/>
              </a:buClr>
              <a:buSzPts val="2000"/>
              <a:buFont typeface="Arial"/>
              <a:buChar char="•"/>
            </a:pPr>
            <a:r>
              <a:rPr b="0" i="0" lang="en-GB" sz="2000" u="none" cap="none" strike="noStrike">
                <a:solidFill>
                  <a:schemeClr val="dk1"/>
                </a:solidFill>
                <a:latin typeface="Calibri"/>
                <a:ea typeface="Calibri"/>
                <a:cs typeface="Calibri"/>
                <a:sym typeface="Calibri"/>
              </a:rPr>
              <a:t>The way that information is stored and recalled is affected by social and cultural expectations.</a:t>
            </a:r>
            <a:endParaRPr/>
          </a:p>
          <a:p>
            <a:pPr indent="-342900" lvl="0" marL="342900" marR="0" rtl="0" algn="l">
              <a:spcBef>
                <a:spcPts val="0"/>
              </a:spcBef>
              <a:spcAft>
                <a:spcPts val="0"/>
              </a:spcAft>
              <a:buClr>
                <a:schemeClr val="dk1"/>
              </a:buClr>
              <a:buSzPts val="2000"/>
              <a:buFont typeface="Arial"/>
              <a:buChar char="•"/>
            </a:pPr>
            <a:r>
              <a:rPr b="0" i="0" lang="en-GB" sz="2000" u="none" cap="none" strike="noStrike">
                <a:solidFill>
                  <a:schemeClr val="dk1"/>
                </a:solidFill>
                <a:latin typeface="Calibri"/>
                <a:ea typeface="Calibri"/>
                <a:cs typeface="Calibri"/>
                <a:sym typeface="Calibri"/>
              </a:rPr>
              <a:t>We focus on the meaning of events and make an effort to understand the meaning to make sense of the parts of the story.</a:t>
            </a:r>
            <a:endParaRPr/>
          </a:p>
        </p:txBody>
      </p:sp>
      <p:sp>
        <p:nvSpPr>
          <p:cNvPr id="121" name="Google Shape;121;p3"/>
          <p:cNvSpPr/>
          <p:nvPr/>
        </p:nvSpPr>
        <p:spPr>
          <a:xfrm>
            <a:off x="6456905" y="231490"/>
            <a:ext cx="2628900" cy="914400"/>
          </a:xfrm>
          <a:prstGeom prst="rect">
            <a:avLst/>
          </a:prstGeom>
          <a:solidFill>
            <a:schemeClr val="lt1"/>
          </a:solidFill>
          <a:ln cap="flat" cmpd="sng" w="762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3600" u="sng" cap="none" strike="noStrike">
                <a:solidFill>
                  <a:schemeClr val="dk1"/>
                </a:solidFill>
                <a:latin typeface="Calibri"/>
                <a:ea typeface="Calibri"/>
                <a:cs typeface="Calibri"/>
                <a:sym typeface="Calibri"/>
              </a:rPr>
              <a:t>MEMORY</a:t>
            </a:r>
            <a:endParaRPr/>
          </a:p>
        </p:txBody>
      </p:sp>
      <p:pic>
        <p:nvPicPr>
          <p:cNvPr descr="Image result for reconstructive memory" id="122" name="Google Shape;122;p3"/>
          <p:cNvPicPr preferRelativeResize="0"/>
          <p:nvPr/>
        </p:nvPicPr>
        <p:blipFill rotWithShape="1">
          <a:blip r:embed="rId3">
            <a:alphaModFix/>
          </a:blip>
          <a:srcRect b="0" l="0" r="0" t="0"/>
          <a:stretch/>
        </p:blipFill>
        <p:spPr>
          <a:xfrm>
            <a:off x="8299993" y="1493707"/>
            <a:ext cx="3001963" cy="2251472"/>
          </a:xfrm>
          <a:prstGeom prst="rect">
            <a:avLst/>
          </a:prstGeom>
          <a:noFill/>
          <a:ln>
            <a:noFill/>
          </a:ln>
        </p:spPr>
      </p:pic>
      <p:sp>
        <p:nvSpPr>
          <p:cNvPr id="123" name="Google Shape;123;p3"/>
          <p:cNvSpPr/>
          <p:nvPr/>
        </p:nvSpPr>
        <p:spPr>
          <a:xfrm>
            <a:off x="10058400" y="231490"/>
            <a:ext cx="1714500" cy="611473"/>
          </a:xfrm>
          <a:prstGeom prst="rect">
            <a:avLst/>
          </a:prstGeom>
          <a:solidFill>
            <a:srgbClr val="FFFF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GB" sz="1800" u="none" cap="none" strike="noStrike">
                <a:solidFill>
                  <a:schemeClr val="dk1"/>
                </a:solidFill>
                <a:latin typeface="Calibri"/>
                <a:ea typeface="Calibri"/>
                <a:cs typeface="Calibri"/>
                <a:sym typeface="Calibri"/>
              </a:rPr>
              <a:t>PAPER 1</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4"/>
          <p:cNvSpPr/>
          <p:nvPr/>
        </p:nvSpPr>
        <p:spPr>
          <a:xfrm>
            <a:off x="7708229" y="3500438"/>
            <a:ext cx="4010528" cy="2852235"/>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2000" u="sng" cap="none" strike="noStrike">
                <a:solidFill>
                  <a:schemeClr val="dk1"/>
                </a:solidFill>
                <a:latin typeface="Calibri"/>
                <a:ea typeface="Calibri"/>
                <a:cs typeface="Calibri"/>
                <a:sym typeface="Calibri"/>
              </a:rPr>
              <a:t>Evaluation:</a:t>
            </a:r>
            <a:endParaRPr/>
          </a:p>
          <a:p>
            <a:pPr indent="0" lvl="0" marL="0" marR="0" rtl="0" algn="ctr">
              <a:spcBef>
                <a:spcPts val="0"/>
              </a:spcBef>
              <a:spcAft>
                <a:spcPts val="0"/>
              </a:spcAft>
              <a:buNone/>
            </a:pPr>
            <a:r>
              <a:t/>
            </a:r>
            <a:endParaRPr b="1" i="0" sz="1400" u="sng" cap="none" strike="noStrike">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000"/>
              <a:buFont typeface="Noto Sans Symbols"/>
              <a:buChar char="⮚"/>
            </a:pPr>
            <a:r>
              <a:rPr b="0" i="0" lang="en-GB" sz="2000" u="none" cap="none" strike="noStrike">
                <a:solidFill>
                  <a:schemeClr val="dk1"/>
                </a:solidFill>
                <a:latin typeface="Calibri"/>
                <a:ea typeface="Calibri"/>
                <a:cs typeface="Calibri"/>
                <a:sym typeface="Calibri"/>
              </a:rPr>
              <a:t>Research support 🡪 very few infants would crawl off a ‘visual cliff’ (+)</a:t>
            </a:r>
            <a:endParaRPr/>
          </a:p>
          <a:p>
            <a:pPr indent="-342900" lvl="0" marL="342900" marR="0" rtl="0" algn="l">
              <a:spcBef>
                <a:spcPts val="0"/>
              </a:spcBef>
              <a:spcAft>
                <a:spcPts val="0"/>
              </a:spcAft>
              <a:buClr>
                <a:schemeClr val="dk1"/>
              </a:buClr>
              <a:buSzPts val="2000"/>
              <a:buFont typeface="Noto Sans Symbols"/>
              <a:buChar char="⮚"/>
            </a:pPr>
            <a:r>
              <a:rPr b="0" i="0" lang="en-GB" sz="2000" u="none" cap="none" strike="noStrike">
                <a:solidFill>
                  <a:schemeClr val="dk1"/>
                </a:solidFill>
                <a:latin typeface="Calibri"/>
                <a:ea typeface="Calibri"/>
                <a:cs typeface="Calibri"/>
                <a:sym typeface="Calibri"/>
              </a:rPr>
              <a:t>Struggles to explain visual illusions (-)</a:t>
            </a:r>
            <a:endParaRPr/>
          </a:p>
          <a:p>
            <a:pPr indent="-342900" lvl="0" marL="342900" marR="0" rtl="0" algn="l">
              <a:spcBef>
                <a:spcPts val="0"/>
              </a:spcBef>
              <a:spcAft>
                <a:spcPts val="0"/>
              </a:spcAft>
              <a:buClr>
                <a:schemeClr val="dk1"/>
              </a:buClr>
              <a:buSzPts val="2000"/>
              <a:buFont typeface="Noto Sans Symbols"/>
              <a:buChar char="⮚"/>
            </a:pPr>
            <a:r>
              <a:rPr b="0" i="0" lang="en-GB" sz="2000" u="none" cap="none" strike="noStrike">
                <a:solidFill>
                  <a:schemeClr val="dk1"/>
                </a:solidFill>
                <a:latin typeface="Calibri"/>
                <a:ea typeface="Calibri"/>
                <a:cs typeface="Calibri"/>
                <a:sym typeface="Calibri"/>
              </a:rPr>
              <a:t>Reductionist 🡪 only takes into account nature (-)</a:t>
            </a:r>
            <a:endParaRPr/>
          </a:p>
        </p:txBody>
      </p:sp>
      <p:sp>
        <p:nvSpPr>
          <p:cNvPr id="130" name="Google Shape;130;p4"/>
          <p:cNvSpPr/>
          <p:nvPr/>
        </p:nvSpPr>
        <p:spPr>
          <a:xfrm>
            <a:off x="433136" y="1643063"/>
            <a:ext cx="7010652" cy="4329111"/>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GB" sz="2000" u="sng" cap="none" strike="noStrike">
                <a:solidFill>
                  <a:schemeClr val="dk1"/>
                </a:solidFill>
                <a:latin typeface="Calibri"/>
                <a:ea typeface="Calibri"/>
                <a:cs typeface="Calibri"/>
                <a:sym typeface="Calibri"/>
              </a:rPr>
              <a:t>Gibson’s Direct Theory of Perception:</a:t>
            </a:r>
            <a:endParaRPr/>
          </a:p>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a:p>
            <a:pPr indent="0" lvl="0" marL="0" marR="0" rtl="0" algn="l">
              <a:spcBef>
                <a:spcPts val="0"/>
              </a:spcBef>
              <a:spcAft>
                <a:spcPts val="0"/>
              </a:spcAft>
              <a:buNone/>
            </a:pPr>
            <a:r>
              <a:rPr lang="en-GB" sz="2000">
                <a:solidFill>
                  <a:schemeClr val="dk1"/>
                </a:solidFill>
                <a:latin typeface="Calibri"/>
                <a:ea typeface="Calibri"/>
                <a:cs typeface="Calibri"/>
                <a:sym typeface="Calibri"/>
              </a:rPr>
              <a:t>Gibson’s direct theory of perception states that perception is an innate process. Therefore, the theory is based on the principles of nature as it believes we are born with our perceptual abilities. Gibson argues that our optic array provides us with sufficient information to make sense of the world and we do not need past experiences or expectations to fill in the gaps. Gibson’s direct theory  of perception argues that we use monocular and binocular depth cues to understand depth and distance. Also, motion parallax helps us understand the speed of movement, objects closer in our visual field move faster than objects further away. </a:t>
            </a:r>
            <a:endParaRPr/>
          </a:p>
        </p:txBody>
      </p:sp>
      <p:sp>
        <p:nvSpPr>
          <p:cNvPr id="131" name="Google Shape;131;p4"/>
          <p:cNvSpPr/>
          <p:nvPr/>
        </p:nvSpPr>
        <p:spPr>
          <a:xfrm>
            <a:off x="587828" y="457200"/>
            <a:ext cx="4702629" cy="914400"/>
          </a:xfrm>
          <a:prstGeom prst="rect">
            <a:avLst/>
          </a:prstGeom>
          <a:solidFill>
            <a:schemeClr val="lt1"/>
          </a:solidFill>
          <a:ln cap="flat" cmpd="sng" w="762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3600" u="sng">
                <a:solidFill>
                  <a:schemeClr val="dk1"/>
                </a:solidFill>
                <a:latin typeface="Calibri"/>
                <a:ea typeface="Calibri"/>
                <a:cs typeface="Calibri"/>
                <a:sym typeface="Calibri"/>
              </a:rPr>
              <a:t>PERCEPTION</a:t>
            </a:r>
            <a:endParaRPr/>
          </a:p>
        </p:txBody>
      </p:sp>
      <p:pic>
        <p:nvPicPr>
          <p:cNvPr descr="Image result for innate" id="132" name="Google Shape;132;p4"/>
          <p:cNvPicPr preferRelativeResize="0"/>
          <p:nvPr/>
        </p:nvPicPr>
        <p:blipFill rotWithShape="1">
          <a:blip r:embed="rId3">
            <a:alphaModFix/>
          </a:blip>
          <a:srcRect b="0" l="0" r="0" t="0"/>
          <a:stretch/>
        </p:blipFill>
        <p:spPr>
          <a:xfrm>
            <a:off x="6115411" y="600075"/>
            <a:ext cx="2108201" cy="1185863"/>
          </a:xfrm>
          <a:prstGeom prst="rect">
            <a:avLst/>
          </a:prstGeom>
          <a:noFill/>
          <a:ln>
            <a:noFill/>
          </a:ln>
        </p:spPr>
      </p:pic>
      <p:pic>
        <p:nvPicPr>
          <p:cNvPr id="133" name="Google Shape;133;p4"/>
          <p:cNvPicPr preferRelativeResize="0"/>
          <p:nvPr/>
        </p:nvPicPr>
        <p:blipFill rotWithShape="1">
          <a:blip r:embed="rId4">
            <a:alphaModFix/>
          </a:blip>
          <a:srcRect b="0" l="0" r="0" t="0"/>
          <a:stretch/>
        </p:blipFill>
        <p:spPr>
          <a:xfrm>
            <a:off x="8469865" y="734115"/>
            <a:ext cx="3517348" cy="2573441"/>
          </a:xfrm>
          <a:prstGeom prst="rect">
            <a:avLst/>
          </a:prstGeom>
          <a:noFill/>
          <a:ln>
            <a:noFill/>
          </a:ln>
        </p:spPr>
      </p:pic>
      <p:sp>
        <p:nvSpPr>
          <p:cNvPr id="134" name="Google Shape;134;p4"/>
          <p:cNvSpPr/>
          <p:nvPr/>
        </p:nvSpPr>
        <p:spPr>
          <a:xfrm>
            <a:off x="10115482" y="161744"/>
            <a:ext cx="1714500" cy="438331"/>
          </a:xfrm>
          <a:prstGeom prst="rect">
            <a:avLst/>
          </a:prstGeom>
          <a:solidFill>
            <a:srgbClr val="FFFF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PAPER 1</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5"/>
          <p:cNvSpPr/>
          <p:nvPr/>
        </p:nvSpPr>
        <p:spPr>
          <a:xfrm>
            <a:off x="7086392" y="3224666"/>
            <a:ext cx="4660732" cy="3447801"/>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000" u="sng">
                <a:solidFill>
                  <a:schemeClr val="dk1"/>
                </a:solidFill>
                <a:latin typeface="Calibri"/>
                <a:ea typeface="Calibri"/>
                <a:cs typeface="Calibri"/>
                <a:sym typeface="Calibri"/>
              </a:rPr>
              <a:t>Evaluation:</a:t>
            </a:r>
            <a:endParaRPr/>
          </a:p>
          <a:p>
            <a:pPr indent="0" lvl="0" marL="0" marR="0" rtl="0" algn="ctr">
              <a:spcBef>
                <a:spcPts val="0"/>
              </a:spcBef>
              <a:spcAft>
                <a:spcPts val="0"/>
              </a:spcAft>
              <a:buNone/>
            </a:pPr>
            <a:r>
              <a:t/>
            </a:r>
            <a:endParaRPr b="1" sz="900" u="sng">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000"/>
              <a:buFont typeface="Noto Sans Symbols"/>
              <a:buChar char="⮚"/>
            </a:pPr>
            <a:r>
              <a:rPr lang="en-GB" sz="2000">
                <a:solidFill>
                  <a:schemeClr val="dk1"/>
                </a:solidFill>
                <a:latin typeface="Calibri"/>
                <a:ea typeface="Calibri"/>
                <a:cs typeface="Calibri"/>
                <a:sym typeface="Calibri"/>
              </a:rPr>
              <a:t>Reductionist 🡪 only takes into account nature (-)</a:t>
            </a:r>
            <a:endParaRPr/>
          </a:p>
          <a:p>
            <a:pPr indent="-342900" lvl="0" marL="342900" marR="0" rtl="0" algn="l">
              <a:spcBef>
                <a:spcPts val="0"/>
              </a:spcBef>
              <a:spcAft>
                <a:spcPts val="0"/>
              </a:spcAft>
              <a:buClr>
                <a:schemeClr val="dk1"/>
              </a:buClr>
              <a:buSzPts val="2000"/>
              <a:buFont typeface="Noto Sans Symbols"/>
              <a:buChar char="⮚"/>
            </a:pPr>
            <a:r>
              <a:rPr lang="en-GB" sz="2000">
                <a:solidFill>
                  <a:schemeClr val="dk1"/>
                </a:solidFill>
                <a:latin typeface="Calibri"/>
                <a:ea typeface="Calibri"/>
                <a:cs typeface="Calibri"/>
                <a:sym typeface="Calibri"/>
              </a:rPr>
              <a:t>Research support  🡪 cultural differences affect how visual cues are interpreted (Hudson and Muller Lyer) (+)</a:t>
            </a:r>
            <a:endParaRPr/>
          </a:p>
          <a:p>
            <a:pPr indent="-342900" lvl="0" marL="342900" marR="0" rtl="0" algn="l">
              <a:spcBef>
                <a:spcPts val="0"/>
              </a:spcBef>
              <a:spcAft>
                <a:spcPts val="0"/>
              </a:spcAft>
              <a:buClr>
                <a:schemeClr val="dk1"/>
              </a:buClr>
              <a:buSzPts val="2000"/>
              <a:buFont typeface="Noto Sans Symbols"/>
              <a:buChar char="⮚"/>
            </a:pPr>
            <a:r>
              <a:rPr lang="en-GB" sz="2000">
                <a:solidFill>
                  <a:schemeClr val="dk1"/>
                </a:solidFill>
                <a:latin typeface="Calibri"/>
                <a:ea typeface="Calibri"/>
                <a:cs typeface="Calibri"/>
                <a:sym typeface="Calibri"/>
              </a:rPr>
              <a:t>Visual illusions = artificial (-)</a:t>
            </a:r>
            <a:endParaRPr/>
          </a:p>
          <a:p>
            <a:pPr indent="-342900" lvl="0" marL="342900" marR="0" rtl="0" algn="l">
              <a:spcBef>
                <a:spcPts val="0"/>
              </a:spcBef>
              <a:spcAft>
                <a:spcPts val="0"/>
              </a:spcAft>
              <a:buClr>
                <a:schemeClr val="dk1"/>
              </a:buClr>
              <a:buSzPts val="2000"/>
              <a:buFont typeface="Noto Sans Symbols"/>
              <a:buChar char="⮚"/>
            </a:pPr>
            <a:r>
              <a:rPr lang="en-GB" sz="2000">
                <a:solidFill>
                  <a:schemeClr val="dk1"/>
                </a:solidFill>
                <a:latin typeface="Calibri"/>
                <a:ea typeface="Calibri"/>
                <a:cs typeface="Calibri"/>
                <a:sym typeface="Calibri"/>
              </a:rPr>
              <a:t>Contradicting evidence 🡪 babies have some perceptual abilities at birth (‘visual cliff’) (-)</a:t>
            </a:r>
            <a:endParaRPr/>
          </a:p>
        </p:txBody>
      </p:sp>
      <p:sp>
        <p:nvSpPr>
          <p:cNvPr id="141" name="Google Shape;141;p5"/>
          <p:cNvSpPr/>
          <p:nvPr/>
        </p:nvSpPr>
        <p:spPr>
          <a:xfrm>
            <a:off x="433136" y="1643063"/>
            <a:ext cx="6424864" cy="470961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000" u="sng">
                <a:solidFill>
                  <a:schemeClr val="dk1"/>
                </a:solidFill>
                <a:latin typeface="Calibri"/>
                <a:ea typeface="Calibri"/>
                <a:cs typeface="Calibri"/>
                <a:sym typeface="Calibri"/>
              </a:rPr>
              <a:t>Gregory’s Constructivist Theory of Perception:</a:t>
            </a:r>
            <a:endParaRPr/>
          </a:p>
          <a:p>
            <a:pPr indent="0" lvl="0" marL="0" marR="0" rtl="0" algn="ctr">
              <a:spcBef>
                <a:spcPts val="0"/>
              </a:spcBef>
              <a:spcAft>
                <a:spcPts val="0"/>
              </a:spcAft>
              <a:buNone/>
            </a:pPr>
            <a:r>
              <a:t/>
            </a:r>
            <a:endParaRPr b="1" sz="2000" u="sng">
              <a:solidFill>
                <a:schemeClr val="dk1"/>
              </a:solidFill>
              <a:latin typeface="Calibri"/>
              <a:ea typeface="Calibri"/>
              <a:cs typeface="Calibri"/>
              <a:sym typeface="Calibri"/>
            </a:endParaRPr>
          </a:p>
          <a:p>
            <a:pPr indent="0" lvl="0" marL="0" marR="0" rtl="0" algn="l">
              <a:spcBef>
                <a:spcPts val="0"/>
              </a:spcBef>
              <a:spcAft>
                <a:spcPts val="0"/>
              </a:spcAft>
              <a:buNone/>
            </a:pPr>
            <a:r>
              <a:rPr lang="en-GB" sz="2000">
                <a:solidFill>
                  <a:schemeClr val="dk1"/>
                </a:solidFill>
                <a:latin typeface="Calibri"/>
                <a:ea typeface="Calibri"/>
                <a:cs typeface="Calibri"/>
                <a:sym typeface="Calibri"/>
              </a:rPr>
              <a:t>Gregory’s constructivist theory of perception states that perception is learnt through experience and so is an explanation focusing on nurture. Gregory argues that we make inferences about sensory information using past experiences and expectations to make sense of the world around us. The brain uses sensory information that is available and then fills in the gaps. Perception is a process of construction. Our perception becomes more sophisticated as we grow and interact more with the world around us. Research shows that our cultural background and the way we are raised can be an important influence on the way we see things.</a:t>
            </a:r>
            <a:endParaRPr sz="2000">
              <a:solidFill>
                <a:schemeClr val="dk1"/>
              </a:solidFill>
              <a:latin typeface="Calibri"/>
              <a:ea typeface="Calibri"/>
              <a:cs typeface="Calibri"/>
              <a:sym typeface="Calibri"/>
            </a:endParaRPr>
          </a:p>
        </p:txBody>
      </p:sp>
      <p:sp>
        <p:nvSpPr>
          <p:cNvPr id="142" name="Google Shape;142;p5"/>
          <p:cNvSpPr/>
          <p:nvPr/>
        </p:nvSpPr>
        <p:spPr>
          <a:xfrm>
            <a:off x="587829" y="457200"/>
            <a:ext cx="3126922" cy="914400"/>
          </a:xfrm>
          <a:prstGeom prst="rect">
            <a:avLst/>
          </a:prstGeom>
          <a:solidFill>
            <a:schemeClr val="lt1"/>
          </a:solidFill>
          <a:ln cap="flat" cmpd="sng" w="762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3600" u="sng">
                <a:solidFill>
                  <a:schemeClr val="dk1"/>
                </a:solidFill>
                <a:latin typeface="Calibri"/>
                <a:ea typeface="Calibri"/>
                <a:cs typeface="Calibri"/>
                <a:sym typeface="Calibri"/>
              </a:rPr>
              <a:t>PERCEPTION</a:t>
            </a:r>
            <a:endParaRPr/>
          </a:p>
        </p:txBody>
      </p:sp>
      <p:sp>
        <p:nvSpPr>
          <p:cNvPr id="143" name="Google Shape;143;p5"/>
          <p:cNvSpPr/>
          <p:nvPr/>
        </p:nvSpPr>
        <p:spPr>
          <a:xfrm>
            <a:off x="4114799" y="672957"/>
            <a:ext cx="1714500" cy="482885"/>
          </a:xfrm>
          <a:prstGeom prst="rect">
            <a:avLst/>
          </a:prstGeom>
          <a:solidFill>
            <a:srgbClr val="FFFF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PAPER 1</a:t>
            </a:r>
            <a:endParaRPr/>
          </a:p>
        </p:txBody>
      </p:sp>
      <p:pic>
        <p:nvPicPr>
          <p:cNvPr id="144" name="Google Shape;144;p5"/>
          <p:cNvPicPr preferRelativeResize="0"/>
          <p:nvPr/>
        </p:nvPicPr>
        <p:blipFill rotWithShape="1">
          <a:blip r:embed="rId3">
            <a:alphaModFix/>
          </a:blip>
          <a:srcRect b="0" l="0" r="0" t="0"/>
          <a:stretch/>
        </p:blipFill>
        <p:spPr>
          <a:xfrm>
            <a:off x="7423727" y="259330"/>
            <a:ext cx="3986062" cy="276746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6"/>
          <p:cNvSpPr/>
          <p:nvPr/>
        </p:nvSpPr>
        <p:spPr>
          <a:xfrm>
            <a:off x="192048" y="3834063"/>
            <a:ext cx="6000206" cy="2879558"/>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000" u="sng">
                <a:solidFill>
                  <a:schemeClr val="dk1"/>
                </a:solidFill>
                <a:latin typeface="Calibri"/>
                <a:ea typeface="Calibri"/>
                <a:cs typeface="Calibri"/>
                <a:sym typeface="Calibri"/>
              </a:rPr>
              <a:t>Evaluation:</a:t>
            </a:r>
            <a:endParaRPr/>
          </a:p>
          <a:p>
            <a:pPr indent="0" lvl="0" marL="0" marR="0" rtl="0" algn="ctr">
              <a:spcBef>
                <a:spcPts val="0"/>
              </a:spcBef>
              <a:spcAft>
                <a:spcPts val="0"/>
              </a:spcAft>
              <a:buNone/>
            </a:pPr>
            <a:r>
              <a:t/>
            </a:r>
            <a:endParaRPr b="1" sz="600" u="sng">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000"/>
              <a:buFont typeface="Noto Sans Symbols"/>
              <a:buChar char="⮚"/>
            </a:pPr>
            <a:r>
              <a:rPr lang="en-GB" sz="2000">
                <a:solidFill>
                  <a:schemeClr val="dk1"/>
                </a:solidFill>
                <a:latin typeface="Calibri"/>
                <a:ea typeface="Calibri"/>
                <a:cs typeface="Calibri"/>
                <a:sym typeface="Calibri"/>
              </a:rPr>
              <a:t>Sample bias-unrepresentative-middle-class children (-)</a:t>
            </a:r>
            <a:endParaRPr/>
          </a:p>
          <a:p>
            <a:pPr indent="-342900" lvl="0" marL="342900" marR="0" rtl="0" algn="l">
              <a:spcBef>
                <a:spcPts val="0"/>
              </a:spcBef>
              <a:spcAft>
                <a:spcPts val="0"/>
              </a:spcAft>
              <a:buClr>
                <a:schemeClr val="dk1"/>
              </a:buClr>
              <a:buSzPts val="2000"/>
              <a:buFont typeface="Noto Sans Symbols"/>
              <a:buChar char="⮚"/>
            </a:pPr>
            <a:r>
              <a:rPr lang="en-GB" sz="2000">
                <a:solidFill>
                  <a:schemeClr val="dk1"/>
                </a:solidFill>
                <a:latin typeface="Calibri"/>
                <a:ea typeface="Calibri"/>
                <a:cs typeface="Calibri"/>
                <a:sym typeface="Calibri"/>
              </a:rPr>
              <a:t>Real-world application- helped in the classroom from old–fashioned sitting down and listening  to teacher to activity-based learning (+)</a:t>
            </a:r>
            <a:endParaRPr/>
          </a:p>
          <a:p>
            <a:pPr indent="-342900" lvl="0" marL="342900" marR="0" rtl="0" algn="l">
              <a:spcBef>
                <a:spcPts val="0"/>
              </a:spcBef>
              <a:spcAft>
                <a:spcPts val="0"/>
              </a:spcAft>
              <a:buClr>
                <a:schemeClr val="dk1"/>
              </a:buClr>
              <a:buSzPts val="2000"/>
              <a:buFont typeface="Noto Sans Symbols"/>
              <a:buChar char="⮚"/>
            </a:pPr>
            <a:r>
              <a:rPr lang="en-GB" sz="2000">
                <a:solidFill>
                  <a:schemeClr val="dk1"/>
                </a:solidFill>
                <a:latin typeface="Calibri"/>
                <a:ea typeface="Calibri"/>
                <a:cs typeface="Calibri"/>
                <a:sym typeface="Calibri"/>
              </a:rPr>
              <a:t>Underestimated children’s abilities – Hughes and Donaldson’s research show children conserve and reduce egocentrism at much younger age (-)</a:t>
            </a:r>
            <a:endParaRPr/>
          </a:p>
        </p:txBody>
      </p:sp>
      <p:sp>
        <p:nvSpPr>
          <p:cNvPr id="151" name="Google Shape;151;p6"/>
          <p:cNvSpPr/>
          <p:nvPr/>
        </p:nvSpPr>
        <p:spPr>
          <a:xfrm>
            <a:off x="192047" y="231491"/>
            <a:ext cx="6128541" cy="3458194"/>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000" u="sng">
                <a:solidFill>
                  <a:schemeClr val="dk1"/>
                </a:solidFill>
                <a:latin typeface="Calibri"/>
                <a:ea typeface="Calibri"/>
                <a:cs typeface="Calibri"/>
                <a:sym typeface="Calibri"/>
              </a:rPr>
              <a:t>Piaget’s Theory of Cognitive Development:</a:t>
            </a:r>
            <a:endParaRPr/>
          </a:p>
          <a:p>
            <a:pPr indent="0" lvl="0" marL="0" marR="0" rtl="0" algn="ctr">
              <a:spcBef>
                <a:spcPts val="0"/>
              </a:spcBef>
              <a:spcAft>
                <a:spcPts val="0"/>
              </a:spcAft>
              <a:buNone/>
            </a:pPr>
            <a:r>
              <a:t/>
            </a:r>
            <a:endParaRPr b="1" sz="500" u="sng">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Children’s brains develop in stages and at each stage different kinds of thinking occur. </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As children develop they create mental representations of the world (schemas). A schema is a mental structure containing knowledge. They become more complex through assimilation and accommodation. Assimilation (add) = understand new experience by adding new information to existing schema. Accommodation (new) = new experience leads to forming a new schema. </a:t>
            </a:r>
            <a:endParaRPr/>
          </a:p>
        </p:txBody>
      </p:sp>
      <p:sp>
        <p:nvSpPr>
          <p:cNvPr id="152" name="Google Shape;152;p6"/>
          <p:cNvSpPr/>
          <p:nvPr/>
        </p:nvSpPr>
        <p:spPr>
          <a:xfrm>
            <a:off x="6451673" y="231490"/>
            <a:ext cx="3347308" cy="690563"/>
          </a:xfrm>
          <a:prstGeom prst="rect">
            <a:avLst/>
          </a:prstGeom>
          <a:solidFill>
            <a:schemeClr val="lt1"/>
          </a:solidFill>
          <a:ln cap="flat" cmpd="sng" w="762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3600" u="sng">
                <a:solidFill>
                  <a:schemeClr val="dk1"/>
                </a:solidFill>
                <a:latin typeface="Calibri"/>
                <a:ea typeface="Calibri"/>
                <a:cs typeface="Calibri"/>
                <a:sym typeface="Calibri"/>
              </a:rPr>
              <a:t>DEVELOPMENT</a:t>
            </a:r>
            <a:endParaRPr/>
          </a:p>
        </p:txBody>
      </p:sp>
      <p:sp>
        <p:nvSpPr>
          <p:cNvPr id="153" name="Google Shape;153;p6"/>
          <p:cNvSpPr/>
          <p:nvPr/>
        </p:nvSpPr>
        <p:spPr>
          <a:xfrm>
            <a:off x="9930066" y="125744"/>
            <a:ext cx="1714500" cy="387604"/>
          </a:xfrm>
          <a:prstGeom prst="rect">
            <a:avLst/>
          </a:prstGeom>
          <a:solidFill>
            <a:srgbClr val="FFFF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PAPER 1</a:t>
            </a:r>
            <a:endParaRPr/>
          </a:p>
        </p:txBody>
      </p:sp>
      <p:sp>
        <p:nvSpPr>
          <p:cNvPr id="154" name="Google Shape;154;p6"/>
          <p:cNvSpPr/>
          <p:nvPr/>
        </p:nvSpPr>
        <p:spPr>
          <a:xfrm>
            <a:off x="6451673" y="1465900"/>
            <a:ext cx="5499695" cy="528629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000" u="sng">
                <a:solidFill>
                  <a:schemeClr val="dk1"/>
                </a:solidFill>
                <a:latin typeface="Calibri"/>
                <a:ea typeface="Calibri"/>
                <a:cs typeface="Calibri"/>
                <a:sym typeface="Calibri"/>
              </a:rPr>
              <a:t>Piaget’s Stages of Cognitive Development:</a:t>
            </a:r>
            <a:endParaRPr/>
          </a:p>
          <a:p>
            <a:pPr indent="0" lvl="0" marL="0" marR="0" rtl="0" algn="ctr">
              <a:spcBef>
                <a:spcPts val="0"/>
              </a:spcBef>
              <a:spcAft>
                <a:spcPts val="0"/>
              </a:spcAft>
              <a:buNone/>
            </a:pPr>
            <a:r>
              <a:t/>
            </a:r>
            <a:endParaRPr b="1" sz="900" u="sng">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000"/>
              <a:buFont typeface="Arial"/>
              <a:buChar char="•"/>
            </a:pPr>
            <a:r>
              <a:rPr b="1" lang="en-GB" sz="2000" u="sng">
                <a:solidFill>
                  <a:schemeClr val="dk1"/>
                </a:solidFill>
                <a:latin typeface="Calibri"/>
                <a:ea typeface="Calibri"/>
                <a:cs typeface="Calibri"/>
                <a:sym typeface="Calibri"/>
              </a:rPr>
              <a:t>Sensorimotor stage </a:t>
            </a:r>
            <a:r>
              <a:rPr lang="en-GB" sz="2000">
                <a:solidFill>
                  <a:schemeClr val="dk1"/>
                </a:solidFill>
                <a:latin typeface="Calibri"/>
                <a:ea typeface="Calibri"/>
                <a:cs typeface="Calibri"/>
                <a:sym typeface="Calibri"/>
              </a:rPr>
              <a:t>(0-2) – Focus of development is on relating what is seen/heard (sensory) with movement (motor). Object permanence: children over 8 months believe that an object that is not visible still exists.</a:t>
            </a:r>
            <a:endParaRPr/>
          </a:p>
          <a:p>
            <a:pPr indent="-342900" lvl="0" marL="342900" marR="0" rtl="0" algn="l">
              <a:spcBef>
                <a:spcPts val="0"/>
              </a:spcBef>
              <a:spcAft>
                <a:spcPts val="0"/>
              </a:spcAft>
              <a:buClr>
                <a:schemeClr val="dk1"/>
              </a:buClr>
              <a:buSzPts val="2000"/>
              <a:buFont typeface="Arial"/>
              <a:buChar char="•"/>
            </a:pPr>
            <a:r>
              <a:rPr b="1" lang="en-GB" sz="2000" u="sng">
                <a:solidFill>
                  <a:schemeClr val="dk1"/>
                </a:solidFill>
                <a:latin typeface="Calibri"/>
                <a:ea typeface="Calibri"/>
                <a:cs typeface="Calibri"/>
                <a:sym typeface="Calibri"/>
              </a:rPr>
              <a:t>Preoperational stage </a:t>
            </a:r>
            <a:r>
              <a:rPr lang="en-GB" sz="2000">
                <a:solidFill>
                  <a:schemeClr val="dk1"/>
                </a:solidFill>
                <a:latin typeface="Calibri"/>
                <a:ea typeface="Calibri"/>
                <a:cs typeface="Calibri"/>
                <a:sym typeface="Calibri"/>
              </a:rPr>
              <a:t>(2-7) – Children under age of 7 can’t think with consistent logic so are egocentric and  lack conservation.</a:t>
            </a:r>
            <a:endParaRPr/>
          </a:p>
          <a:p>
            <a:pPr indent="-342900" lvl="0" marL="342900" marR="0" rtl="0" algn="l">
              <a:spcBef>
                <a:spcPts val="0"/>
              </a:spcBef>
              <a:spcAft>
                <a:spcPts val="0"/>
              </a:spcAft>
              <a:buClr>
                <a:schemeClr val="dk1"/>
              </a:buClr>
              <a:buSzPts val="2000"/>
              <a:buFont typeface="Arial"/>
              <a:buChar char="•"/>
            </a:pPr>
            <a:r>
              <a:rPr b="1" lang="en-GB" sz="2000" u="sng">
                <a:solidFill>
                  <a:schemeClr val="dk1"/>
                </a:solidFill>
                <a:latin typeface="Calibri"/>
                <a:ea typeface="Calibri"/>
                <a:cs typeface="Calibri"/>
                <a:sym typeface="Calibri"/>
              </a:rPr>
              <a:t>Concrete operational stage </a:t>
            </a:r>
            <a:r>
              <a:rPr lang="en-GB" sz="2000">
                <a:solidFill>
                  <a:schemeClr val="dk1"/>
                </a:solidFill>
                <a:latin typeface="Calibri"/>
                <a:ea typeface="Calibri"/>
                <a:cs typeface="Calibri"/>
                <a:sym typeface="Calibri"/>
              </a:rPr>
              <a:t>(7-11) – At 7 years, most children can conserve and show less egocentrism. Logical thinking can only be applied to physical items not objects or situations that cannot be seen.</a:t>
            </a:r>
            <a:endParaRPr/>
          </a:p>
          <a:p>
            <a:pPr indent="-342900" lvl="0" marL="342900" marR="0" rtl="0" algn="l">
              <a:spcBef>
                <a:spcPts val="0"/>
              </a:spcBef>
              <a:spcAft>
                <a:spcPts val="0"/>
              </a:spcAft>
              <a:buClr>
                <a:schemeClr val="dk1"/>
              </a:buClr>
              <a:buSzPts val="2000"/>
              <a:buFont typeface="Arial"/>
              <a:buChar char="•"/>
            </a:pPr>
            <a:r>
              <a:rPr b="1" lang="en-GB" sz="2000" u="sng">
                <a:solidFill>
                  <a:schemeClr val="dk1"/>
                </a:solidFill>
                <a:latin typeface="Calibri"/>
                <a:ea typeface="Calibri"/>
                <a:cs typeface="Calibri"/>
                <a:sym typeface="Calibri"/>
              </a:rPr>
              <a:t>Formal operational stage </a:t>
            </a:r>
            <a:r>
              <a:rPr lang="en-GB" sz="2000">
                <a:solidFill>
                  <a:schemeClr val="dk1"/>
                </a:solidFill>
                <a:latin typeface="Calibri"/>
                <a:ea typeface="Calibri"/>
                <a:cs typeface="Calibri"/>
                <a:sym typeface="Calibri"/>
              </a:rPr>
              <a:t>(11+) – Children can come to conclusions about problems presented in an abstract form.</a:t>
            </a:r>
            <a:endParaRPr/>
          </a:p>
        </p:txBody>
      </p:sp>
      <p:pic>
        <p:nvPicPr>
          <p:cNvPr id="155" name="Google Shape;155;p6"/>
          <p:cNvPicPr preferRelativeResize="0"/>
          <p:nvPr/>
        </p:nvPicPr>
        <p:blipFill rotWithShape="1">
          <a:blip r:embed="rId3">
            <a:alphaModFix/>
          </a:blip>
          <a:srcRect b="0" l="0" r="0" t="0"/>
          <a:stretch/>
        </p:blipFill>
        <p:spPr>
          <a:xfrm>
            <a:off x="10482263" y="698945"/>
            <a:ext cx="1292642" cy="58135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7"/>
          <p:cNvSpPr/>
          <p:nvPr/>
        </p:nvSpPr>
        <p:spPr>
          <a:xfrm>
            <a:off x="8186736" y="2966970"/>
            <a:ext cx="3457575" cy="3566416"/>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000" u="sng">
                <a:solidFill>
                  <a:schemeClr val="dk1"/>
                </a:solidFill>
                <a:latin typeface="Calibri"/>
                <a:ea typeface="Calibri"/>
                <a:cs typeface="Calibri"/>
                <a:sym typeface="Calibri"/>
              </a:rPr>
              <a:t>Evaluation:</a:t>
            </a:r>
            <a:endParaRPr/>
          </a:p>
          <a:p>
            <a:pPr indent="0" lvl="0" marL="0" marR="0" rtl="0" algn="ctr">
              <a:spcBef>
                <a:spcPts val="0"/>
              </a:spcBef>
              <a:spcAft>
                <a:spcPts val="0"/>
              </a:spcAft>
              <a:buNone/>
            </a:pPr>
            <a:r>
              <a:t/>
            </a:r>
            <a:endParaRPr b="1" sz="1050" u="sng">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000"/>
              <a:buFont typeface="Noto Sans Symbols"/>
              <a:buChar char="⮚"/>
            </a:pPr>
            <a:r>
              <a:rPr lang="en-GB" sz="2000">
                <a:solidFill>
                  <a:schemeClr val="dk1"/>
                </a:solidFill>
                <a:latin typeface="Calibri"/>
                <a:ea typeface="Calibri"/>
                <a:cs typeface="Calibri"/>
                <a:sym typeface="Calibri"/>
              </a:rPr>
              <a:t>Research support🡪 those taught growth mindset had better grades than group taught about memory (+)</a:t>
            </a:r>
            <a:endParaRPr/>
          </a:p>
          <a:p>
            <a:pPr indent="-342900" lvl="0" marL="342900" marR="0" rtl="0" algn="l">
              <a:spcBef>
                <a:spcPts val="0"/>
              </a:spcBef>
              <a:spcAft>
                <a:spcPts val="0"/>
              </a:spcAft>
              <a:buClr>
                <a:schemeClr val="dk1"/>
              </a:buClr>
              <a:buSzPts val="2000"/>
              <a:buFont typeface="Noto Sans Symbols"/>
              <a:buChar char="⮚"/>
            </a:pPr>
            <a:r>
              <a:rPr lang="en-GB" sz="2000">
                <a:solidFill>
                  <a:schemeClr val="dk1"/>
                </a:solidFill>
                <a:latin typeface="Calibri"/>
                <a:ea typeface="Calibri"/>
                <a:cs typeface="Calibri"/>
                <a:sym typeface="Calibri"/>
              </a:rPr>
              <a:t>Rea-life application 🡪 can be used in everyday settings e.g. schools, business, sports, relationships etc (+)</a:t>
            </a:r>
            <a:endParaRPr/>
          </a:p>
          <a:p>
            <a:pPr indent="-342900" lvl="0" marL="342900" marR="0" rtl="0" algn="l">
              <a:spcBef>
                <a:spcPts val="0"/>
              </a:spcBef>
              <a:spcAft>
                <a:spcPts val="0"/>
              </a:spcAft>
              <a:buClr>
                <a:schemeClr val="dk1"/>
              </a:buClr>
              <a:buSzPts val="2000"/>
              <a:buFont typeface="Noto Sans Symbols"/>
              <a:buChar char="⮚"/>
            </a:pPr>
            <a:r>
              <a:rPr lang="en-GB" sz="2000">
                <a:solidFill>
                  <a:schemeClr val="dk1"/>
                </a:solidFill>
                <a:latin typeface="Calibri"/>
                <a:ea typeface="Calibri"/>
                <a:cs typeface="Calibri"/>
                <a:sym typeface="Calibri"/>
              </a:rPr>
              <a:t>Both mindsets involve praise (-)</a:t>
            </a:r>
            <a:endParaRPr/>
          </a:p>
        </p:txBody>
      </p:sp>
      <p:sp>
        <p:nvSpPr>
          <p:cNvPr id="162" name="Google Shape;162;p7"/>
          <p:cNvSpPr/>
          <p:nvPr/>
        </p:nvSpPr>
        <p:spPr>
          <a:xfrm>
            <a:off x="264264" y="1143000"/>
            <a:ext cx="7679585" cy="5390386"/>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000" u="sng">
                <a:solidFill>
                  <a:schemeClr val="dk1"/>
                </a:solidFill>
                <a:latin typeface="Calibri"/>
                <a:ea typeface="Calibri"/>
                <a:cs typeface="Calibri"/>
                <a:sym typeface="Calibri"/>
              </a:rPr>
              <a:t>Dweck’s Mindset Theory:</a:t>
            </a:r>
            <a:endParaRPr/>
          </a:p>
          <a:p>
            <a:pPr indent="0" lvl="0" marL="0" marR="0" rtl="0" algn="ctr">
              <a:spcBef>
                <a:spcPts val="0"/>
              </a:spcBef>
              <a:spcAft>
                <a:spcPts val="0"/>
              </a:spcAft>
              <a:buNone/>
            </a:pPr>
            <a:r>
              <a:t/>
            </a:r>
            <a:endParaRPr sz="600">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The difference between people who are successful and not successful is their mindset.</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People with a fixed mindset believe that abilities are fixed in the genes. They think that putting in extra effort won’t help if someone is failing because success is all about innate talent. They are focused on performance goals and feel good when performing well. </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People with a growth mindset think you can always improve yourself with effort. They enjoy a challenge and don’t focus on success. They focus on learning  goals and feel good when working hard. </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Fixed mindset 🡪 failure is due to lack of talent so not point trying harder. </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Growth mindset 🡪 failure is an opportunity to learn more and put in more effort.</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People are not simply one or the other but a mixture, o a continuum from fixed to growth. Where you are on the continuum depends on the situation.</a:t>
            </a:r>
            <a:endParaRPr sz="2000">
              <a:solidFill>
                <a:schemeClr val="dk1"/>
              </a:solidFill>
              <a:latin typeface="Calibri"/>
              <a:ea typeface="Calibri"/>
              <a:cs typeface="Calibri"/>
              <a:sym typeface="Calibri"/>
            </a:endParaRPr>
          </a:p>
        </p:txBody>
      </p:sp>
      <p:sp>
        <p:nvSpPr>
          <p:cNvPr id="163" name="Google Shape;163;p7"/>
          <p:cNvSpPr/>
          <p:nvPr/>
        </p:nvSpPr>
        <p:spPr>
          <a:xfrm>
            <a:off x="499647" y="231490"/>
            <a:ext cx="4702629" cy="692320"/>
          </a:xfrm>
          <a:prstGeom prst="rect">
            <a:avLst/>
          </a:prstGeom>
          <a:solidFill>
            <a:schemeClr val="lt1"/>
          </a:solidFill>
          <a:ln cap="flat" cmpd="sng" w="762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3600" u="sng">
                <a:solidFill>
                  <a:schemeClr val="dk1"/>
                </a:solidFill>
                <a:latin typeface="Calibri"/>
                <a:ea typeface="Calibri"/>
                <a:cs typeface="Calibri"/>
                <a:sym typeface="Calibri"/>
              </a:rPr>
              <a:t>DEVELOPMENT</a:t>
            </a:r>
            <a:endParaRPr/>
          </a:p>
        </p:txBody>
      </p:sp>
      <p:sp>
        <p:nvSpPr>
          <p:cNvPr id="164" name="Google Shape;164;p7"/>
          <p:cNvSpPr/>
          <p:nvPr/>
        </p:nvSpPr>
        <p:spPr>
          <a:xfrm>
            <a:off x="6057900" y="231490"/>
            <a:ext cx="1714500" cy="611473"/>
          </a:xfrm>
          <a:prstGeom prst="rect">
            <a:avLst/>
          </a:prstGeom>
          <a:solidFill>
            <a:srgbClr val="FFFF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PAPER 1</a:t>
            </a:r>
            <a:endParaRPr/>
          </a:p>
        </p:txBody>
      </p:sp>
      <p:pic>
        <p:nvPicPr>
          <p:cNvPr id="165" name="Google Shape;165;p7"/>
          <p:cNvPicPr preferRelativeResize="0"/>
          <p:nvPr/>
        </p:nvPicPr>
        <p:blipFill rotWithShape="1">
          <a:blip r:embed="rId3">
            <a:alphaModFix/>
          </a:blip>
          <a:srcRect b="29791" l="4875" r="5124" t="12500"/>
          <a:stretch/>
        </p:blipFill>
        <p:spPr>
          <a:xfrm>
            <a:off x="8065292" y="428626"/>
            <a:ext cx="4014787" cy="1930722"/>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8"/>
          <p:cNvSpPr/>
          <p:nvPr/>
        </p:nvSpPr>
        <p:spPr>
          <a:xfrm>
            <a:off x="6491794" y="3967053"/>
            <a:ext cx="5342021" cy="2780104"/>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000" u="sng">
                <a:solidFill>
                  <a:schemeClr val="dk1"/>
                </a:solidFill>
                <a:latin typeface="Calibri"/>
                <a:ea typeface="Calibri"/>
                <a:cs typeface="Calibri"/>
                <a:sym typeface="Calibri"/>
              </a:rPr>
              <a:t>Evaluation:</a:t>
            </a:r>
            <a:endParaRPr/>
          </a:p>
          <a:p>
            <a:pPr indent="0" lvl="0" marL="0" marR="0" rtl="0" algn="ctr">
              <a:spcBef>
                <a:spcPts val="0"/>
              </a:spcBef>
              <a:spcAft>
                <a:spcPts val="0"/>
              </a:spcAft>
              <a:buNone/>
            </a:pPr>
            <a:r>
              <a:t/>
            </a:r>
            <a:endParaRPr b="1" sz="2000" u="sng">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000"/>
              <a:buFont typeface="Noto Sans Symbols"/>
              <a:buChar char="⮚"/>
            </a:pPr>
            <a:r>
              <a:rPr lang="en-GB" sz="2000">
                <a:solidFill>
                  <a:schemeClr val="dk1"/>
                </a:solidFill>
                <a:latin typeface="Calibri"/>
                <a:ea typeface="Calibri"/>
                <a:cs typeface="Calibri"/>
                <a:sym typeface="Calibri"/>
              </a:rPr>
              <a:t>Uses scientific evidence 🡪objective investigations = greater validity (+)</a:t>
            </a:r>
            <a:endParaRPr/>
          </a:p>
          <a:p>
            <a:pPr indent="-342900" lvl="0" marL="342900" marR="0" rtl="0" algn="l">
              <a:spcBef>
                <a:spcPts val="0"/>
              </a:spcBef>
              <a:spcAft>
                <a:spcPts val="0"/>
              </a:spcAft>
              <a:buClr>
                <a:schemeClr val="dk1"/>
              </a:buClr>
              <a:buSzPts val="2000"/>
              <a:buFont typeface="Noto Sans Symbols"/>
              <a:buChar char="⮚"/>
            </a:pPr>
            <a:r>
              <a:rPr lang="en-GB" sz="2000">
                <a:solidFill>
                  <a:schemeClr val="dk1"/>
                </a:solidFill>
                <a:latin typeface="Calibri"/>
                <a:ea typeface="Calibri"/>
                <a:cs typeface="Calibri"/>
                <a:sym typeface="Calibri"/>
              </a:rPr>
              <a:t>Real-life application 🡪 relevance to education (+)</a:t>
            </a:r>
            <a:endParaRPr/>
          </a:p>
          <a:p>
            <a:pPr indent="-342900" lvl="0" marL="342900" marR="0" rtl="0" algn="l">
              <a:spcBef>
                <a:spcPts val="0"/>
              </a:spcBef>
              <a:spcAft>
                <a:spcPts val="0"/>
              </a:spcAft>
              <a:buClr>
                <a:schemeClr val="dk1"/>
              </a:buClr>
              <a:buSzPts val="2000"/>
              <a:buFont typeface="Noto Sans Symbols"/>
              <a:buChar char="⮚"/>
            </a:pPr>
            <a:r>
              <a:rPr lang="en-GB" sz="2000">
                <a:solidFill>
                  <a:schemeClr val="dk1"/>
                </a:solidFill>
                <a:latin typeface="Calibri"/>
                <a:ea typeface="Calibri"/>
                <a:cs typeface="Calibri"/>
                <a:sym typeface="Calibri"/>
              </a:rPr>
              <a:t>Dyslexia cannot be diagnosed by observing people’s brain waves (-)</a:t>
            </a:r>
            <a:endParaRPr/>
          </a:p>
        </p:txBody>
      </p:sp>
      <p:sp>
        <p:nvSpPr>
          <p:cNvPr id="172" name="Google Shape;172;p8"/>
          <p:cNvSpPr/>
          <p:nvPr/>
        </p:nvSpPr>
        <p:spPr>
          <a:xfrm>
            <a:off x="320384" y="368967"/>
            <a:ext cx="5919537" cy="6142533"/>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1900" u="sng">
                <a:solidFill>
                  <a:schemeClr val="dk1"/>
                </a:solidFill>
                <a:latin typeface="Calibri"/>
                <a:ea typeface="Calibri"/>
                <a:cs typeface="Calibri"/>
                <a:sym typeface="Calibri"/>
              </a:rPr>
              <a:t>Willingham’s Learning Theory:</a:t>
            </a:r>
            <a:endParaRPr/>
          </a:p>
          <a:p>
            <a:pPr indent="0" lvl="0" marL="0" marR="0" rtl="0" algn="ctr">
              <a:spcBef>
                <a:spcPts val="0"/>
              </a:spcBef>
              <a:spcAft>
                <a:spcPts val="0"/>
              </a:spcAft>
              <a:buNone/>
            </a:pPr>
            <a:r>
              <a:t/>
            </a:r>
            <a:endParaRPr b="1" sz="1900" u="sng">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1900"/>
              <a:buFont typeface="Arial"/>
              <a:buChar char="•"/>
            </a:pPr>
            <a:r>
              <a:rPr lang="en-GB" sz="1900">
                <a:solidFill>
                  <a:schemeClr val="dk1"/>
                </a:solidFill>
                <a:latin typeface="Calibri"/>
                <a:ea typeface="Calibri"/>
                <a:cs typeface="Calibri"/>
                <a:sym typeface="Calibri"/>
              </a:rPr>
              <a:t>Willingham criticises the theory of learning styles because of lack of scientific evidence. </a:t>
            </a:r>
            <a:endParaRPr/>
          </a:p>
          <a:p>
            <a:pPr indent="-342900" lvl="0" marL="342900" marR="0" rtl="0" algn="l">
              <a:spcBef>
                <a:spcPts val="0"/>
              </a:spcBef>
              <a:spcAft>
                <a:spcPts val="0"/>
              </a:spcAft>
              <a:buClr>
                <a:schemeClr val="dk1"/>
              </a:buClr>
              <a:buSzPts val="1900"/>
              <a:buFont typeface="Arial"/>
              <a:buChar char="•"/>
            </a:pPr>
            <a:r>
              <a:rPr lang="en-GB" sz="1900">
                <a:solidFill>
                  <a:schemeClr val="dk1"/>
                </a:solidFill>
                <a:latin typeface="Calibri"/>
                <a:ea typeface="Calibri"/>
                <a:cs typeface="Calibri"/>
                <a:sym typeface="Calibri"/>
              </a:rPr>
              <a:t>He argues that we can improve learning by applying the results of scientific research in cognitive psychology and neuroscience.</a:t>
            </a:r>
            <a:endParaRPr/>
          </a:p>
          <a:p>
            <a:pPr indent="-342900" lvl="0" marL="342900" marR="0" rtl="0" algn="l">
              <a:spcBef>
                <a:spcPts val="0"/>
              </a:spcBef>
              <a:spcAft>
                <a:spcPts val="0"/>
              </a:spcAft>
              <a:buClr>
                <a:schemeClr val="dk1"/>
              </a:buClr>
              <a:buSzPts val="1900"/>
              <a:buFont typeface="Arial"/>
              <a:buChar char="•"/>
            </a:pPr>
            <a:r>
              <a:rPr lang="en-GB" sz="1900">
                <a:solidFill>
                  <a:schemeClr val="dk1"/>
                </a:solidFill>
                <a:latin typeface="Calibri"/>
                <a:ea typeface="Calibri"/>
                <a:cs typeface="Calibri"/>
                <a:sym typeface="Calibri"/>
              </a:rPr>
              <a:t>Praising effort should be unexpected. Research found that if performance depends on praise, a person works to get the praise rather than to feel good. </a:t>
            </a:r>
            <a:endParaRPr/>
          </a:p>
          <a:p>
            <a:pPr indent="-342900" lvl="0" marL="342900" marR="0" rtl="0" algn="l">
              <a:spcBef>
                <a:spcPts val="0"/>
              </a:spcBef>
              <a:spcAft>
                <a:spcPts val="0"/>
              </a:spcAft>
              <a:buClr>
                <a:schemeClr val="dk1"/>
              </a:buClr>
              <a:buSzPts val="1900"/>
              <a:buFont typeface="Arial"/>
              <a:buChar char="•"/>
            </a:pPr>
            <a:r>
              <a:rPr lang="en-GB" sz="1900">
                <a:solidFill>
                  <a:schemeClr val="dk1"/>
                </a:solidFill>
                <a:latin typeface="Calibri"/>
                <a:ea typeface="Calibri"/>
                <a:cs typeface="Calibri"/>
                <a:sym typeface="Calibri"/>
              </a:rPr>
              <a:t>Memory research has found that forgetting often occurs because of a lack of right cues. People should practice retrieving information from memory.</a:t>
            </a:r>
            <a:endParaRPr/>
          </a:p>
          <a:p>
            <a:pPr indent="-342900" lvl="0" marL="342900" marR="0" rtl="0" algn="l">
              <a:spcBef>
                <a:spcPts val="0"/>
              </a:spcBef>
              <a:spcAft>
                <a:spcPts val="0"/>
              </a:spcAft>
              <a:buClr>
                <a:schemeClr val="dk1"/>
              </a:buClr>
              <a:buSzPts val="1900"/>
              <a:buFont typeface="Arial"/>
              <a:buChar char="•"/>
            </a:pPr>
            <a:r>
              <a:rPr lang="en-GB" sz="1900">
                <a:solidFill>
                  <a:schemeClr val="dk1"/>
                </a:solidFill>
                <a:latin typeface="Calibri"/>
                <a:ea typeface="Calibri"/>
                <a:cs typeface="Calibri"/>
                <a:sym typeface="Calibri"/>
              </a:rPr>
              <a:t>Self-control or self-regulation is being able to control your behaviour: your emotions, attention and cognitive processes. This has been linked to better school progress. </a:t>
            </a:r>
            <a:endParaRPr/>
          </a:p>
          <a:p>
            <a:pPr indent="-342900" lvl="0" marL="342900" marR="0" rtl="0" algn="l">
              <a:spcBef>
                <a:spcPts val="0"/>
              </a:spcBef>
              <a:spcAft>
                <a:spcPts val="0"/>
              </a:spcAft>
              <a:buClr>
                <a:schemeClr val="dk1"/>
              </a:buClr>
              <a:buSzPts val="1900"/>
              <a:buFont typeface="Arial"/>
              <a:buChar char="•"/>
            </a:pPr>
            <a:r>
              <a:rPr lang="en-GB" sz="1900">
                <a:solidFill>
                  <a:schemeClr val="dk1"/>
                </a:solidFill>
                <a:latin typeface="Calibri"/>
                <a:ea typeface="Calibri"/>
                <a:cs typeface="Calibri"/>
                <a:sym typeface="Calibri"/>
              </a:rPr>
              <a:t>Brain waves in children and adults with dyslexia are different from those in people without dyslexia. If a specific pattern is associated with dyslexia they could receive help earlier, which will benefit progress.</a:t>
            </a:r>
            <a:endParaRPr/>
          </a:p>
        </p:txBody>
      </p:sp>
      <p:sp>
        <p:nvSpPr>
          <p:cNvPr id="173" name="Google Shape;173;p8"/>
          <p:cNvSpPr/>
          <p:nvPr/>
        </p:nvSpPr>
        <p:spPr>
          <a:xfrm>
            <a:off x="5750384" y="153520"/>
            <a:ext cx="3641272" cy="914400"/>
          </a:xfrm>
          <a:prstGeom prst="rect">
            <a:avLst/>
          </a:prstGeom>
          <a:solidFill>
            <a:schemeClr val="lt1"/>
          </a:solidFill>
          <a:ln cap="flat" cmpd="sng" w="762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3600" u="sng">
                <a:solidFill>
                  <a:schemeClr val="dk1"/>
                </a:solidFill>
                <a:latin typeface="Calibri"/>
                <a:ea typeface="Calibri"/>
                <a:cs typeface="Calibri"/>
                <a:sym typeface="Calibri"/>
              </a:rPr>
              <a:t>DEVELOPMENT</a:t>
            </a:r>
            <a:endParaRPr/>
          </a:p>
        </p:txBody>
      </p:sp>
      <p:sp>
        <p:nvSpPr>
          <p:cNvPr id="174" name="Google Shape;174;p8"/>
          <p:cNvSpPr/>
          <p:nvPr/>
        </p:nvSpPr>
        <p:spPr>
          <a:xfrm>
            <a:off x="9629969" y="137928"/>
            <a:ext cx="1714500" cy="462077"/>
          </a:xfrm>
          <a:prstGeom prst="rect">
            <a:avLst/>
          </a:prstGeom>
          <a:solidFill>
            <a:srgbClr val="FFFF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PAPER 1</a:t>
            </a:r>
            <a:endParaRPr/>
          </a:p>
        </p:txBody>
      </p:sp>
      <p:pic>
        <p:nvPicPr>
          <p:cNvPr id="175" name="Google Shape;175;p8"/>
          <p:cNvPicPr preferRelativeResize="0"/>
          <p:nvPr/>
        </p:nvPicPr>
        <p:blipFill rotWithShape="1">
          <a:blip r:embed="rId3">
            <a:alphaModFix/>
          </a:blip>
          <a:srcRect b="27772" l="0" r="26224" t="0"/>
          <a:stretch/>
        </p:blipFill>
        <p:spPr>
          <a:xfrm>
            <a:off x="10323577" y="826706"/>
            <a:ext cx="1020892" cy="999468"/>
          </a:xfrm>
          <a:prstGeom prst="rect">
            <a:avLst/>
          </a:prstGeom>
          <a:noFill/>
          <a:ln>
            <a:noFill/>
          </a:ln>
        </p:spPr>
      </p:pic>
      <p:pic>
        <p:nvPicPr>
          <p:cNvPr id="176" name="Google Shape;176;p8"/>
          <p:cNvPicPr preferRelativeResize="0"/>
          <p:nvPr/>
        </p:nvPicPr>
        <p:blipFill rotWithShape="1">
          <a:blip r:embed="rId4">
            <a:alphaModFix/>
          </a:blip>
          <a:srcRect b="0" l="0" r="0" t="0"/>
          <a:stretch/>
        </p:blipFill>
        <p:spPr>
          <a:xfrm>
            <a:off x="6387038" y="1272135"/>
            <a:ext cx="2857500" cy="1695450"/>
          </a:xfrm>
          <a:prstGeom prst="rect">
            <a:avLst/>
          </a:prstGeom>
          <a:noFill/>
          <a:ln>
            <a:noFill/>
          </a:ln>
        </p:spPr>
      </p:pic>
      <p:pic>
        <p:nvPicPr>
          <p:cNvPr id="177" name="Google Shape;177;p8"/>
          <p:cNvPicPr preferRelativeResize="0"/>
          <p:nvPr/>
        </p:nvPicPr>
        <p:blipFill rotWithShape="1">
          <a:blip r:embed="rId5">
            <a:alphaModFix/>
          </a:blip>
          <a:srcRect b="0" l="0" r="0" t="0"/>
          <a:stretch/>
        </p:blipFill>
        <p:spPr>
          <a:xfrm>
            <a:off x="6790661" y="3171800"/>
            <a:ext cx="1599049" cy="1079358"/>
          </a:xfrm>
          <a:prstGeom prst="rect">
            <a:avLst/>
          </a:prstGeom>
          <a:noFill/>
          <a:ln cap="flat" cmpd="sng" w="9525">
            <a:solidFill>
              <a:schemeClr val="dk1"/>
            </a:solidFill>
            <a:prstDash val="solid"/>
            <a:round/>
            <a:headEnd len="sm" w="sm" type="none"/>
            <a:tailEnd len="sm" w="sm" type="none"/>
          </a:ln>
        </p:spPr>
      </p:pic>
      <p:pic>
        <p:nvPicPr>
          <p:cNvPr id="178" name="Google Shape;178;p8"/>
          <p:cNvPicPr preferRelativeResize="0"/>
          <p:nvPr/>
        </p:nvPicPr>
        <p:blipFill rotWithShape="1">
          <a:blip r:embed="rId6">
            <a:alphaModFix/>
          </a:blip>
          <a:srcRect b="0" l="0" r="33969" t="0"/>
          <a:stretch/>
        </p:blipFill>
        <p:spPr>
          <a:xfrm>
            <a:off x="9795278" y="2124483"/>
            <a:ext cx="1673912" cy="154426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9"/>
          <p:cNvSpPr/>
          <p:nvPr/>
        </p:nvSpPr>
        <p:spPr>
          <a:xfrm>
            <a:off x="6497053" y="3014663"/>
            <a:ext cx="5413666" cy="3496837"/>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000" u="sng">
                <a:solidFill>
                  <a:schemeClr val="dk1"/>
                </a:solidFill>
                <a:latin typeface="Calibri"/>
                <a:ea typeface="Calibri"/>
                <a:cs typeface="Calibri"/>
                <a:sym typeface="Calibri"/>
              </a:rPr>
              <a:t>Evaluation:</a:t>
            </a:r>
            <a:endParaRPr/>
          </a:p>
          <a:p>
            <a:pPr indent="0" lvl="0" marL="0" marR="0" rtl="0" algn="l">
              <a:spcBef>
                <a:spcPts val="0"/>
              </a:spcBef>
              <a:spcAft>
                <a:spcPts val="0"/>
              </a:spcAft>
              <a:buNone/>
            </a:pPr>
            <a:r>
              <a:t/>
            </a:r>
            <a:endParaRPr b="1" sz="1400" u="sng">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000"/>
              <a:buFont typeface="Noto Sans Symbols"/>
              <a:buChar char="⮚"/>
            </a:pPr>
            <a:r>
              <a:rPr lang="en-GB" sz="2000">
                <a:solidFill>
                  <a:schemeClr val="dk1"/>
                </a:solidFill>
                <a:latin typeface="Calibri"/>
                <a:ea typeface="Calibri"/>
                <a:cs typeface="Calibri"/>
                <a:sym typeface="Calibri"/>
              </a:rPr>
              <a:t>Doesn’t explain all findings 🡪 in Milgram’s electric shock study, 35% did not go up to maximum shock (-)</a:t>
            </a:r>
            <a:endParaRPr/>
          </a:p>
          <a:p>
            <a:pPr indent="-342900" lvl="0" marL="342900" marR="0" rtl="0" algn="l">
              <a:spcBef>
                <a:spcPts val="0"/>
              </a:spcBef>
              <a:spcAft>
                <a:spcPts val="0"/>
              </a:spcAft>
              <a:buClr>
                <a:schemeClr val="dk1"/>
              </a:buClr>
              <a:buSzPts val="2000"/>
              <a:buFont typeface="Noto Sans Symbols"/>
              <a:buChar char="⮚"/>
            </a:pPr>
            <a:r>
              <a:rPr lang="en-GB" sz="2000">
                <a:solidFill>
                  <a:schemeClr val="dk1"/>
                </a:solidFill>
                <a:latin typeface="Calibri"/>
                <a:ea typeface="Calibri"/>
                <a:cs typeface="Calibri"/>
                <a:sym typeface="Calibri"/>
              </a:rPr>
              <a:t>Research support 🡪 students shown a film of Milgram’s study blamed the ‘experimenter’ rather than the ‘learner’ (+)</a:t>
            </a:r>
            <a:endParaRPr/>
          </a:p>
          <a:p>
            <a:pPr indent="-342900" lvl="0" marL="342900" marR="0" rtl="0" algn="l">
              <a:spcBef>
                <a:spcPts val="0"/>
              </a:spcBef>
              <a:spcAft>
                <a:spcPts val="0"/>
              </a:spcAft>
              <a:buClr>
                <a:schemeClr val="dk1"/>
              </a:buClr>
              <a:buSzPts val="2000"/>
              <a:buFont typeface="Noto Sans Symbols"/>
              <a:buChar char="⮚"/>
            </a:pPr>
            <a:r>
              <a:rPr lang="en-GB" sz="2000">
                <a:solidFill>
                  <a:schemeClr val="dk1"/>
                </a:solidFill>
                <a:latin typeface="Calibri"/>
                <a:ea typeface="Calibri"/>
                <a:cs typeface="Calibri"/>
                <a:sym typeface="Calibri"/>
              </a:rPr>
              <a:t>Gives an excuse for obedience ‘I was just following orders’ = dangerous as it excuses people from their actions (-)</a:t>
            </a:r>
            <a:endParaRPr sz="2000">
              <a:solidFill>
                <a:schemeClr val="dk1"/>
              </a:solidFill>
              <a:latin typeface="Calibri"/>
              <a:ea typeface="Calibri"/>
              <a:cs typeface="Calibri"/>
              <a:sym typeface="Calibri"/>
            </a:endParaRPr>
          </a:p>
        </p:txBody>
      </p:sp>
      <p:sp>
        <p:nvSpPr>
          <p:cNvPr id="185" name="Google Shape;185;p9"/>
          <p:cNvSpPr/>
          <p:nvPr/>
        </p:nvSpPr>
        <p:spPr>
          <a:xfrm>
            <a:off x="352468" y="611033"/>
            <a:ext cx="5919537" cy="5900467"/>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000" u="sng">
                <a:solidFill>
                  <a:schemeClr val="dk1"/>
                </a:solidFill>
                <a:latin typeface="Calibri"/>
                <a:ea typeface="Calibri"/>
                <a:cs typeface="Calibri"/>
                <a:sym typeface="Calibri"/>
              </a:rPr>
              <a:t>Milgram’s Agency Theory (Social Factors):</a:t>
            </a:r>
            <a:endParaRPr/>
          </a:p>
          <a:p>
            <a:pPr indent="0" lvl="0" marL="0" marR="0" rtl="0" algn="ctr">
              <a:spcBef>
                <a:spcPts val="0"/>
              </a:spcBef>
              <a:spcAft>
                <a:spcPts val="0"/>
              </a:spcAft>
              <a:buNone/>
            </a:pPr>
            <a:r>
              <a:t/>
            </a:r>
            <a:endParaRPr b="1" sz="2000" u="sng">
              <a:solidFill>
                <a:schemeClr val="dk1"/>
              </a:solidFill>
              <a:latin typeface="Calibri"/>
              <a:ea typeface="Calibri"/>
              <a:cs typeface="Calibri"/>
              <a:sym typeface="Calibri"/>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Explains obedience in terms of the power of others and social factors. </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Agentic state: person follows orders with no sense of personal responsibility. Autonomous state: person makes their own free choices and feels responsible for their own actions.</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The term ‘agentic shift’ is used to describe the change from autonomous to an agentic state. This shift occurs when a person sees someone else as a figure of authority. </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Socieities have a hierarchy with some people having more authority than others. This hierarchy is agreed on by all members. The culture we live in socializes us to respect the social hierarchy.</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Proximity 🡪 physically closer to authority figure = more obedience.</a:t>
            </a:r>
            <a:endParaRPr sz="2000">
              <a:solidFill>
                <a:schemeClr val="dk1"/>
              </a:solidFill>
              <a:latin typeface="Calibri"/>
              <a:ea typeface="Calibri"/>
              <a:cs typeface="Calibri"/>
              <a:sym typeface="Calibri"/>
            </a:endParaRPr>
          </a:p>
          <a:p>
            <a:pPr indent="-190500" lvl="0" marL="342900" marR="0" rtl="0" algn="l">
              <a:spcBef>
                <a:spcPts val="0"/>
              </a:spcBef>
              <a:spcAft>
                <a:spcPts val="0"/>
              </a:spcAft>
              <a:buClr>
                <a:schemeClr val="dk1"/>
              </a:buClr>
              <a:buSzPts val="2400"/>
              <a:buFont typeface="Arial"/>
              <a:buNone/>
            </a:pPr>
            <a:r>
              <a:t/>
            </a:r>
            <a:endParaRPr b="1" sz="2400" u="sng">
              <a:solidFill>
                <a:schemeClr val="dk1"/>
              </a:solidFill>
              <a:latin typeface="Calibri"/>
              <a:ea typeface="Calibri"/>
              <a:cs typeface="Calibri"/>
              <a:sym typeface="Calibri"/>
            </a:endParaRPr>
          </a:p>
        </p:txBody>
      </p:sp>
      <p:sp>
        <p:nvSpPr>
          <p:cNvPr id="186" name="Google Shape;186;p9"/>
          <p:cNvSpPr/>
          <p:nvPr/>
        </p:nvSpPr>
        <p:spPr>
          <a:xfrm>
            <a:off x="5991182" y="231490"/>
            <a:ext cx="4067218" cy="800386"/>
          </a:xfrm>
          <a:prstGeom prst="rect">
            <a:avLst/>
          </a:prstGeom>
          <a:solidFill>
            <a:schemeClr val="lt1"/>
          </a:solidFill>
          <a:ln cap="flat" cmpd="sng" w="762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3600" u="sng">
                <a:solidFill>
                  <a:schemeClr val="dk1"/>
                </a:solidFill>
                <a:latin typeface="Calibri"/>
                <a:ea typeface="Calibri"/>
                <a:cs typeface="Calibri"/>
                <a:sym typeface="Calibri"/>
              </a:rPr>
              <a:t>SOCIAL INFLUENCE</a:t>
            </a:r>
            <a:endParaRPr/>
          </a:p>
        </p:txBody>
      </p:sp>
      <p:sp>
        <p:nvSpPr>
          <p:cNvPr id="187" name="Google Shape;187;p9"/>
          <p:cNvSpPr/>
          <p:nvPr/>
        </p:nvSpPr>
        <p:spPr>
          <a:xfrm>
            <a:off x="10571747" y="231490"/>
            <a:ext cx="1338972" cy="611473"/>
          </a:xfrm>
          <a:prstGeom prst="rect">
            <a:avLst/>
          </a:prstGeom>
          <a:solidFill>
            <a:srgbClr val="FFFF00"/>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PAPER 2</a:t>
            </a:r>
            <a:endParaRPr/>
          </a:p>
        </p:txBody>
      </p:sp>
      <p:pic>
        <p:nvPicPr>
          <p:cNvPr id="188" name="Google Shape;188;p9"/>
          <p:cNvPicPr preferRelativeResize="0"/>
          <p:nvPr/>
        </p:nvPicPr>
        <p:blipFill rotWithShape="1">
          <a:blip r:embed="rId3">
            <a:alphaModFix/>
          </a:blip>
          <a:srcRect b="0" l="0" r="0" t="0"/>
          <a:stretch/>
        </p:blipFill>
        <p:spPr>
          <a:xfrm>
            <a:off x="9580197" y="1164714"/>
            <a:ext cx="1661036" cy="1661036"/>
          </a:xfrm>
          <a:prstGeom prst="rect">
            <a:avLst/>
          </a:prstGeom>
          <a:noFill/>
          <a:ln>
            <a:noFill/>
          </a:ln>
        </p:spPr>
      </p:pic>
      <p:pic>
        <p:nvPicPr>
          <p:cNvPr id="189" name="Google Shape;189;p9"/>
          <p:cNvPicPr preferRelativeResize="0"/>
          <p:nvPr/>
        </p:nvPicPr>
        <p:blipFill rotWithShape="1">
          <a:blip r:embed="rId4">
            <a:alphaModFix/>
          </a:blip>
          <a:srcRect b="0" l="0" r="0" t="0"/>
          <a:stretch/>
        </p:blipFill>
        <p:spPr>
          <a:xfrm>
            <a:off x="7772698" y="1207164"/>
            <a:ext cx="1807499" cy="18074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2018-07-17T15:10:13Z</dcterms:created>
  <dc:creator>Yesim Albay</dc:creator>
</cp:coreProperties>
</file>